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6"/>
  </p:notesMasterIdLst>
  <p:sldIdLst>
    <p:sldId id="256" r:id="rId5"/>
    <p:sldId id="258" r:id="rId6"/>
    <p:sldId id="277" r:id="rId7"/>
    <p:sldId id="259" r:id="rId8"/>
    <p:sldId id="279" r:id="rId9"/>
    <p:sldId id="278" r:id="rId10"/>
    <p:sldId id="280" r:id="rId11"/>
    <p:sldId id="281" r:id="rId12"/>
    <p:sldId id="260" r:id="rId13"/>
    <p:sldId id="263" r:id="rId14"/>
    <p:sldId id="275" r:id="rId15"/>
  </p:sldIdLst>
  <p:sldSz cx="12192000" cy="6858000"/>
  <p:notesSz cx="6888163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20" d="100"/>
          <a:sy n="120" d="100"/>
        </p:scale>
        <p:origin x="3030" y="-6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51944475-0CA4-45E3-9F92-548DDAB38CD9}" type="datetimeFigureOut">
              <a:rPr lang="en-NZ" smtClean="0"/>
              <a:t>2/10/2020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D7DD1B93-22B6-4E0E-AA4E-A1E3B80588C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07668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D1B93-22B6-4E0E-AA4E-A1E3B80588CF}" type="slidenum">
              <a:rPr lang="en-NZ" smtClean="0"/>
              <a:t>1</a:t>
            </a:fld>
            <a:endParaRPr lang="en-NZ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9C1FD8-2757-4A62-BBE8-94A998B50A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8817" y="4821505"/>
            <a:ext cx="5510530" cy="4485352"/>
          </a:xfrm>
        </p:spPr>
        <p:txBody>
          <a:bodyPr>
            <a:normAutofit/>
          </a:bodyPr>
          <a:lstStyle/>
          <a:p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5505803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37" indent="-181137">
              <a:buFont typeface="Arial" panose="020B0604020202020204" pitchFamily="34" charset="0"/>
              <a:buChar char="•"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D1B93-22B6-4E0E-AA4E-A1E3B80588CF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4812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D1B93-22B6-4E0E-AA4E-A1E3B80588CF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46100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8817" y="4821505"/>
            <a:ext cx="5510530" cy="4961986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D1B93-22B6-4E0E-AA4E-A1E3B80588CF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8575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64169" lvl="1" indent="-181137">
              <a:buFont typeface="Arial" panose="020B0604020202020204" pitchFamily="34" charset="0"/>
              <a:buChar char="•"/>
            </a:pPr>
            <a:endParaRPr lang="en-NZ" dirty="0"/>
          </a:p>
          <a:p>
            <a:pPr lvl="1"/>
            <a:endParaRPr lang="en-NZ" dirty="0"/>
          </a:p>
          <a:p>
            <a:pPr marL="664169" lvl="1" indent="-181137">
              <a:buFont typeface="Arial" panose="020B0604020202020204" pitchFamily="34" charset="0"/>
              <a:buChar char="•"/>
            </a:pPr>
            <a:endParaRPr lang="en-NZ" dirty="0"/>
          </a:p>
          <a:p>
            <a:pPr marL="181137" indent="-181137">
              <a:buFont typeface="Arial" panose="020B0604020202020204" pitchFamily="34" charset="0"/>
              <a:buChar char="•"/>
            </a:pPr>
            <a:endParaRPr lang="en-NZ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D1B93-22B6-4E0E-AA4E-A1E3B80588CF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70545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8817" y="4821504"/>
            <a:ext cx="5510530" cy="4779036"/>
          </a:xfrm>
        </p:spPr>
        <p:txBody>
          <a:bodyPr/>
          <a:lstStyle/>
          <a:p>
            <a:pPr marL="181137" indent="-181137">
              <a:buFont typeface="Arial" panose="020B0604020202020204" pitchFamily="34" charset="0"/>
              <a:buChar char="•"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D1B93-22B6-4E0E-AA4E-A1E3B80588CF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10300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37" indent="-181137">
              <a:buFont typeface="Arial" panose="020B0604020202020204" pitchFamily="34" charset="0"/>
              <a:buChar char="•"/>
            </a:pPr>
            <a:endParaRPr lang="en-NZ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D1B93-22B6-4E0E-AA4E-A1E3B80588CF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87201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37" indent="-181137">
              <a:buFont typeface="Arial" panose="020B0604020202020204" pitchFamily="34" charset="0"/>
              <a:buChar char="•"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D1B93-22B6-4E0E-AA4E-A1E3B80588CF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59626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9738" y="1066800"/>
            <a:ext cx="6008687" cy="3381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5218" y="4447544"/>
            <a:ext cx="6013666" cy="5466626"/>
          </a:xfrm>
        </p:spPr>
        <p:txBody>
          <a:bodyPr/>
          <a:lstStyle/>
          <a:p>
            <a:endParaRPr lang="en-NZ" dirty="0"/>
          </a:p>
          <a:p>
            <a:endParaRPr lang="en-NZ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D1B93-22B6-4E0E-AA4E-A1E3B80588CF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08652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9738" y="1203325"/>
            <a:ext cx="6008687" cy="3381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8817" y="4821504"/>
            <a:ext cx="5510530" cy="4901003"/>
          </a:xfrm>
        </p:spPr>
        <p:txBody>
          <a:bodyPr/>
          <a:lstStyle/>
          <a:p>
            <a:pPr marL="181137" indent="-181137">
              <a:buFont typeface="Arial" panose="020B0604020202020204" pitchFamily="34" charset="0"/>
              <a:buChar char="•"/>
            </a:pPr>
            <a:endParaRPr lang="en-NZ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D1B93-22B6-4E0E-AA4E-A1E3B80588CF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00477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  <a:p>
            <a:pPr marL="181137" indent="-181137">
              <a:buFont typeface="Arial" panose="020B0604020202020204" pitchFamily="34" charset="0"/>
              <a:buChar char="•"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D1B93-22B6-4E0E-AA4E-A1E3B80588CF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54533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A5322-0703-4FEB-B968-C25A920887C3}" type="datetimeFigureOut">
              <a:rPr lang="en-NZ" smtClean="0"/>
              <a:t>2/10/2020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21DF3FF-C477-47AB-888B-14A6BF8E0010}" type="slidenum">
              <a:rPr lang="en-NZ" smtClean="0"/>
              <a:t>‹#›</a:t>
            </a:fld>
            <a:endParaRPr lang="en-NZ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2812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A5322-0703-4FEB-B968-C25A920887C3}" type="datetimeFigureOut">
              <a:rPr lang="en-NZ" smtClean="0"/>
              <a:t>2/10/2020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DF3FF-C477-47AB-888B-14A6BF8E0010}" type="slidenum">
              <a:rPr lang="en-NZ" smtClean="0"/>
              <a:t>‹#›</a:t>
            </a:fld>
            <a:endParaRPr lang="en-NZ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0823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A5322-0703-4FEB-B968-C25A920887C3}" type="datetimeFigureOut">
              <a:rPr lang="en-NZ" smtClean="0"/>
              <a:t>2/10/2020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DF3FF-C477-47AB-888B-14A6BF8E0010}" type="slidenum">
              <a:rPr lang="en-NZ" smtClean="0"/>
              <a:t>‹#›</a:t>
            </a:fld>
            <a:endParaRPr lang="en-NZ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1895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A5322-0703-4FEB-B968-C25A920887C3}" type="datetimeFigureOut">
              <a:rPr lang="en-NZ" smtClean="0"/>
              <a:t>2/10/2020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DF3FF-C477-47AB-888B-14A6BF8E0010}" type="slidenum">
              <a:rPr lang="en-NZ" smtClean="0"/>
              <a:t>‹#›</a:t>
            </a:fld>
            <a:endParaRPr lang="en-NZ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6432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A5322-0703-4FEB-B968-C25A920887C3}" type="datetimeFigureOut">
              <a:rPr lang="en-NZ" smtClean="0"/>
              <a:t>2/10/2020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DF3FF-C477-47AB-888B-14A6BF8E0010}" type="slidenum">
              <a:rPr lang="en-NZ" smtClean="0"/>
              <a:t>‹#›</a:t>
            </a:fld>
            <a:endParaRPr lang="en-NZ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3416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A5322-0703-4FEB-B968-C25A920887C3}" type="datetimeFigureOut">
              <a:rPr lang="en-NZ" smtClean="0"/>
              <a:t>2/10/2020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DF3FF-C477-47AB-888B-14A6BF8E0010}" type="slidenum">
              <a:rPr lang="en-NZ" smtClean="0"/>
              <a:t>‹#›</a:t>
            </a:fld>
            <a:endParaRPr lang="en-NZ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802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A5322-0703-4FEB-B968-C25A920887C3}" type="datetimeFigureOut">
              <a:rPr lang="en-NZ" smtClean="0"/>
              <a:t>2/10/2020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DF3FF-C477-47AB-888B-14A6BF8E0010}" type="slidenum">
              <a:rPr lang="en-NZ" smtClean="0"/>
              <a:t>‹#›</a:t>
            </a:fld>
            <a:endParaRPr lang="en-NZ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7154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A5322-0703-4FEB-B968-C25A920887C3}" type="datetimeFigureOut">
              <a:rPr lang="en-NZ" smtClean="0"/>
              <a:t>2/10/2020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DF3FF-C477-47AB-888B-14A6BF8E0010}" type="slidenum">
              <a:rPr lang="en-NZ" smtClean="0"/>
              <a:t>‹#›</a:t>
            </a:fld>
            <a:endParaRPr lang="en-NZ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8871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A5322-0703-4FEB-B968-C25A920887C3}" type="datetimeFigureOut">
              <a:rPr lang="en-NZ" smtClean="0"/>
              <a:t>2/10/2020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DF3FF-C477-47AB-888B-14A6BF8E001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53740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A5322-0703-4FEB-B968-C25A920887C3}" type="datetimeFigureOut">
              <a:rPr lang="en-NZ" smtClean="0"/>
              <a:t>2/10/2020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DF3FF-C477-47AB-888B-14A6BF8E0010}" type="slidenum">
              <a:rPr lang="en-NZ" smtClean="0"/>
              <a:t>‹#›</a:t>
            </a:fld>
            <a:endParaRPr lang="en-NZ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427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EABA5322-0703-4FEB-B968-C25A920887C3}" type="datetimeFigureOut">
              <a:rPr lang="en-NZ" smtClean="0"/>
              <a:t>2/10/2020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DF3FF-C477-47AB-888B-14A6BF8E0010}" type="slidenum">
              <a:rPr lang="en-NZ" smtClean="0"/>
              <a:t>‹#›</a:t>
            </a:fld>
            <a:endParaRPr lang="en-NZ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469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A5322-0703-4FEB-B968-C25A920887C3}" type="datetimeFigureOut">
              <a:rPr lang="en-NZ" smtClean="0"/>
              <a:t>2/10/2020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21DF3FF-C477-47AB-888B-14A6BF8E0010}" type="slidenum">
              <a:rPr lang="en-NZ" smtClean="0"/>
              <a:t>‹#›</a:t>
            </a:fld>
            <a:endParaRPr lang="en-NZ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038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://photo.andinadigital.com/gallery3/index.php/photos/446" TargetMode="Externa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.jp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3">
            <a:extLst>
              <a:ext uri="{FF2B5EF4-FFF2-40B4-BE49-F238E27FC236}">
                <a16:creationId xmlns:a16="http://schemas.microsoft.com/office/drawing/2014/main" id="{8BC298DB-2D5C-40A1-9A78-6B4A12198A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55">
            <a:extLst>
              <a:ext uri="{FF2B5EF4-FFF2-40B4-BE49-F238E27FC236}">
                <a16:creationId xmlns:a16="http://schemas.microsoft.com/office/drawing/2014/main" id="{35C2355B-7CE9-4192-9142-A41CA0A0C0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632C7B-1C30-4CB2-AA42-AF99D238A0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5200" y="967167"/>
            <a:ext cx="4151306" cy="2374516"/>
          </a:xfrm>
        </p:spPr>
        <p:txBody>
          <a:bodyPr>
            <a:normAutofit/>
          </a:bodyPr>
          <a:lstStyle/>
          <a:p>
            <a:r>
              <a:rPr lang="en-NZ" sz="4400"/>
              <a:t>Introducing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20E5CA-6C8C-4EFE-90B6-3F4C0D6FA8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79647" y="3529159"/>
            <a:ext cx="4162489" cy="1606576"/>
          </a:xfrm>
        </p:spPr>
        <p:txBody>
          <a:bodyPr>
            <a:normAutofit/>
          </a:bodyPr>
          <a:lstStyle/>
          <a:p>
            <a:r>
              <a:rPr lang="en-NZ" sz="1600"/>
              <a:t>Mykal (and theo)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6D05ED8-39E4-42F8-92CB-704C2BD0D2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79647" y="3526496"/>
            <a:ext cx="414993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0" name="Picture 59">
            <a:extLst>
              <a:ext uri="{FF2B5EF4-FFF2-40B4-BE49-F238E27FC236}">
                <a16:creationId xmlns:a16="http://schemas.microsoft.com/office/drawing/2014/main" id="{45CE2E7C-6AA3-4710-825D-4CDDF788C7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256C6C3-0EDC-4651-AB37-9F26CFAA6C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F10881B-6CCB-4D00-B529-234789FADB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2" t="9091" r="34743" b="-1"/>
          <a:stretch/>
        </p:blipFill>
        <p:spPr>
          <a:xfrm rot="5400000">
            <a:off x="-381155" y="369725"/>
            <a:ext cx="685831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298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A8B982-BA6B-4265-B7B7-80C59F82B1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6" t="6890" r="4796" b="2958"/>
          <a:stretch/>
        </p:blipFill>
        <p:spPr>
          <a:xfrm>
            <a:off x="0" y="0"/>
            <a:ext cx="7248939" cy="19488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3FF3CF-154A-4DB2-82FB-37946D5B05E9}"/>
              </a:ext>
            </a:extLst>
          </p:cNvPr>
          <p:cNvSpPr txBox="1"/>
          <p:nvPr/>
        </p:nvSpPr>
        <p:spPr>
          <a:xfrm>
            <a:off x="6400800" y="4264090"/>
            <a:ext cx="463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NZ" dirty="0"/>
              <a:t>Filled with possibilities – only limited by the imagination of the people in your world</a:t>
            </a:r>
          </a:p>
        </p:txBody>
      </p:sp>
      <p:pic>
        <p:nvPicPr>
          <p:cNvPr id="7" name="Picture 6" descr="A picture containing indoor, table, room, kitchen&#10;&#10;Description automatically generated">
            <a:extLst>
              <a:ext uri="{FF2B5EF4-FFF2-40B4-BE49-F238E27FC236}">
                <a16:creationId xmlns:a16="http://schemas.microsoft.com/office/drawing/2014/main" id="{7AB14734-0615-4240-8000-362F96E7DD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8" b="26349"/>
          <a:stretch/>
        </p:blipFill>
        <p:spPr>
          <a:xfrm>
            <a:off x="120261" y="3850130"/>
            <a:ext cx="6037943" cy="2118072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0105111-872A-489C-8FA9-AF8DF91582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50" b="37823"/>
          <a:stretch/>
        </p:blipFill>
        <p:spPr>
          <a:xfrm>
            <a:off x="3860800" y="1785391"/>
            <a:ext cx="7895771" cy="222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52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30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2" name="Picture 32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3" name="Straight Connector 34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person, person, window, holding&#10;&#10;Description automatically generated">
            <a:extLst>
              <a:ext uri="{FF2B5EF4-FFF2-40B4-BE49-F238E27FC236}">
                <a16:creationId xmlns:a16="http://schemas.microsoft.com/office/drawing/2014/main" id="{49FAF832-AAD3-42BB-ADAB-E92D8E90BD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23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4A45BB-E7EE-45D2-B5FE-8E74EF13A0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50" r="-1" b="3813"/>
          <a:stretch/>
        </p:blipFill>
        <p:spPr>
          <a:xfrm>
            <a:off x="-617" y="0"/>
            <a:ext cx="12191695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68B8211-0B9F-4516-8771-3316E00DB9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1643" y="636753"/>
            <a:ext cx="8299435" cy="5572811"/>
          </a:xfrm>
          <a:prstGeom prst="rect">
            <a:avLst/>
          </a:prstGeom>
          <a:solidFill>
            <a:srgbClr val="000001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FDE0F2-6728-44B6-8AC8-72A99EBA7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3421" y="804520"/>
            <a:ext cx="7810527" cy="1049235"/>
          </a:xfrm>
        </p:spPr>
        <p:txBody>
          <a:bodyPr>
            <a:normAutofit fontScale="90000"/>
          </a:bodyPr>
          <a:lstStyle/>
          <a:p>
            <a:r>
              <a:rPr lang="en-NZ" dirty="0">
                <a:solidFill>
                  <a:srgbClr val="FFFFFE"/>
                </a:solidFill>
              </a:rPr>
              <a:t>Parenting a child with a significant disability …</a:t>
            </a:r>
            <a:r>
              <a:rPr lang="en-NZ" sz="2400" b="1" cap="none" dirty="0">
                <a:solidFill>
                  <a:srgbClr val="FFFFFE"/>
                </a:solidFill>
                <a:latin typeface="Ink Free" panose="03080402000500000000" pitchFamily="66" charset="0"/>
              </a:rPr>
              <a:t>not for the fainthearted</a:t>
            </a:r>
            <a:endParaRPr lang="en-NZ" b="1" dirty="0">
              <a:solidFill>
                <a:srgbClr val="FFFFFE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7582E73-8B46-4A0E-944E-58357C8088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789" y="1847088"/>
            <a:ext cx="6813363" cy="0"/>
          </a:xfrm>
          <a:prstGeom prst="line">
            <a:avLst/>
          </a:prstGeom>
          <a:ln w="31750">
            <a:solidFill>
              <a:srgbClr val="48E0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45D7C-B247-4545-B2D1-415004592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3421" y="2015733"/>
            <a:ext cx="6815731" cy="3775467"/>
          </a:xfrm>
        </p:spPr>
        <p:txBody>
          <a:bodyPr>
            <a:normAutofit lnSpcReduction="10000"/>
          </a:bodyPr>
          <a:lstStyle/>
          <a:p>
            <a:pPr>
              <a:buClr>
                <a:srgbClr val="48E0FF"/>
              </a:buClr>
            </a:pPr>
            <a:r>
              <a:rPr lang="en-NZ" dirty="0">
                <a:solidFill>
                  <a:srgbClr val="FFFFFE"/>
                </a:solidFill>
              </a:rPr>
              <a:t>Complexity of navigating who and what and when</a:t>
            </a:r>
          </a:p>
          <a:p>
            <a:pPr>
              <a:buClr>
                <a:srgbClr val="48E0FF"/>
              </a:buClr>
            </a:pPr>
            <a:r>
              <a:rPr lang="en-NZ" dirty="0">
                <a:solidFill>
                  <a:srgbClr val="FFFFFE"/>
                </a:solidFill>
              </a:rPr>
              <a:t>Waiting times – appointments and/or equipment</a:t>
            </a:r>
          </a:p>
          <a:p>
            <a:pPr>
              <a:buClr>
                <a:srgbClr val="48E0FF"/>
              </a:buClr>
            </a:pPr>
            <a:r>
              <a:rPr lang="en-NZ" dirty="0">
                <a:solidFill>
                  <a:srgbClr val="FFFFFE"/>
                </a:solidFill>
              </a:rPr>
              <a:t>Lack of (or plain wrong) information</a:t>
            </a:r>
          </a:p>
          <a:p>
            <a:pPr>
              <a:buClr>
                <a:srgbClr val="48E0FF"/>
              </a:buClr>
            </a:pPr>
            <a:r>
              <a:rPr lang="en-NZ" dirty="0">
                <a:solidFill>
                  <a:srgbClr val="FFFFFE"/>
                </a:solidFill>
              </a:rPr>
              <a:t>Forms, criteria, applications, requests, reviews</a:t>
            </a:r>
          </a:p>
          <a:p>
            <a:pPr>
              <a:buClr>
                <a:srgbClr val="48E0FF"/>
              </a:buClr>
            </a:pPr>
            <a:r>
              <a:rPr lang="en-NZ" dirty="0">
                <a:solidFill>
                  <a:srgbClr val="FFFFFE"/>
                </a:solidFill>
              </a:rPr>
              <a:t>Ever changing personnel &amp; processes</a:t>
            </a:r>
          </a:p>
          <a:p>
            <a:pPr>
              <a:buClr>
                <a:srgbClr val="48E0FF"/>
              </a:buClr>
            </a:pPr>
            <a:r>
              <a:rPr lang="en-NZ" dirty="0">
                <a:solidFill>
                  <a:srgbClr val="FFFFFE"/>
                </a:solidFill>
              </a:rPr>
              <a:t>Judgements – life under a microscope</a:t>
            </a:r>
          </a:p>
          <a:p>
            <a:pPr>
              <a:buClr>
                <a:srgbClr val="48E0FF"/>
              </a:buClr>
            </a:pPr>
            <a:r>
              <a:rPr lang="en-NZ" dirty="0">
                <a:solidFill>
                  <a:srgbClr val="FFFFFE"/>
                </a:solidFill>
              </a:rPr>
              <a:t>Constant advocacy</a:t>
            </a:r>
          </a:p>
          <a:p>
            <a:pPr>
              <a:buClr>
                <a:srgbClr val="48E0FF"/>
              </a:buClr>
            </a:pPr>
            <a:r>
              <a:rPr lang="en-NZ" dirty="0">
                <a:solidFill>
                  <a:srgbClr val="FFFFFE"/>
                </a:solidFill>
              </a:rPr>
              <a:t>System based not person centred </a:t>
            </a:r>
          </a:p>
        </p:txBody>
      </p:sp>
    </p:spTree>
    <p:extLst>
      <p:ext uri="{BB962C8B-B14F-4D97-AF65-F5344CB8AC3E}">
        <p14:creationId xmlns:p14="http://schemas.microsoft.com/office/powerpoint/2010/main" val="1927227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562B8A-C2B5-4790-B82F-FEA1133C3E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28" r="-1" b="-1"/>
          <a:stretch/>
        </p:blipFill>
        <p:spPr>
          <a:xfrm>
            <a:off x="2" y="10"/>
            <a:ext cx="12191695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A0FFA78-985C-4F50-B21A-77045C7DF6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5C183C-DFDF-4BA0-B361-3057654B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5511" y="3236470"/>
            <a:ext cx="6832500" cy="1252601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4400">
                <a:solidFill>
                  <a:srgbClr val="FFFFFE"/>
                </a:solidFill>
              </a:rPr>
              <a:t>School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409EC7-69B1-45CC-8FB7-1964C1AB67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509" y="4666480"/>
            <a:ext cx="6832499" cy="0"/>
          </a:xfrm>
          <a:prstGeom prst="line">
            <a:avLst/>
          </a:prstGeom>
          <a:ln w="31750">
            <a:solidFill>
              <a:srgbClr val="D5A2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60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8454B2E-D2DB-42C2-A224-BCEC47B864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B61146-1CF0-40E1-B66E-C22BD9207E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5C183C-DFDF-4BA0-B361-3057654B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957" y="802298"/>
            <a:ext cx="9795895" cy="3822329"/>
          </a:xfrm>
        </p:spPr>
        <p:txBody>
          <a:bodyPr vert="horz" lIns="91440" tIns="45720" rIns="91440" bIns="0" rtlCol="0" anchor="b">
            <a:normAutofit/>
          </a:bodyPr>
          <a:lstStyle/>
          <a:p>
            <a:pPr algn="ctr"/>
            <a:r>
              <a:rPr lang="en-US" sz="5100" dirty="0"/>
              <a:t>The most discouraging things I have ever heard said about Mykal, have been said within the education setting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AE5065C-30A9-480A-9E93-74CC149029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76728" y="4735528"/>
            <a:ext cx="864301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2F948680-1810-4961-805C-D0C28E7E93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4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562B8A-C2B5-4790-B82F-FEA1133C3E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b="2559"/>
          <a:stretch/>
        </p:blipFill>
        <p:spPr>
          <a:xfrm>
            <a:off x="2" y="171099"/>
            <a:ext cx="12191695" cy="668689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A0FFA78-985C-4F50-B21A-77045C7DF6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5C183C-DFDF-4BA0-B361-3057654B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5511" y="3236470"/>
            <a:ext cx="6832500" cy="1252601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4400" dirty="0">
                <a:solidFill>
                  <a:srgbClr val="FFFFFE"/>
                </a:solidFill>
              </a:rPr>
              <a:t>Disability Providers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409EC7-69B1-45CC-8FB7-1964C1AB67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509" y="4666480"/>
            <a:ext cx="6832499" cy="0"/>
          </a:xfrm>
          <a:prstGeom prst="line">
            <a:avLst/>
          </a:prstGeom>
          <a:ln w="31750">
            <a:solidFill>
              <a:srgbClr val="D5A2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EFC80DB-0DE5-4C1E-8FF2-E7F28B882CA6}"/>
              </a:ext>
            </a:extLst>
          </p:cNvPr>
          <p:cNvSpPr txBox="1"/>
          <p:nvPr/>
        </p:nvSpPr>
        <p:spPr>
          <a:xfrm>
            <a:off x="2" y="6686910"/>
            <a:ext cx="121916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900">
                <a:hlinkClick r:id="rId5" tooltip="http://photo.andinadigital.com/gallery3/index.php/photos/446"/>
              </a:rPr>
              <a:t>This Photo</a:t>
            </a:r>
            <a:r>
              <a:rPr lang="en-NZ" sz="900"/>
              <a:t> by Unknown Author is licensed under </a:t>
            </a:r>
            <a:r>
              <a:rPr lang="en-NZ" sz="900">
                <a:hlinkClick r:id="rId6" tooltip="https://creativecommons.org/licenses/by/3.0/"/>
              </a:rPr>
              <a:t>CC BY</a:t>
            </a:r>
            <a:endParaRPr lang="en-NZ" sz="900"/>
          </a:p>
        </p:txBody>
      </p:sp>
    </p:spTree>
    <p:extLst>
      <p:ext uri="{BB962C8B-B14F-4D97-AF65-F5344CB8AC3E}">
        <p14:creationId xmlns:p14="http://schemas.microsoft.com/office/powerpoint/2010/main" val="952605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96" name="Rectangle 95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8" descr="See the source image">
            <a:extLst>
              <a:ext uri="{FF2B5EF4-FFF2-40B4-BE49-F238E27FC236}">
                <a16:creationId xmlns:a16="http://schemas.microsoft.com/office/drawing/2014/main" id="{D3FA4EF4-7A11-46D5-8B59-7B72C2BFC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9" r="17654"/>
          <a:stretch/>
        </p:blipFill>
        <p:spPr bwMode="auto">
          <a:xfrm>
            <a:off x="3620004" y="790666"/>
            <a:ext cx="4951991" cy="278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610D49-2256-46B6-B26C-97D3D4F398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0173" y="4313557"/>
            <a:ext cx="2152650" cy="1714500"/>
          </a:xfrm>
          <a:prstGeom prst="rect">
            <a:avLst/>
          </a:prstGeom>
        </p:spPr>
      </p:pic>
      <p:pic>
        <p:nvPicPr>
          <p:cNvPr id="8" name="Picture 10" descr="See the source image">
            <a:extLst>
              <a:ext uri="{FF2B5EF4-FFF2-40B4-BE49-F238E27FC236}">
                <a16:creationId xmlns:a16="http://schemas.microsoft.com/office/drawing/2014/main" id="{F7160766-F089-40AA-8B29-E345FF0B5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333"/>
            <a:ext cx="400050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Image result for 1960 school nz">
            <a:extLst>
              <a:ext uri="{FF2B5EF4-FFF2-40B4-BE49-F238E27FC236}">
                <a16:creationId xmlns:a16="http://schemas.microsoft.com/office/drawing/2014/main" id="{66B9A105-F494-4EBB-AAD9-5F36BB98F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572" y="-39548"/>
            <a:ext cx="2918427" cy="239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ee the source image">
            <a:extLst>
              <a:ext uri="{FF2B5EF4-FFF2-40B4-BE49-F238E27FC236}">
                <a16:creationId xmlns:a16="http://schemas.microsoft.com/office/drawing/2014/main" id="{EB11E591-0C27-4F06-9B5B-06B8364C5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58" y="3642619"/>
            <a:ext cx="3192883" cy="239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10AB3E-F1CC-4D48-87BE-6556605B41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2958" y="3700229"/>
            <a:ext cx="3136467" cy="23554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B5347F-07F6-4355-A86F-CF22CB36CA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64771" y="2490652"/>
            <a:ext cx="3527228" cy="1832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558708-27CB-40DD-BCBF-DBD18278E0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8011" y="4377573"/>
            <a:ext cx="2711090" cy="159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06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1F544EC-C803-4206-A051-E37E2FF873CD}"/>
              </a:ext>
            </a:extLst>
          </p:cNvPr>
          <p:cNvCxnSpPr>
            <a:cxnSpLocks/>
          </p:cNvCxnSpPr>
          <p:nvPr/>
        </p:nvCxnSpPr>
        <p:spPr>
          <a:xfrm>
            <a:off x="503582" y="1848705"/>
            <a:ext cx="11093964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C775BE9-A647-4C31-AC87-3BA751D7B9C9}"/>
              </a:ext>
            </a:extLst>
          </p:cNvPr>
          <p:cNvSpPr txBox="1"/>
          <p:nvPr/>
        </p:nvSpPr>
        <p:spPr>
          <a:xfrm>
            <a:off x="503582" y="2079885"/>
            <a:ext cx="1656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Institutions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414201-9598-41B9-B90D-617695FD3AB3}"/>
              </a:ext>
            </a:extLst>
          </p:cNvPr>
          <p:cNvSpPr txBox="1"/>
          <p:nvPr/>
        </p:nvSpPr>
        <p:spPr>
          <a:xfrm>
            <a:off x="8229600" y="2079885"/>
            <a:ext cx="37569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Ordinary Life outcomes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Work that I enjoy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My own Home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Independence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Financial means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Relationships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Part of the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Choice &amp; control over my own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Individualised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Individualised funding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‘A life like any other’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A4194D-3DD7-4C95-B2F2-C762FB2F3EA8}"/>
              </a:ext>
            </a:extLst>
          </p:cNvPr>
          <p:cNvSpPr txBox="1"/>
          <p:nvPr/>
        </p:nvSpPr>
        <p:spPr>
          <a:xfrm>
            <a:off x="3498573" y="2079885"/>
            <a:ext cx="2186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Group houses</a:t>
            </a:r>
          </a:p>
          <a:p>
            <a:r>
              <a:rPr lang="en-NZ" dirty="0"/>
              <a:t>Day services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D124234-33E5-4841-B898-21854F6AB73C}"/>
              </a:ext>
            </a:extLst>
          </p:cNvPr>
          <p:cNvCxnSpPr>
            <a:cxnSpLocks/>
          </p:cNvCxnSpPr>
          <p:nvPr/>
        </p:nvCxnSpPr>
        <p:spPr>
          <a:xfrm>
            <a:off x="4161183" y="1848705"/>
            <a:ext cx="6798365" cy="0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91380C8-17D1-4D60-91A1-3EA66A45405B}"/>
              </a:ext>
            </a:extLst>
          </p:cNvPr>
          <p:cNvSpPr txBox="1"/>
          <p:nvPr/>
        </p:nvSpPr>
        <p:spPr>
          <a:xfrm>
            <a:off x="8229600" y="1410298"/>
            <a:ext cx="2947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/>
              <a:t>Enabling Good Lives</a:t>
            </a:r>
          </a:p>
        </p:txBody>
      </p:sp>
    </p:spTree>
    <p:extLst>
      <p:ext uri="{BB962C8B-B14F-4D97-AF65-F5344CB8AC3E}">
        <p14:creationId xmlns:p14="http://schemas.microsoft.com/office/powerpoint/2010/main" val="2563017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2">
            <a:extLst>
              <a:ext uri="{FF2B5EF4-FFF2-40B4-BE49-F238E27FC236}">
                <a16:creationId xmlns:a16="http://schemas.microsoft.com/office/drawing/2014/main" id="{45C76AC0-BB6B-419E-A327-AFA2975008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24">
            <a:extLst>
              <a:ext uri="{FF2B5EF4-FFF2-40B4-BE49-F238E27FC236}">
                <a16:creationId xmlns:a16="http://schemas.microsoft.com/office/drawing/2014/main" id="{B3E0B6A3-E197-43D6-82D5-7455DAB1A7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79647" y="1847088"/>
            <a:ext cx="41587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Title 1">
            <a:extLst>
              <a:ext uri="{FF2B5EF4-FFF2-40B4-BE49-F238E27FC236}">
                <a16:creationId xmlns:a16="http://schemas.microsoft.com/office/drawing/2014/main" id="{984BE825-1D08-4B9F-A5ED-53349C5CF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648" y="729586"/>
            <a:ext cx="5220466" cy="1124169"/>
          </a:xfrm>
        </p:spPr>
        <p:txBody>
          <a:bodyPr>
            <a:normAutofit/>
          </a:bodyPr>
          <a:lstStyle/>
          <a:p>
            <a:r>
              <a:rPr lang="en-NZ" dirty="0"/>
              <a:t>A foundation to unite: </a:t>
            </a:r>
            <a:r>
              <a:rPr lang="en-NZ" cap="none" dirty="0">
                <a:latin typeface="Ink Free" panose="03080402000500000000" pitchFamily="66" charset="0"/>
              </a:rPr>
              <a:t>the good life</a:t>
            </a:r>
            <a:endParaRPr lang="en-NZ" dirty="0"/>
          </a:p>
        </p:txBody>
      </p:sp>
      <p:sp>
        <p:nvSpPr>
          <p:cNvPr id="35" name="Rectangle 26">
            <a:extLst>
              <a:ext uri="{FF2B5EF4-FFF2-40B4-BE49-F238E27FC236}">
                <a16:creationId xmlns:a16="http://schemas.microsoft.com/office/drawing/2014/main" id="{8B0E4246-09B8-46D7-A0D2-4D264863AD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5" name="Content Placeholder 4" descr="A Good Life">
            <a:extLst>
              <a:ext uri="{FF2B5EF4-FFF2-40B4-BE49-F238E27FC236}">
                <a16:creationId xmlns:a16="http://schemas.microsoft.com/office/drawing/2014/main" id="{5682229D-0F53-40EA-BF76-EFB117CBB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9796" y="-207770"/>
            <a:ext cx="4644568" cy="6564761"/>
          </a:xfrm>
          <a:prstGeom prst="rect">
            <a:avLst/>
          </a:prstGeom>
        </p:spPr>
      </p:pic>
      <p:sp>
        <p:nvSpPr>
          <p:cNvPr id="36" name="Content Placeholder 8">
            <a:extLst>
              <a:ext uri="{FF2B5EF4-FFF2-40B4-BE49-F238E27FC236}">
                <a16:creationId xmlns:a16="http://schemas.microsoft.com/office/drawing/2014/main" id="{3EC4D970-00C6-4EF2-B296-A6FFE4001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9647" y="2015733"/>
            <a:ext cx="4158750" cy="2849520"/>
          </a:xfrm>
        </p:spPr>
        <p:txBody>
          <a:bodyPr>
            <a:normAutofit/>
          </a:bodyPr>
          <a:lstStyle/>
          <a:p>
            <a:r>
              <a:rPr lang="en-US" dirty="0"/>
              <a:t>Believing there is a ‘good life’ available to all people</a:t>
            </a:r>
          </a:p>
          <a:p>
            <a:r>
              <a:rPr lang="en-US" dirty="0"/>
              <a:t>Talking and dreaming about after school from age 14</a:t>
            </a:r>
          </a:p>
        </p:txBody>
      </p:sp>
      <p:pic>
        <p:nvPicPr>
          <p:cNvPr id="37" name="Picture 28">
            <a:extLst>
              <a:ext uri="{FF2B5EF4-FFF2-40B4-BE49-F238E27FC236}">
                <a16:creationId xmlns:a16="http://schemas.microsoft.com/office/drawing/2014/main" id="{F50C8D8D-B32F-4194-8321-164EC44275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BD24D8B-8573-4260-B700-E860AD6D2A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88A3849-3B8C-45E1-857D-58BA1662BD3D}"/>
              </a:ext>
            </a:extLst>
          </p:cNvPr>
          <p:cNvSpPr txBox="1"/>
          <p:nvPr/>
        </p:nvSpPr>
        <p:spPr>
          <a:xfrm>
            <a:off x="14885" y="5745718"/>
            <a:ext cx="6564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Thanks to Imagine Better for this image (www.imaginebetter.co.nz)</a:t>
            </a:r>
          </a:p>
        </p:txBody>
      </p:sp>
    </p:spTree>
    <p:extLst>
      <p:ext uri="{BB962C8B-B14F-4D97-AF65-F5344CB8AC3E}">
        <p14:creationId xmlns:p14="http://schemas.microsoft.com/office/powerpoint/2010/main" val="640666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C51009-A09A-4689-8E6C-F8FC99E6A8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681D3E-DF6F-4BF6-B492-CB87A2D96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476" y="1600199"/>
            <a:ext cx="3539266" cy="4297680"/>
          </a:xfrm>
        </p:spPr>
        <p:txBody>
          <a:bodyPr anchor="ctr">
            <a:normAutofit/>
          </a:bodyPr>
          <a:lstStyle/>
          <a:p>
            <a:r>
              <a:rPr lang="en-NZ" dirty="0"/>
              <a:t>The power of vision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C65442-F244-409C-BF44-C5D6472E81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148839"/>
            <a:ext cx="0" cy="32004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AD44D-26B5-4D24-877E-2E4ADD6DE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4851" y="384313"/>
            <a:ext cx="6773663" cy="6060030"/>
          </a:xfrm>
        </p:spPr>
        <p:txBody>
          <a:bodyPr anchor="ctr">
            <a:normAutofit lnSpcReduction="10000"/>
          </a:bodyPr>
          <a:lstStyle/>
          <a:p>
            <a:r>
              <a:rPr lang="en-NZ" sz="2400" dirty="0"/>
              <a:t>Vision sets the course</a:t>
            </a:r>
          </a:p>
          <a:p>
            <a:r>
              <a:rPr lang="en-NZ" sz="2400" dirty="0"/>
              <a:t>Vision informs the big and the little steps</a:t>
            </a:r>
          </a:p>
          <a:p>
            <a:r>
              <a:rPr lang="en-NZ" sz="2400" dirty="0"/>
              <a:t>Vision unites people from all different perspectives/expertise/experiences</a:t>
            </a:r>
          </a:p>
          <a:p>
            <a:r>
              <a:rPr lang="en-NZ" sz="2400" dirty="0"/>
              <a:t>Vision harnesses the strength and energy of many</a:t>
            </a:r>
          </a:p>
          <a:p>
            <a:r>
              <a:rPr lang="en-NZ" sz="2400" dirty="0"/>
              <a:t>Vision gives a shared language and understanding</a:t>
            </a:r>
          </a:p>
          <a:p>
            <a:r>
              <a:rPr lang="en-NZ" sz="2400" dirty="0"/>
              <a:t>Vision invites people on the journey</a:t>
            </a:r>
          </a:p>
          <a:p>
            <a:r>
              <a:rPr lang="en-NZ" sz="2400" dirty="0"/>
              <a:t>Vision gives meaning and purpose to life</a:t>
            </a:r>
          </a:p>
          <a:p>
            <a:r>
              <a:rPr lang="en-NZ" sz="2400" dirty="0"/>
              <a:t>AND it means</a:t>
            </a:r>
          </a:p>
          <a:p>
            <a:pPr lvl="1"/>
            <a:r>
              <a:rPr lang="en-NZ" sz="2200" dirty="0"/>
              <a:t>The complexity of the ‘system’, of contracts, different perspectives, funding, changing staff, SOP’s etc lose their power</a:t>
            </a:r>
          </a:p>
        </p:txBody>
      </p:sp>
    </p:spTree>
    <p:extLst>
      <p:ext uri="{BB962C8B-B14F-4D97-AF65-F5344CB8AC3E}">
        <p14:creationId xmlns:p14="http://schemas.microsoft.com/office/powerpoint/2010/main" val="382594874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A8EDEE8B7F434C8337D269E1463A11" ma:contentTypeVersion="12" ma:contentTypeDescription="Create a new document." ma:contentTypeScope="" ma:versionID="9611c37c219ebe962abea5854dabe9a7">
  <xsd:schema xmlns:xsd="http://www.w3.org/2001/XMLSchema" xmlns:xs="http://www.w3.org/2001/XMLSchema" xmlns:p="http://schemas.microsoft.com/office/2006/metadata/properties" xmlns:ns2="217dfcb9-f3b2-4b25-a4cf-24fbb0955143" xmlns:ns3="b9e435e2-4d4c-4947-91d3-740eb8dd1775" targetNamespace="http://schemas.microsoft.com/office/2006/metadata/properties" ma:root="true" ma:fieldsID="4c600ac5701c1781374876d0a699e39d" ns2:_="" ns3:_="">
    <xsd:import namespace="217dfcb9-f3b2-4b25-a4cf-24fbb0955143"/>
    <xsd:import namespace="b9e435e2-4d4c-4947-91d3-740eb8dd177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7dfcb9-f3b2-4b25-a4cf-24fbb095514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e435e2-4d4c-4947-91d3-740eb8dd17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9C4E809-2360-409E-9F82-3A6174E286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7dfcb9-f3b2-4b25-a4cf-24fbb0955143"/>
    <ds:schemaRef ds:uri="b9e435e2-4d4c-4947-91d3-740eb8dd177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C4000BC-EFFB-4145-8E18-E9111EA60E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8EFF3BE-3E13-458D-A1F4-CB867DDD246F}">
  <ds:schemaRefs>
    <ds:schemaRef ds:uri="217dfcb9-f3b2-4b25-a4cf-24fbb0955143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b9e435e2-4d4c-4947-91d3-740eb8dd1775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285</Words>
  <Application>Microsoft Office PowerPoint</Application>
  <PresentationFormat>Widescreen</PresentationFormat>
  <Paragraphs>60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Gill Sans MT</vt:lpstr>
      <vt:lpstr>Ink Free</vt:lpstr>
      <vt:lpstr>Gallery</vt:lpstr>
      <vt:lpstr>Introducing</vt:lpstr>
      <vt:lpstr>Parenting a child with a significant disability …not for the fainthearted</vt:lpstr>
      <vt:lpstr>School</vt:lpstr>
      <vt:lpstr>The most discouraging things I have ever heard said about Mykal, have been said within the education setting</vt:lpstr>
      <vt:lpstr>Disability Providers</vt:lpstr>
      <vt:lpstr>PowerPoint Presentation</vt:lpstr>
      <vt:lpstr>PowerPoint Presentation</vt:lpstr>
      <vt:lpstr>A foundation to unite: the good life</vt:lpstr>
      <vt:lpstr>The power of vision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Introducing</dc:title>
  <dc:creator>Nicky Mayne</dc:creator>
  <cp:lastModifiedBy>Admin Nzdsn</cp:lastModifiedBy>
  <cp:revision>22</cp:revision>
  <cp:lastPrinted>2020-09-28T01:54:07Z</cp:lastPrinted>
  <dcterms:created xsi:type="dcterms:W3CDTF">2020-09-05T01:56:05Z</dcterms:created>
  <dcterms:modified xsi:type="dcterms:W3CDTF">2020-10-01T22:36:48Z</dcterms:modified>
</cp:coreProperties>
</file>