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4"/>
  </p:notesMasterIdLst>
  <p:sldIdLst>
    <p:sldId id="2550" r:id="rId2"/>
    <p:sldId id="2525" r:id="rId3"/>
    <p:sldId id="2556" r:id="rId4"/>
    <p:sldId id="2549" r:id="rId5"/>
    <p:sldId id="2548" r:id="rId6"/>
    <p:sldId id="2551" r:id="rId7"/>
    <p:sldId id="2557" r:id="rId8"/>
    <p:sldId id="2543" r:id="rId9"/>
    <p:sldId id="2558" r:id="rId10"/>
    <p:sldId id="2555" r:id="rId11"/>
    <p:sldId id="2554" r:id="rId12"/>
    <p:sldId id="2559" r:id="rId13"/>
  </p:sldIdLst>
  <p:sldSz cx="12192000" cy="6858000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ssa Thompson" initials="TT" lastIdx="0" clrIdx="0">
    <p:extLst>
      <p:ext uri="{19B8F6BF-5375-455C-9EA6-DF929625EA0E}">
        <p15:presenceInfo xmlns:p15="http://schemas.microsoft.com/office/powerpoint/2012/main" userId="S::Tessa.Thompson036@msd.govt.nz::3c349d83-7a57-48e6-bc52-bd39862795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F4E0"/>
    <a:srgbClr val="F2FBDB"/>
    <a:srgbClr val="DEEBF7"/>
    <a:srgbClr val="E2F0D9"/>
    <a:srgbClr val="B40000"/>
    <a:srgbClr val="FFF2CC"/>
    <a:srgbClr val="FBE5D6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420" autoAdjust="0"/>
  </p:normalViewPr>
  <p:slideViewPr>
    <p:cSldViewPr snapToGrid="0">
      <p:cViewPr varScale="1">
        <p:scale>
          <a:sx n="73" d="100"/>
          <a:sy n="73" d="100"/>
        </p:scale>
        <p:origin x="14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FD87ED-248A-47D9-9792-43201D68F64D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C33A5D-9D8D-4B30-8AE1-01C05A51672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3123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Kia </a:t>
            </a:r>
            <a:r>
              <a:rPr lang="en-NZ" dirty="0" err="1"/>
              <a:t>ora</a:t>
            </a:r>
            <a:r>
              <a:rPr lang="en-NZ" dirty="0"/>
              <a:t>  -Mihi</a:t>
            </a:r>
          </a:p>
          <a:p>
            <a:r>
              <a:rPr lang="en-NZ" dirty="0"/>
              <a:t>A lot has happened since we consulted with NZDSN at various  huis early this year about the draft disability employment action plan (DEAP)</a:t>
            </a:r>
          </a:p>
          <a:p>
            <a:r>
              <a:rPr lang="en-NZ" dirty="0"/>
              <a:t>Great that we managed to keep reasonably on track despite big disruption  - the plan was launched  -albeit delayed</a:t>
            </a:r>
          </a:p>
          <a:p>
            <a:r>
              <a:rPr lang="en-NZ" dirty="0"/>
              <a:t>Today we will tell you about: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/>
              <a:t>what we heard in the consultation –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/>
              <a:t>what is in working matters (the DEAP)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/>
              <a:t>what is explicitly in the DEAP about Transitions </a:t>
            </a:r>
            <a:r>
              <a:rPr lang="en-NZ" u="sng" dirty="0"/>
              <a:t>to work </a:t>
            </a:r>
            <a:r>
              <a:rPr lang="en-NZ" dirty="0"/>
              <a:t>– from school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/>
              <a:t>how we intend to help  make it happen   - the monitoring framework – and opportunities for action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dirty="0"/>
              <a:t>First a recap on the context for this action plan</a:t>
            </a:r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33A5D-9D8D-4B30-8AE1-01C05A516722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07086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This means we need to look for opportunities to add new actions that didn’t make it on to the first iteration </a:t>
            </a:r>
          </a:p>
          <a:p>
            <a:r>
              <a:rPr lang="en-NZ" dirty="0"/>
              <a:t>Or have arisen through other work programmes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NZ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dirty="0"/>
              <a:t>The Employment, Education and Training Ministers Group  (EETMG)    - very engaged </a:t>
            </a:r>
          </a:p>
          <a:p>
            <a:endParaRPr lang="en-NZ" dirty="0"/>
          </a:p>
          <a:p>
            <a:r>
              <a:rPr lang="en-NZ" dirty="0"/>
              <a:t>Keep disability and these actions and opportunities in front of Ministers</a:t>
            </a:r>
          </a:p>
          <a:p>
            <a:r>
              <a:rPr lang="en-NZ" dirty="0"/>
              <a:t> Success stories important  - taking heart and soul a approach alongside data and evidence </a:t>
            </a:r>
          </a:p>
          <a:p>
            <a:r>
              <a:rPr lang="en-NZ" dirty="0"/>
              <a:t>Also problems and how to address them  - chance to fix issues quickly…</a:t>
            </a:r>
          </a:p>
          <a:p>
            <a:r>
              <a:rPr lang="en-NZ" dirty="0"/>
              <a:t> Reporting requirements keeps it front of mind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dirty="0"/>
              <a:t>(also through the disability ministers reporting frameworks) </a:t>
            </a: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33A5D-9D8D-4B30-8AE1-01C05A516722}" type="slidenum">
              <a:rPr lang="en-NZ" smtClean="0"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46498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The time is right – the Minister and consultation and launch very interested in results for young disabled people</a:t>
            </a:r>
          </a:p>
          <a:p>
            <a:r>
              <a:rPr lang="en-NZ" dirty="0"/>
              <a:t>We will report back to I-Lead  - on their dashboard and see how we can match up with our reporting </a:t>
            </a:r>
          </a:p>
          <a:p>
            <a:r>
              <a:rPr lang="en-NZ" dirty="0"/>
              <a:t>Not just accountable to Ministers  - </a:t>
            </a:r>
          </a:p>
          <a:p>
            <a:r>
              <a:rPr lang="en-NZ" dirty="0"/>
              <a:t>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33A5D-9D8D-4B30-8AE1-01C05A516722}" type="slidenum">
              <a:rPr lang="en-NZ" smtClean="0"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89668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33A5D-9D8D-4B30-8AE1-01C05A516722}" type="slidenum">
              <a:rPr lang="en-NZ" smtClean="0"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1420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mi-NZ" dirty="0"/>
              <a:t>Context for the development of the draft and the consulattion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mi-NZ" dirty="0"/>
              <a:t>This is where we were  March 2020 – this is a slide we presented to Ministers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mi-NZ" dirty="0"/>
              <a:t>At this point we had an almost complete action plan and reasonably detailed cross government work programme- about to be agreed by Cabinet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mi-NZ" dirty="0"/>
              <a:t>But then COVID-19 came along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95166-D0EB-43ED-9B3E-78C56A50E542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75039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COVID changed things for the whole economy and for all communities.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did not change Government’s commitment to improve employment outcomes for the many people in New Zealand who have disability or health needs – they articulated a desire to ensure an inclusive recovery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N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the context in which action plan is being implemented changed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particular there is a much more  investment in employment support, job creation and career support such as apprenticeships etc plus there is more uncertainty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N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objectives and priorities  we heard about in the consultation remained relevant and important  - but it became important for the action plan to make the most of the new opportunities to ensure they are accessible etc   -‘a living document ‘ -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N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plan will provide critical guidance for all agencies and industries currently working on employment initiatives.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It will help to ensure opportunities to improve outcomes for disabled people and people with health conditions are sought, recognised and prioritised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new ways of working are developed across all of New Zealand. – More on this later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N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mi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95166-D0EB-43ED-9B3E-78C56A50E542}" type="slidenum">
              <a:rPr lang="en-NZ" smtClean="0"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774205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So back to pre COVID  -how the consultation went </a:t>
            </a:r>
          </a:p>
          <a:p>
            <a:r>
              <a:rPr lang="en-NZ" dirty="0"/>
              <a:t>Thanks to NZDSN  - and other partner organisations we got a great deal of rich information </a:t>
            </a:r>
          </a:p>
          <a:p>
            <a:r>
              <a:rPr lang="en-NZ" dirty="0"/>
              <a:t>A summary is on the website  - at the end of this presentation we will provide that </a:t>
            </a:r>
          </a:p>
          <a:p>
            <a:r>
              <a:rPr lang="en-NZ" dirty="0"/>
              <a:t>http://msd.govt.nz/what-we-can-do/disability-services/disability-employment-action-plan/index.html</a:t>
            </a:r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33A5D-9D8D-4B30-8AE1-01C05A516722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35811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Generally what we heard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33A5D-9D8D-4B30-8AE1-01C05A516722}" type="slidenum">
              <a:rPr lang="en-NZ" smtClean="0"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1370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33A5D-9D8D-4B30-8AE1-01C05A516722}" type="slidenum">
              <a:rPr lang="en-NZ" smtClean="0"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50663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What we heard in relation to transitions from school </a:t>
            </a:r>
          </a:p>
          <a:p>
            <a:r>
              <a:rPr lang="en-NZ" dirty="0"/>
              <a:t>Perhaps the biggest priority – certainly a lot of people had a lot to say about this topic –</a:t>
            </a:r>
          </a:p>
          <a:p>
            <a:r>
              <a:rPr lang="en-NZ" dirty="0"/>
              <a:t>No surprises there </a:t>
            </a:r>
          </a:p>
          <a:p>
            <a:endParaRPr lang="en-NZ" dirty="0"/>
          </a:p>
          <a:p>
            <a:pPr lvl="0"/>
            <a:r>
              <a:rPr lang="en-N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Pathways and transitions to and from education are critical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 expectations and aspirations by starting access to work </a:t>
            </a:r>
            <a:r>
              <a:rPr lang="en-NZ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young.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Work with families and teachers and connect with service providers and employers early to ensure work experience.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Better information and mentoring about opportunities.</a:t>
            </a:r>
          </a:p>
          <a:p>
            <a:pPr lvl="0"/>
            <a:r>
              <a:rPr lang="en-N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Accessible career guidance or re-training support is needed at all stages of life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people need tailored support to navigate career pathways. 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N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Career and transition support is important for disabled people at all ages of life including for those who develop a disability later in life.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NZ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“We strongly recommend making resources and services such as paid internships available for anyone at any age, not only as transitional support from tertiary education.</a:t>
            </a:r>
            <a:endParaRPr lang="en-N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NZ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33A5D-9D8D-4B30-8AE1-01C05A516722}" type="slidenum">
              <a:rPr lang="en-NZ" smtClean="0"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22489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All of this informed the action plan where you can see the  number one Priority  (out of 6) is all about transitions from school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595166-D0EB-43ED-9B3E-78C56A50E542}" type="slidenum">
              <a:rPr lang="en-NZ" smtClean="0"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393665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What has been agreed to in the immediate future is this  - </a:t>
            </a:r>
          </a:p>
          <a:p>
            <a:r>
              <a:rPr lang="en-NZ" dirty="0"/>
              <a:t>Claire can tell you more about progress on the first action</a:t>
            </a:r>
          </a:p>
          <a:p>
            <a:endParaRPr lang="en-NZ" dirty="0"/>
          </a:p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C33A5D-9D8D-4B30-8AE1-01C05A516722}" type="slidenum">
              <a:rPr lang="en-NZ" smtClean="0"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520531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F337F0-B289-4EA3-AA46-FBDCC3CDBB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C82251-D238-4D60-9810-DB5C42107D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2A8C0C-394F-4545-A99E-5659D807D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92C825-0933-4ADC-BB66-AA2E3BC90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9173CC-5C23-4AAF-BBB1-C63CDB707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883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565EC9-4207-4588-A6E6-6C902AC41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DD3172-0721-41A5-A66B-3842DECA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2397E1-48A0-4429-B8E2-9BEED8F84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858BA-1882-4229-B31D-FD5304FDA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7BA6C-2B14-4F8D-AAB7-4ABB55A6C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8969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49C41E-B433-41CF-A25B-FE6BBAD8A8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1F93DE-5E0B-4EDF-92ED-ED3E823BC7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589DA-86D8-4927-ABC5-195846C6F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7094F-801D-4D22-A87D-B4E50D725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9375D-C315-4184-A40A-D3830F31B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563796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BF98B-2743-4B47-AE32-9926CC2B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908B9-8BB9-5247-A9CC-EADBF62AB6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885361"/>
            <a:ext cx="5157787" cy="430430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572680-8F07-DD43-A1EC-F836900FFE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885361"/>
            <a:ext cx="5183188" cy="4304302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95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0135A9-16E6-4416-BAA3-A20E4CBA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7744A-1205-49CA-9FF9-0899420485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6A570-AF52-477C-8A64-3FF9E3BD5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41185C-C6CA-4814-84DF-E24D6FE1F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A0009E-9B87-4CA9-AAD0-91CD1294C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79839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003487-2445-451C-B5CC-ECCB41AD8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72686-B05C-4AA0-9AF2-738688ED5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11009-295C-4017-BB70-4D39124A3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DE38C-D107-4226-A511-8E4EFA279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135F0-F077-4135-B1A8-FBA04D87C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515712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5111C-CE5D-4E71-AFCD-9E9B15725E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B72298-9141-400F-B8AD-D14C107E26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69DACB-7823-4520-83E4-4F654958FE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0B241-0049-48C2-83CA-55902C11B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8C3B19-E11A-4C13-9BFB-8A321B11A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007BD-C3DA-4350-8AB8-9D95EF91A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25107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10076-CBA9-4A37-B0FC-9365844CC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69B971-A7C7-4A30-9F51-5946FD0B5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486C46-9714-49DE-A5DB-64E5AA21D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2F3E96-6DE4-4A69-AC37-DAAE76F2FE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91EDCC-7375-4E53-95D9-286F11C8EC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CDD972-2344-4081-97D3-8A92A6B7B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B2A311-B518-404B-9F11-3BBEB8DF8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49AC57-530A-4737-9E37-57A983C5B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0657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D8107-F1E2-46E5-9211-112323D04F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71BC2C-0F9D-4637-9C22-5FD4D3816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58A1A5-AD9B-40F0-9194-77F505930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746C4B-2D25-4C50-A10C-DCEF338D9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550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05F760-67AC-4B40-9949-237A2381F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A67FC9-0387-4048-9757-96BEC7B27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97C33-51A4-4B40-BA9A-19D9F0C95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40053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669CB-DE78-446F-A599-11CC58EA62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0FBDF1-76EC-4C41-9A97-DE1FDEA7C3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4A9B46-FB28-4F70-8772-02C9899F62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FBCB3A-C55A-40AA-80BC-905A94A08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1767DC-1D52-49BA-95DE-A98D75164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5B528-1858-4D5B-8582-7C51F69DB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84550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13DBE-A110-4463-A58A-826F584D5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7C679C-4741-4781-AAF9-84D04FD9FC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740449-C118-48F2-9786-06A065B9A8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3ADC92-B6FD-4967-BDDC-5AA2669155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B0A74B-51AB-4106-A53A-771EC2B1F2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C0C70E-4744-4DD6-B252-A973AB046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28438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809027-2B2D-49C5-89A3-C408BFC8B4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87339F-6672-47E9-A6BD-2E910DE3B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BA515D-5D9B-4D77-BB92-C00821AEE9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3D0295-CEE7-41C0-BD5B-34E9FA62136F}" type="datetimeFigureOut">
              <a:rPr lang="en-NZ" smtClean="0"/>
              <a:t>29/09/2020</a:t>
            </a:fld>
            <a:endParaRPr lang="en-NZ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9E08A5-3B1F-4FCD-A158-B5F5FBA696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73A34B-0FA8-4B53-9079-A76AB8FA4A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9A126D-C4DE-470D-BF54-7E1E96DC0AB2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75173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msd.govt.nz/what-we-can-do/disability-services/disability-employment-action-plan/index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D0A2208-1208-4446-BD60-6BC9A86F175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t="11075" b="559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87CC2527-562A-4F69-B487-4371E5B243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>
            <a:off x="7488621" y="2277613"/>
            <a:ext cx="4703379" cy="4580387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BDEA75-A69F-4AA9-B8FC-68559BAEBD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2021" y="3231931"/>
            <a:ext cx="3852041" cy="183405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NZ" sz="6000" b="1" dirty="0">
                <a:solidFill>
                  <a:srgbClr val="002060"/>
                </a:solidFill>
              </a:rPr>
              <a:t>Working</a:t>
            </a:r>
            <a:br>
              <a:rPr lang="en-NZ" sz="6000" b="1" dirty="0">
                <a:solidFill>
                  <a:srgbClr val="002060"/>
                </a:solidFill>
              </a:rPr>
            </a:br>
            <a:r>
              <a:rPr lang="en-NZ" sz="6000" b="1" dirty="0">
                <a:solidFill>
                  <a:srgbClr val="002060"/>
                </a:solidFill>
              </a:rPr>
              <a:t>Matters</a:t>
            </a:r>
            <a:endParaRPr lang="en-US" sz="6000" b="1" dirty="0">
              <a:solidFill>
                <a:srgbClr val="002060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DAEC91-5BCE-4B55-9CC0-43EF94CB7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480331" y="5123793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AE5C309-5EE4-45CD-B34F-CFC8974C688F}"/>
              </a:ext>
            </a:extLst>
          </p:cNvPr>
          <p:cNvSpPr/>
          <p:nvPr/>
        </p:nvSpPr>
        <p:spPr>
          <a:xfrm>
            <a:off x="8129230" y="5360433"/>
            <a:ext cx="3735253" cy="8845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44000" algn="ctr">
              <a:lnSpc>
                <a:spcPct val="110000"/>
              </a:lnSpc>
              <a:spcBef>
                <a:spcPts val="1800"/>
              </a:spcBef>
            </a:pPr>
            <a:r>
              <a:rPr lang="mi-NZ" sz="2400"/>
              <a:t>The Disability Employment </a:t>
            </a:r>
            <a:br>
              <a:rPr lang="mi-NZ" sz="2400"/>
            </a:br>
            <a:r>
              <a:rPr lang="mi-NZ" sz="2400"/>
              <a:t>Action Plan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2101D9-A945-4EBB-B26D-591335E0D290}"/>
              </a:ext>
            </a:extLst>
          </p:cNvPr>
          <p:cNvSpPr txBox="1"/>
          <p:nvPr/>
        </p:nvSpPr>
        <p:spPr>
          <a:xfrm>
            <a:off x="-171450" y="-137160"/>
            <a:ext cx="4290689" cy="3116104"/>
          </a:xfrm>
          <a:prstGeom prst="flowChartConnector">
            <a:avLst/>
          </a:prstGeom>
          <a:solidFill>
            <a:srgbClr val="F2FBDB">
              <a:alpha val="67843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en-NZ" dirty="0"/>
          </a:p>
          <a:p>
            <a:pPr algn="ctr"/>
            <a:r>
              <a:rPr lang="en-NZ" b="1" dirty="0">
                <a:solidFill>
                  <a:srgbClr val="002060"/>
                </a:solidFill>
              </a:rPr>
              <a:t>MSD Presentation to the </a:t>
            </a:r>
            <a:br>
              <a:rPr lang="en-NZ" b="1" dirty="0">
                <a:solidFill>
                  <a:srgbClr val="002060"/>
                </a:solidFill>
              </a:rPr>
            </a:br>
            <a:r>
              <a:rPr lang="en-NZ" sz="2400" b="1" dirty="0">
                <a:solidFill>
                  <a:srgbClr val="002060"/>
                </a:solidFill>
              </a:rPr>
              <a:t>NZDSN Symposium</a:t>
            </a:r>
            <a:br>
              <a:rPr lang="en-NZ" sz="2400" b="1" dirty="0">
                <a:solidFill>
                  <a:srgbClr val="002060"/>
                </a:solidFill>
              </a:rPr>
            </a:br>
            <a:r>
              <a:rPr lang="en-NZ" sz="2400" b="1" dirty="0">
                <a:solidFill>
                  <a:srgbClr val="002060"/>
                </a:solidFill>
              </a:rPr>
              <a:t>Transition from School </a:t>
            </a:r>
          </a:p>
          <a:p>
            <a:pPr algn="ctr"/>
            <a:br>
              <a:rPr lang="en-NZ" b="1" dirty="0">
                <a:solidFill>
                  <a:srgbClr val="002060"/>
                </a:solidFill>
              </a:rPr>
            </a:br>
            <a:r>
              <a:rPr lang="en-NZ" b="1" dirty="0">
                <a:solidFill>
                  <a:srgbClr val="002060"/>
                </a:solidFill>
              </a:rPr>
              <a:t>30 September 2020</a:t>
            </a:r>
          </a:p>
          <a:p>
            <a:pPr algn="ctr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175801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11953C1-7982-478B-8CDE-5CDD354BA2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65371" y="236905"/>
            <a:ext cx="11185008" cy="1196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63480" rIns="914112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457200" eaLnBrk="1" fontAlgn="base" hangingPunct="1">
              <a:lnSpc>
                <a:spcPct val="90000"/>
              </a:lnSpc>
              <a:spcAft>
                <a:spcPct val="0"/>
              </a:spcAft>
              <a:buClrTx/>
              <a:buSzTx/>
              <a:tabLst/>
            </a:pPr>
            <a:r>
              <a:rPr lang="en-NZ" altLang="en-US" sz="4400" b="1" dirty="0" bmk="_Toc34210412">
                <a:solidFill>
                  <a:srgbClr val="C00000"/>
                </a:solidFill>
                <a:latin typeface="+mj-lt"/>
                <a:ea typeface="+mj-ea"/>
                <a:cs typeface="+mj-cs"/>
              </a:rPr>
              <a:t>Monitoring and making it happen</a:t>
            </a:r>
            <a:endParaRPr kumimoji="0" lang="en-NZ" altLang="en-US" sz="1600" b="0" i="0" u="none" strike="noStrike" cap="none" normalizeH="0" baseline="0" dirty="0">
              <a:ln>
                <a:noFill/>
              </a:ln>
              <a:solidFill>
                <a:srgbClr val="4472C4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Z" altLang="en-US" sz="1600" b="0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kumimoji="0" lang="en-NZ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AA74037-E13F-40AD-9052-D6DA4A0269C1}"/>
              </a:ext>
            </a:extLst>
          </p:cNvPr>
          <p:cNvSpPr/>
          <p:nvPr/>
        </p:nvSpPr>
        <p:spPr>
          <a:xfrm>
            <a:off x="503496" y="835264"/>
            <a:ext cx="11185008" cy="2862322"/>
          </a:xfrm>
          <a:prstGeom prst="rect">
            <a:avLst/>
          </a:prstGeom>
          <a:solidFill>
            <a:srgbClr val="E2F0D9">
              <a:alpha val="67059"/>
            </a:srgbClr>
          </a:solidFill>
          <a:effectLst>
            <a:softEdge rad="63500"/>
          </a:effectLst>
        </p:spPr>
        <p:txBody>
          <a:bodyPr wrap="square">
            <a:spAutoFit/>
          </a:bodyPr>
          <a:lstStyle/>
          <a:p>
            <a:endParaRPr lang="en-NZ" dirty="0"/>
          </a:p>
          <a:p>
            <a:pPr>
              <a:buClr>
                <a:srgbClr val="B40000"/>
              </a:buClr>
              <a:buSzPct val="145000"/>
            </a:pPr>
            <a:r>
              <a:rPr lang="en-NZ" dirty="0"/>
              <a:t>The work programme supporting the action plan priorities is a living document  </a:t>
            </a:r>
            <a:br>
              <a:rPr lang="en-NZ" dirty="0"/>
            </a:br>
            <a:r>
              <a:rPr lang="en-NZ" dirty="0"/>
              <a:t>We will be measuring and reporting progress to Ministers- along with all the other COVID-19 recovery initiatives</a:t>
            </a:r>
          </a:p>
          <a:p>
            <a:pPr>
              <a:buClr>
                <a:srgbClr val="B40000"/>
              </a:buClr>
              <a:buSzPct val="145000"/>
            </a:pPr>
            <a:endParaRPr lang="en-NZ" dirty="0"/>
          </a:p>
          <a:p>
            <a:pPr>
              <a:buClr>
                <a:srgbClr val="B40000"/>
              </a:buClr>
              <a:buSzPct val="145000"/>
            </a:pPr>
            <a:r>
              <a:rPr lang="en-NZ" dirty="0"/>
              <a:t>We are developing a dashboard that will include:</a:t>
            </a:r>
          </a:p>
          <a:p>
            <a:pPr marL="285750" indent="-285750">
              <a:buClr>
                <a:srgbClr val="B40000"/>
              </a:buClr>
              <a:buSzPct val="145000"/>
              <a:buFont typeface="Courier New" panose="02070309020205020404" pitchFamily="49" charset="0"/>
              <a:buChar char="o"/>
            </a:pPr>
            <a:r>
              <a:rPr lang="en-NZ" dirty="0"/>
              <a:t>Progress on the actions (using output measures, success stories, barriers /blocks plus solutions)  </a:t>
            </a:r>
          </a:p>
          <a:p>
            <a:pPr marL="285750" indent="-285750">
              <a:buClr>
                <a:srgbClr val="B40000"/>
              </a:buClr>
              <a:buSzPct val="145000"/>
              <a:buFont typeface="Courier New" panose="02070309020205020404" pitchFamily="49" charset="0"/>
              <a:buChar char="o"/>
            </a:pPr>
            <a:r>
              <a:rPr lang="en-NZ" dirty="0"/>
              <a:t>Outcome measures  (broken down by all the demographic dimensions and impairment types etc)</a:t>
            </a:r>
          </a:p>
          <a:p>
            <a:pPr marL="285750" indent="-285750">
              <a:buClr>
                <a:srgbClr val="B40000"/>
              </a:buClr>
              <a:buSzPct val="145000"/>
              <a:buFont typeface="Courier New" panose="02070309020205020404" pitchFamily="49" charset="0"/>
              <a:buChar char="o"/>
            </a:pPr>
            <a:r>
              <a:rPr lang="en-NZ" dirty="0"/>
              <a:t>Links with other work programmes - and opportunities for new actions </a:t>
            </a:r>
          </a:p>
          <a:p>
            <a:pPr>
              <a:buClr>
                <a:srgbClr val="B40000"/>
              </a:buClr>
              <a:buSzPct val="145000"/>
            </a:pPr>
            <a:r>
              <a:rPr lang="en-NZ" dirty="0"/>
              <a:t>Responsible agencies will report on this dashboard</a:t>
            </a:r>
          </a:p>
          <a:p>
            <a:r>
              <a:rPr lang="en-NZ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78749D-1690-42E4-9623-4C86CD78A1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96" y="3629756"/>
            <a:ext cx="11185008" cy="299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988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B5421FF-D8B5-477B-AC79-FABCADBAEE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59" y="849425"/>
            <a:ext cx="9737546" cy="56473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AF296D1-51EC-454C-A8C6-39FD2ECF5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3351" y="159488"/>
            <a:ext cx="11185008" cy="1196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63480" rIns="914112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457200" eaLnBrk="1" fontAlgn="base" hangingPunct="1">
              <a:lnSpc>
                <a:spcPct val="90000"/>
              </a:lnSpc>
              <a:spcAft>
                <a:spcPct val="0"/>
              </a:spcAft>
              <a:buClrTx/>
              <a:buSzTx/>
              <a:tabLst/>
            </a:pPr>
            <a:r>
              <a:rPr lang="en-NZ" altLang="en-US" sz="4400" b="1" dirty="0" bmk="_Toc34210412">
                <a:solidFill>
                  <a:srgbClr val="C00000"/>
                </a:solidFill>
                <a:latin typeface="+mj-lt"/>
                <a:ea typeface="+mj-ea"/>
                <a:cs typeface="+mj-cs"/>
              </a:rPr>
              <a:t>The launch – focussed on young people</a:t>
            </a:r>
            <a:endParaRPr kumimoji="0" lang="en-NZ" altLang="en-US" sz="1600" b="0" i="0" u="none" strike="noStrike" cap="none" normalizeH="0" baseline="0" dirty="0">
              <a:ln>
                <a:noFill/>
              </a:ln>
              <a:solidFill>
                <a:srgbClr val="4472C4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Z" altLang="en-US" sz="1600" b="0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kumimoji="0" lang="en-NZ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454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DF9F5E5-B4F3-48EB-B3C9-CA11651CF3F5}"/>
              </a:ext>
            </a:extLst>
          </p:cNvPr>
          <p:cNvSpPr/>
          <p:nvPr/>
        </p:nvSpPr>
        <p:spPr>
          <a:xfrm>
            <a:off x="719327" y="1554430"/>
            <a:ext cx="10979613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Tessa.Thompson036@msd.govt.nz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Anne.Riley001@msd.govt.nz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NZ" sz="28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Claire.Stearne001@msd.govt.nz</a:t>
            </a:r>
          </a:p>
          <a:p>
            <a:endParaRPr lang="en-NZ" sz="2800" dirty="0">
              <a:hlinkClick r:id="rId3"/>
            </a:endParaRPr>
          </a:p>
          <a:p>
            <a:r>
              <a:rPr lang="en-NZ" sz="3600" dirty="0">
                <a:hlinkClick r:id="rId3"/>
              </a:rPr>
              <a:t>http://msd.govt.nz/what-we-can-do/disability-services/disability-employment-action-plan/index.html</a:t>
            </a:r>
            <a:endParaRPr lang="en-NZ" sz="3600" dirty="0"/>
          </a:p>
          <a:p>
            <a:br>
              <a:rPr lang="en-NZ" sz="2800" dirty="0"/>
            </a:br>
            <a:r>
              <a:rPr lang="en-NZ" sz="2800" dirty="0"/>
              <a:t>At this web page you can find the action plan – including alternate versions, the cabinet paper releasing it and a summary of the consultation.</a:t>
            </a:r>
          </a:p>
          <a:p>
            <a:endParaRPr lang="en-NZ" sz="3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AEB72A1-AC64-4587-822C-CBC7141A6373}"/>
              </a:ext>
            </a:extLst>
          </p:cNvPr>
          <p:cNvSpPr/>
          <p:nvPr/>
        </p:nvSpPr>
        <p:spPr>
          <a:xfrm>
            <a:off x="412377" y="533033"/>
            <a:ext cx="9793941" cy="769441"/>
          </a:xfrm>
          <a:prstGeom prst="rect">
            <a:avLst/>
          </a:prstGeom>
          <a:solidFill>
            <a:srgbClr val="DEEBF7">
              <a:alpha val="56078"/>
            </a:srgbClr>
          </a:solidFill>
        </p:spPr>
        <p:txBody>
          <a:bodyPr wrap="square">
            <a:spAutoFit/>
          </a:bodyPr>
          <a:lstStyle/>
          <a:p>
            <a:r>
              <a:rPr lang="en-NZ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To contact us </a:t>
            </a: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3944096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CD5499E6-9CD0-486A-83E8-808857986743}"/>
              </a:ext>
            </a:extLst>
          </p:cNvPr>
          <p:cNvSpPr txBox="1">
            <a:spLocks/>
          </p:cNvSpPr>
          <p:nvPr/>
        </p:nvSpPr>
        <p:spPr>
          <a:xfrm>
            <a:off x="280413" y="318718"/>
            <a:ext cx="7968337" cy="7233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4000" b="1" dirty="0"/>
              <a:t>Re-cap on context  in March 2020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DFB2A3B-C747-481F-91B6-9DA10DFE39BB}"/>
              </a:ext>
            </a:extLst>
          </p:cNvPr>
          <p:cNvGrpSpPr/>
          <p:nvPr/>
        </p:nvGrpSpPr>
        <p:grpSpPr>
          <a:xfrm>
            <a:off x="28955" y="720279"/>
            <a:ext cx="11908145" cy="5728232"/>
            <a:chOff x="-56061" y="434529"/>
            <a:chExt cx="11825596" cy="572823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7A6A97F-2BFF-4CE6-AB64-CDE27818E301}"/>
                </a:ext>
              </a:extLst>
            </p:cNvPr>
            <p:cNvGrpSpPr/>
            <p:nvPr/>
          </p:nvGrpSpPr>
          <p:grpSpPr>
            <a:xfrm>
              <a:off x="194689" y="434529"/>
              <a:ext cx="11337314" cy="4802445"/>
              <a:chOff x="327566" y="583909"/>
              <a:chExt cx="12933155" cy="6579812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4F5E9FC-9FDA-4FFB-A38F-3529227C31B5}"/>
                  </a:ext>
                </a:extLst>
              </p:cNvPr>
              <p:cNvSpPr/>
              <p:nvPr/>
            </p:nvSpPr>
            <p:spPr>
              <a:xfrm rot="10800000">
                <a:off x="4536521" y="583909"/>
                <a:ext cx="8724200" cy="4697029"/>
              </a:xfrm>
              <a:custGeom>
                <a:avLst/>
                <a:gdLst>
                  <a:gd name="connsiteX0" fmla="*/ 0 w 7810671"/>
                  <a:gd name="connsiteY0" fmla="*/ 0 h 5829090"/>
                  <a:gd name="connsiteX1" fmla="*/ 3905336 w 7810671"/>
                  <a:gd name="connsiteY1" fmla="*/ 0 h 5829090"/>
                  <a:gd name="connsiteX2" fmla="*/ 7810672 w 7810671"/>
                  <a:gd name="connsiteY2" fmla="*/ 2914545 h 5829090"/>
                  <a:gd name="connsiteX3" fmla="*/ 3905336 w 7810671"/>
                  <a:gd name="connsiteY3" fmla="*/ 5829090 h 5829090"/>
                  <a:gd name="connsiteX4" fmla="*/ 0 w 7810671"/>
                  <a:gd name="connsiteY4" fmla="*/ 5829090 h 5829090"/>
                  <a:gd name="connsiteX5" fmla="*/ 0 w 7810671"/>
                  <a:gd name="connsiteY5" fmla="*/ 0 h 5829090"/>
                  <a:gd name="connsiteX0" fmla="*/ 0 w 7912272"/>
                  <a:gd name="connsiteY0" fmla="*/ 762000 h 5829090"/>
                  <a:gd name="connsiteX1" fmla="*/ 4006936 w 7912272"/>
                  <a:gd name="connsiteY1" fmla="*/ 0 h 5829090"/>
                  <a:gd name="connsiteX2" fmla="*/ 7912272 w 7912272"/>
                  <a:gd name="connsiteY2" fmla="*/ 2914545 h 5829090"/>
                  <a:gd name="connsiteX3" fmla="*/ 4006936 w 7912272"/>
                  <a:gd name="connsiteY3" fmla="*/ 5829090 h 5829090"/>
                  <a:gd name="connsiteX4" fmla="*/ 101600 w 7912272"/>
                  <a:gd name="connsiteY4" fmla="*/ 5829090 h 5829090"/>
                  <a:gd name="connsiteX5" fmla="*/ 0 w 7912272"/>
                  <a:gd name="connsiteY5" fmla="*/ 762000 h 5829090"/>
                  <a:gd name="connsiteX0" fmla="*/ 0 w 7912272"/>
                  <a:gd name="connsiteY0" fmla="*/ 762000 h 5829090"/>
                  <a:gd name="connsiteX1" fmla="*/ 4006936 w 7912272"/>
                  <a:gd name="connsiteY1" fmla="*/ 0 h 5829090"/>
                  <a:gd name="connsiteX2" fmla="*/ 7912272 w 7912272"/>
                  <a:gd name="connsiteY2" fmla="*/ 2914545 h 5829090"/>
                  <a:gd name="connsiteX3" fmla="*/ 4006936 w 7912272"/>
                  <a:gd name="connsiteY3" fmla="*/ 5829090 h 5829090"/>
                  <a:gd name="connsiteX4" fmla="*/ 63500 w 7912272"/>
                  <a:gd name="connsiteY4" fmla="*/ 5829090 h 5829090"/>
                  <a:gd name="connsiteX5" fmla="*/ 0 w 7912272"/>
                  <a:gd name="connsiteY5" fmla="*/ 762000 h 5829090"/>
                  <a:gd name="connsiteX0" fmla="*/ 0 w 7912272"/>
                  <a:gd name="connsiteY0" fmla="*/ 762000 h 6006890"/>
                  <a:gd name="connsiteX1" fmla="*/ 4006936 w 7912272"/>
                  <a:gd name="connsiteY1" fmla="*/ 0 h 6006890"/>
                  <a:gd name="connsiteX2" fmla="*/ 7912272 w 7912272"/>
                  <a:gd name="connsiteY2" fmla="*/ 2914545 h 6006890"/>
                  <a:gd name="connsiteX3" fmla="*/ 4006936 w 7912272"/>
                  <a:gd name="connsiteY3" fmla="*/ 5829090 h 6006890"/>
                  <a:gd name="connsiteX4" fmla="*/ 50800 w 7912272"/>
                  <a:gd name="connsiteY4" fmla="*/ 6006890 h 6006890"/>
                  <a:gd name="connsiteX5" fmla="*/ 0 w 7912272"/>
                  <a:gd name="connsiteY5" fmla="*/ 762000 h 6006890"/>
                  <a:gd name="connsiteX0" fmla="*/ 0 w 7930804"/>
                  <a:gd name="connsiteY0" fmla="*/ 773187 h 6018077"/>
                  <a:gd name="connsiteX1" fmla="*/ 4006936 w 7930804"/>
                  <a:gd name="connsiteY1" fmla="*/ 11187 h 6018077"/>
                  <a:gd name="connsiteX2" fmla="*/ 7930804 w 7930804"/>
                  <a:gd name="connsiteY2" fmla="*/ 1491984 h 6018077"/>
                  <a:gd name="connsiteX3" fmla="*/ 4006936 w 7930804"/>
                  <a:gd name="connsiteY3" fmla="*/ 5840277 h 6018077"/>
                  <a:gd name="connsiteX4" fmla="*/ 50800 w 7930804"/>
                  <a:gd name="connsiteY4" fmla="*/ 6018077 h 6018077"/>
                  <a:gd name="connsiteX5" fmla="*/ 0 w 7930804"/>
                  <a:gd name="connsiteY5" fmla="*/ 773187 h 6018077"/>
                  <a:gd name="connsiteX0" fmla="*/ 0 w 7937398"/>
                  <a:gd name="connsiteY0" fmla="*/ 773189 h 6018079"/>
                  <a:gd name="connsiteX1" fmla="*/ 4006936 w 7937398"/>
                  <a:gd name="connsiteY1" fmla="*/ 11189 h 6018079"/>
                  <a:gd name="connsiteX2" fmla="*/ 7930804 w 7937398"/>
                  <a:gd name="connsiteY2" fmla="*/ 1491986 h 6018079"/>
                  <a:gd name="connsiteX3" fmla="*/ 4655578 w 7937398"/>
                  <a:gd name="connsiteY3" fmla="*/ 5777942 h 6018079"/>
                  <a:gd name="connsiteX4" fmla="*/ 50800 w 7937398"/>
                  <a:gd name="connsiteY4" fmla="*/ 6018079 h 6018079"/>
                  <a:gd name="connsiteX5" fmla="*/ 0 w 7937398"/>
                  <a:gd name="connsiteY5" fmla="*/ 773189 h 6018079"/>
                  <a:gd name="connsiteX0" fmla="*/ 0 w 8017564"/>
                  <a:gd name="connsiteY0" fmla="*/ 773189 h 6018079"/>
                  <a:gd name="connsiteX1" fmla="*/ 4006936 w 8017564"/>
                  <a:gd name="connsiteY1" fmla="*/ 11189 h 6018079"/>
                  <a:gd name="connsiteX2" fmla="*/ 7930804 w 8017564"/>
                  <a:gd name="connsiteY2" fmla="*/ 1491986 h 6018079"/>
                  <a:gd name="connsiteX3" fmla="*/ 6560517 w 8017564"/>
                  <a:gd name="connsiteY3" fmla="*/ 4842744 h 6018079"/>
                  <a:gd name="connsiteX4" fmla="*/ 4655578 w 8017564"/>
                  <a:gd name="connsiteY4" fmla="*/ 5777942 h 6018079"/>
                  <a:gd name="connsiteX5" fmla="*/ 50800 w 8017564"/>
                  <a:gd name="connsiteY5" fmla="*/ 6018079 h 6018079"/>
                  <a:gd name="connsiteX6" fmla="*/ 0 w 8017564"/>
                  <a:gd name="connsiteY6" fmla="*/ 773189 h 6018079"/>
                  <a:gd name="connsiteX0" fmla="*/ 0 w 7978407"/>
                  <a:gd name="connsiteY0" fmla="*/ 773189 h 6018079"/>
                  <a:gd name="connsiteX1" fmla="*/ 4006936 w 7978407"/>
                  <a:gd name="connsiteY1" fmla="*/ 11189 h 6018079"/>
                  <a:gd name="connsiteX2" fmla="*/ 7930804 w 7978407"/>
                  <a:gd name="connsiteY2" fmla="*/ 1491986 h 6018079"/>
                  <a:gd name="connsiteX3" fmla="*/ 6087936 w 7978407"/>
                  <a:gd name="connsiteY3" fmla="*/ 5372608 h 6018079"/>
                  <a:gd name="connsiteX4" fmla="*/ 4655578 w 7978407"/>
                  <a:gd name="connsiteY4" fmla="*/ 5777942 h 6018079"/>
                  <a:gd name="connsiteX5" fmla="*/ 50800 w 7978407"/>
                  <a:gd name="connsiteY5" fmla="*/ 6018079 h 6018079"/>
                  <a:gd name="connsiteX6" fmla="*/ 0 w 7978407"/>
                  <a:gd name="connsiteY6" fmla="*/ 773189 h 6018079"/>
                  <a:gd name="connsiteX0" fmla="*/ 0 w 7982495"/>
                  <a:gd name="connsiteY0" fmla="*/ 773189 h 6018079"/>
                  <a:gd name="connsiteX1" fmla="*/ 4006936 w 7982495"/>
                  <a:gd name="connsiteY1" fmla="*/ 11189 h 6018079"/>
                  <a:gd name="connsiteX2" fmla="*/ 7930804 w 7982495"/>
                  <a:gd name="connsiteY2" fmla="*/ 1491986 h 6018079"/>
                  <a:gd name="connsiteX3" fmla="*/ 6087936 w 7982495"/>
                  <a:gd name="connsiteY3" fmla="*/ 5372608 h 6018079"/>
                  <a:gd name="connsiteX4" fmla="*/ 4655578 w 7982495"/>
                  <a:gd name="connsiteY4" fmla="*/ 5777942 h 6018079"/>
                  <a:gd name="connsiteX5" fmla="*/ 50800 w 7982495"/>
                  <a:gd name="connsiteY5" fmla="*/ 6018079 h 6018079"/>
                  <a:gd name="connsiteX6" fmla="*/ 0 w 7982495"/>
                  <a:gd name="connsiteY6" fmla="*/ 773189 h 6018079"/>
                  <a:gd name="connsiteX0" fmla="*/ 0 w 7982495"/>
                  <a:gd name="connsiteY0" fmla="*/ 773189 h 6018079"/>
                  <a:gd name="connsiteX1" fmla="*/ 4006936 w 7982495"/>
                  <a:gd name="connsiteY1" fmla="*/ 11189 h 6018079"/>
                  <a:gd name="connsiteX2" fmla="*/ 7930804 w 7982495"/>
                  <a:gd name="connsiteY2" fmla="*/ 1491986 h 6018079"/>
                  <a:gd name="connsiteX3" fmla="*/ 6087936 w 7982495"/>
                  <a:gd name="connsiteY3" fmla="*/ 5372608 h 6018079"/>
                  <a:gd name="connsiteX4" fmla="*/ 4655578 w 7982495"/>
                  <a:gd name="connsiteY4" fmla="*/ 5777942 h 6018079"/>
                  <a:gd name="connsiteX5" fmla="*/ 50800 w 7982495"/>
                  <a:gd name="connsiteY5" fmla="*/ 6018079 h 6018079"/>
                  <a:gd name="connsiteX6" fmla="*/ 0 w 7982495"/>
                  <a:gd name="connsiteY6" fmla="*/ 773189 h 60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82495" h="6018079">
                    <a:moveTo>
                      <a:pt x="0" y="773189"/>
                    </a:moveTo>
                    <a:cubicBezTo>
                      <a:pt x="1301779" y="773189"/>
                      <a:pt x="2685135" y="-108611"/>
                      <a:pt x="4006936" y="11189"/>
                    </a:cubicBezTo>
                    <a:cubicBezTo>
                      <a:pt x="5328737" y="130989"/>
                      <a:pt x="7583971" y="598416"/>
                      <a:pt x="7930804" y="1491986"/>
                    </a:cubicBezTo>
                    <a:cubicBezTo>
                      <a:pt x="8277637" y="2385556"/>
                      <a:pt x="6791334" y="4595945"/>
                      <a:pt x="6087936" y="5372608"/>
                    </a:cubicBezTo>
                    <a:cubicBezTo>
                      <a:pt x="5569864" y="5681744"/>
                      <a:pt x="5712732" y="5602832"/>
                      <a:pt x="4655578" y="5777942"/>
                    </a:cubicBezTo>
                    <a:lnTo>
                      <a:pt x="50800" y="6018079"/>
                    </a:lnTo>
                    <a:lnTo>
                      <a:pt x="0" y="773189"/>
                    </a:lnTo>
                    <a:close/>
                  </a:path>
                </a:pathLst>
              </a:custGeom>
              <a:solidFill>
                <a:srgbClr val="DCC5ED">
                  <a:alpha val="64706"/>
                </a:srgbClr>
              </a:solidFill>
              <a:ln w="571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NZ" sz="1773">
                  <a:solidFill>
                    <a:schemeClr val="tx1"/>
                  </a:solidFill>
                </a:endParaRPr>
              </a:p>
            </p:txBody>
          </p:sp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170EC4D-5AC9-4727-8CAC-23FC350BCADB}"/>
                  </a:ext>
                </a:extLst>
              </p:cNvPr>
              <p:cNvSpPr/>
              <p:nvPr/>
            </p:nvSpPr>
            <p:spPr>
              <a:xfrm>
                <a:off x="665755" y="1149892"/>
                <a:ext cx="8147028" cy="4363297"/>
              </a:xfrm>
              <a:custGeom>
                <a:avLst/>
                <a:gdLst>
                  <a:gd name="connsiteX0" fmla="*/ 0 w 9335487"/>
                  <a:gd name="connsiteY0" fmla="*/ 0 h 5951120"/>
                  <a:gd name="connsiteX1" fmla="*/ 4667744 w 9335487"/>
                  <a:gd name="connsiteY1" fmla="*/ 0 h 5951120"/>
                  <a:gd name="connsiteX2" fmla="*/ 9335488 w 9335487"/>
                  <a:gd name="connsiteY2" fmla="*/ 2975560 h 5951120"/>
                  <a:gd name="connsiteX3" fmla="*/ 4667744 w 9335487"/>
                  <a:gd name="connsiteY3" fmla="*/ 5951120 h 5951120"/>
                  <a:gd name="connsiteX4" fmla="*/ 0 w 9335487"/>
                  <a:gd name="connsiteY4" fmla="*/ 5951120 h 5951120"/>
                  <a:gd name="connsiteX5" fmla="*/ 0 w 9335487"/>
                  <a:gd name="connsiteY5" fmla="*/ 0 h 5951120"/>
                  <a:gd name="connsiteX0" fmla="*/ 25400 w 9360888"/>
                  <a:gd name="connsiteY0" fmla="*/ 0 h 5951120"/>
                  <a:gd name="connsiteX1" fmla="*/ 4693144 w 9360888"/>
                  <a:gd name="connsiteY1" fmla="*/ 0 h 5951120"/>
                  <a:gd name="connsiteX2" fmla="*/ 9360888 w 9360888"/>
                  <a:gd name="connsiteY2" fmla="*/ 2975560 h 5951120"/>
                  <a:gd name="connsiteX3" fmla="*/ 4693144 w 9360888"/>
                  <a:gd name="connsiteY3" fmla="*/ 5951120 h 5951120"/>
                  <a:gd name="connsiteX4" fmla="*/ 0 w 9360888"/>
                  <a:gd name="connsiteY4" fmla="*/ 5341520 h 5951120"/>
                  <a:gd name="connsiteX5" fmla="*/ 25400 w 9360888"/>
                  <a:gd name="connsiteY5" fmla="*/ 0 h 5951120"/>
                  <a:gd name="connsiteX0" fmla="*/ 25400 w 9360888"/>
                  <a:gd name="connsiteY0" fmla="*/ 0 h 5976520"/>
                  <a:gd name="connsiteX1" fmla="*/ 4693144 w 9360888"/>
                  <a:gd name="connsiteY1" fmla="*/ 25400 h 5976520"/>
                  <a:gd name="connsiteX2" fmla="*/ 9360888 w 9360888"/>
                  <a:gd name="connsiteY2" fmla="*/ 3000960 h 5976520"/>
                  <a:gd name="connsiteX3" fmla="*/ 4693144 w 9360888"/>
                  <a:gd name="connsiteY3" fmla="*/ 5976520 h 5976520"/>
                  <a:gd name="connsiteX4" fmla="*/ 0 w 9360888"/>
                  <a:gd name="connsiteY4" fmla="*/ 5366920 h 5976520"/>
                  <a:gd name="connsiteX5" fmla="*/ 25400 w 9360888"/>
                  <a:gd name="connsiteY5" fmla="*/ 0 h 597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60888" h="5976520">
                    <a:moveTo>
                      <a:pt x="25400" y="0"/>
                    </a:moveTo>
                    <a:lnTo>
                      <a:pt x="4693144" y="25400"/>
                    </a:lnTo>
                    <a:cubicBezTo>
                      <a:pt x="7271068" y="25400"/>
                      <a:pt x="9360888" y="1357604"/>
                      <a:pt x="9360888" y="3000960"/>
                    </a:cubicBezTo>
                    <a:cubicBezTo>
                      <a:pt x="9360888" y="4644316"/>
                      <a:pt x="7271068" y="5976520"/>
                      <a:pt x="4693144" y="5976520"/>
                    </a:cubicBezTo>
                    <a:lnTo>
                      <a:pt x="0" y="536692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50980"/>
                </a:schemeClr>
              </a:solidFill>
              <a:ln w="57150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773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B8C4FB0-0887-4519-93F8-1BBB1CD77360}"/>
                  </a:ext>
                </a:extLst>
              </p:cNvPr>
              <p:cNvSpPr/>
              <p:nvPr/>
            </p:nvSpPr>
            <p:spPr>
              <a:xfrm>
                <a:off x="8381291" y="1439540"/>
                <a:ext cx="4755827" cy="2002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spcAft>
                    <a:spcPts val="600"/>
                  </a:spcAft>
                  <a:buClr>
                    <a:srgbClr val="B80000"/>
                  </a:buClr>
                  <a:buSzPct val="191000"/>
                  <a:buFont typeface="Arial" panose="020B0604020202020204" pitchFamily="34" charset="0"/>
                  <a:buChar char="•"/>
                </a:pPr>
                <a:r>
                  <a:rPr lang="en-NZ" sz="1400" dirty="0"/>
                  <a:t>Consultation on the Disability Strategy Action Plan also prioritised  the development of a cross-government plan to address disability employment.</a:t>
                </a:r>
                <a:br>
                  <a:rPr lang="en-NZ" sz="1400" dirty="0"/>
                </a:br>
                <a:r>
                  <a:rPr lang="en-NZ" sz="1400" dirty="0"/>
                  <a:t>    Also noted in the Disability Action Plan is </a:t>
                </a:r>
                <a:br>
                  <a:rPr lang="en-NZ" sz="1400" dirty="0"/>
                </a:br>
                <a:r>
                  <a:rPr lang="en-NZ" sz="1400" dirty="0"/>
                  <a:t>     related work on:  </a:t>
                </a:r>
              </a:p>
              <a:p>
                <a:pPr marL="285750" indent="-285750">
                  <a:spcAft>
                    <a:spcPts val="600"/>
                  </a:spcAft>
                  <a:buClr>
                    <a:srgbClr val="B80000"/>
                  </a:buClr>
                  <a:buSzPct val="191000"/>
                  <a:buFont typeface="Arial" panose="020B0604020202020204" pitchFamily="34" charset="0"/>
                  <a:buChar char="•"/>
                </a:pPr>
                <a:r>
                  <a:rPr lang="en-NZ" sz="1400" dirty="0"/>
                  <a:t>  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58C043F-27B2-4777-ABBB-53C4708A7F9D}"/>
                  </a:ext>
                </a:extLst>
              </p:cNvPr>
              <p:cNvSpPr/>
              <p:nvPr/>
            </p:nvSpPr>
            <p:spPr>
              <a:xfrm>
                <a:off x="327566" y="6656810"/>
                <a:ext cx="3975054" cy="5069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394"/>
                  </a:spcAft>
                </a:pPr>
                <a:endParaRPr lang="en-NZ" sz="1100"/>
              </a:p>
            </p:txBody>
          </p:sp>
        </p:grpSp>
        <p:sp>
          <p:nvSpPr>
            <p:cNvPr id="24" name="Flowchart: Connector 23">
              <a:extLst>
                <a:ext uri="{FF2B5EF4-FFF2-40B4-BE49-F238E27FC236}">
                  <a16:creationId xmlns:a16="http://schemas.microsoft.com/office/drawing/2014/main" id="{87824DB1-AC28-4D4A-8DF4-4777EC47210B}"/>
                </a:ext>
              </a:extLst>
            </p:cNvPr>
            <p:cNvSpPr/>
            <p:nvPr/>
          </p:nvSpPr>
          <p:spPr>
            <a:xfrm>
              <a:off x="3734551" y="595502"/>
              <a:ext cx="4459901" cy="4714098"/>
            </a:xfrm>
            <a:custGeom>
              <a:avLst/>
              <a:gdLst>
                <a:gd name="connsiteX0" fmla="*/ 0 w 4653486"/>
                <a:gd name="connsiteY0" fmla="*/ 2489771 h 4979542"/>
                <a:gd name="connsiteX1" fmla="*/ 2326743 w 4653486"/>
                <a:gd name="connsiteY1" fmla="*/ 0 h 4979542"/>
                <a:gd name="connsiteX2" fmla="*/ 4653486 w 4653486"/>
                <a:gd name="connsiteY2" fmla="*/ 2489771 h 4979542"/>
                <a:gd name="connsiteX3" fmla="*/ 2326743 w 4653486"/>
                <a:gd name="connsiteY3" fmla="*/ 4979542 h 4979542"/>
                <a:gd name="connsiteX4" fmla="*/ 0 w 4653486"/>
                <a:gd name="connsiteY4" fmla="*/ 2489771 h 4979542"/>
                <a:gd name="connsiteX0" fmla="*/ 185 w 4653671"/>
                <a:gd name="connsiteY0" fmla="*/ 2392116 h 4881887"/>
                <a:gd name="connsiteX1" fmla="*/ 2424582 w 4653671"/>
                <a:gd name="connsiteY1" fmla="*/ 0 h 4881887"/>
                <a:gd name="connsiteX2" fmla="*/ 4653671 w 4653671"/>
                <a:gd name="connsiteY2" fmla="*/ 2392116 h 4881887"/>
                <a:gd name="connsiteX3" fmla="*/ 2326928 w 4653671"/>
                <a:gd name="connsiteY3" fmla="*/ 4881887 h 4881887"/>
                <a:gd name="connsiteX4" fmla="*/ 185 w 4653671"/>
                <a:gd name="connsiteY4" fmla="*/ 2392116 h 4881887"/>
                <a:gd name="connsiteX0" fmla="*/ 261 w 4653747"/>
                <a:gd name="connsiteY0" fmla="*/ 2392116 h 4668823"/>
                <a:gd name="connsiteX1" fmla="*/ 2424658 w 4653747"/>
                <a:gd name="connsiteY1" fmla="*/ 0 h 4668823"/>
                <a:gd name="connsiteX2" fmla="*/ 4653747 w 4653747"/>
                <a:gd name="connsiteY2" fmla="*/ 2392116 h 4668823"/>
                <a:gd name="connsiteX3" fmla="*/ 2309248 w 4653747"/>
                <a:gd name="connsiteY3" fmla="*/ 4668823 h 4668823"/>
                <a:gd name="connsiteX4" fmla="*/ 261 w 4653747"/>
                <a:gd name="connsiteY4" fmla="*/ 2392116 h 4668823"/>
                <a:gd name="connsiteX0" fmla="*/ 192 w 4511636"/>
                <a:gd name="connsiteY0" fmla="*/ 2463238 h 4668996"/>
                <a:gd name="connsiteX1" fmla="*/ 2282547 w 4511636"/>
                <a:gd name="connsiteY1" fmla="*/ 101 h 4668996"/>
                <a:gd name="connsiteX2" fmla="*/ 4511636 w 4511636"/>
                <a:gd name="connsiteY2" fmla="*/ 2392217 h 4668996"/>
                <a:gd name="connsiteX3" fmla="*/ 2167137 w 4511636"/>
                <a:gd name="connsiteY3" fmla="*/ 4668924 h 4668996"/>
                <a:gd name="connsiteX4" fmla="*/ 192 w 4511636"/>
                <a:gd name="connsiteY4" fmla="*/ 2463238 h 4668996"/>
                <a:gd name="connsiteX0" fmla="*/ 185 w 4200911"/>
                <a:gd name="connsiteY0" fmla="*/ 2467931 h 4694904"/>
                <a:gd name="connsiteX1" fmla="*/ 2282540 w 4200911"/>
                <a:gd name="connsiteY1" fmla="*/ 4794 h 4694904"/>
                <a:gd name="connsiteX2" fmla="*/ 4200911 w 4200911"/>
                <a:gd name="connsiteY2" fmla="*/ 3124879 h 4694904"/>
                <a:gd name="connsiteX3" fmla="*/ 2167130 w 4200911"/>
                <a:gd name="connsiteY3" fmla="*/ 4673617 h 4694904"/>
                <a:gd name="connsiteX4" fmla="*/ 185 w 4200911"/>
                <a:gd name="connsiteY4" fmla="*/ 2467931 h 4694904"/>
                <a:gd name="connsiteX0" fmla="*/ 189 w 4396223"/>
                <a:gd name="connsiteY0" fmla="*/ 2468054 h 4695849"/>
                <a:gd name="connsiteX1" fmla="*/ 2282544 w 4396223"/>
                <a:gd name="connsiteY1" fmla="*/ 4917 h 4695849"/>
                <a:gd name="connsiteX2" fmla="*/ 4396223 w 4396223"/>
                <a:gd name="connsiteY2" fmla="*/ 3133880 h 4695849"/>
                <a:gd name="connsiteX3" fmla="*/ 2167134 w 4396223"/>
                <a:gd name="connsiteY3" fmla="*/ 4673740 h 4695849"/>
                <a:gd name="connsiteX4" fmla="*/ 189 w 4396223"/>
                <a:gd name="connsiteY4" fmla="*/ 2468054 h 4695849"/>
                <a:gd name="connsiteX0" fmla="*/ 1591 w 4397625"/>
                <a:gd name="connsiteY0" fmla="*/ 2139710 h 4367505"/>
                <a:gd name="connsiteX1" fmla="*/ 1863322 w 4397625"/>
                <a:gd name="connsiteY1" fmla="*/ 5757 h 4367505"/>
                <a:gd name="connsiteX2" fmla="*/ 4397625 w 4397625"/>
                <a:gd name="connsiteY2" fmla="*/ 2805536 h 4367505"/>
                <a:gd name="connsiteX3" fmla="*/ 2168536 w 4397625"/>
                <a:gd name="connsiteY3" fmla="*/ 4345396 h 4367505"/>
                <a:gd name="connsiteX4" fmla="*/ 1591 w 4397625"/>
                <a:gd name="connsiteY4" fmla="*/ 2139710 h 4367505"/>
                <a:gd name="connsiteX0" fmla="*/ 1690 w 4397724"/>
                <a:gd name="connsiteY0" fmla="*/ 2486303 h 4714098"/>
                <a:gd name="connsiteX1" fmla="*/ 2521789 w 4397724"/>
                <a:gd name="connsiteY1" fmla="*/ 4878 h 4714098"/>
                <a:gd name="connsiteX2" fmla="*/ 4397724 w 4397724"/>
                <a:gd name="connsiteY2" fmla="*/ 3152129 h 4714098"/>
                <a:gd name="connsiteX3" fmla="*/ 2168635 w 4397724"/>
                <a:gd name="connsiteY3" fmla="*/ 4691989 h 4714098"/>
                <a:gd name="connsiteX4" fmla="*/ 1690 w 4397724"/>
                <a:gd name="connsiteY4" fmla="*/ 2486303 h 471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7724" h="4714098">
                  <a:moveTo>
                    <a:pt x="1690" y="2486303"/>
                  </a:moveTo>
                  <a:cubicBezTo>
                    <a:pt x="60549" y="1705118"/>
                    <a:pt x="1789117" y="-106093"/>
                    <a:pt x="2521789" y="4878"/>
                  </a:cubicBezTo>
                  <a:cubicBezTo>
                    <a:pt x="3254461" y="115849"/>
                    <a:pt x="4397724" y="1777066"/>
                    <a:pt x="4397724" y="3152129"/>
                  </a:cubicBezTo>
                  <a:cubicBezTo>
                    <a:pt x="4397724" y="4527192"/>
                    <a:pt x="2901307" y="4802960"/>
                    <a:pt x="2168635" y="4691989"/>
                  </a:cubicBezTo>
                  <a:cubicBezTo>
                    <a:pt x="1435963" y="4581018"/>
                    <a:pt x="-57169" y="3267488"/>
                    <a:pt x="1690" y="2486303"/>
                  </a:cubicBezTo>
                  <a:close/>
                </a:path>
              </a:pathLst>
            </a:custGeom>
            <a:solidFill>
              <a:srgbClr val="E2F0D9">
                <a:alpha val="69020"/>
              </a:srgbClr>
            </a:solidFill>
            <a:ln w="76200">
              <a:solidFill>
                <a:schemeClr val="accent6">
                  <a:lumMod val="50000"/>
                </a:schemeClr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1182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CEE8214-EDC4-412E-A214-CA34F39E6B6F}"/>
                </a:ext>
              </a:extLst>
            </p:cNvPr>
            <p:cNvGrpSpPr/>
            <p:nvPr/>
          </p:nvGrpSpPr>
          <p:grpSpPr>
            <a:xfrm>
              <a:off x="-56061" y="4042270"/>
              <a:ext cx="8162815" cy="2120491"/>
              <a:chOff x="6713275" y="6074983"/>
              <a:chExt cx="7816003" cy="1370458"/>
            </a:xfrm>
            <a:solidFill>
              <a:srgbClr val="DBEEF4">
                <a:alpha val="60000"/>
              </a:srgbClr>
            </a:solidFill>
          </p:grpSpPr>
          <p:sp>
            <p:nvSpPr>
              <p:cNvPr id="9" name="TextBox 15">
                <a:extLst>
                  <a:ext uri="{FF2B5EF4-FFF2-40B4-BE49-F238E27FC236}">
                    <a16:creationId xmlns:a16="http://schemas.microsoft.com/office/drawing/2014/main" id="{D558C0A6-7BEE-4EDC-9BC9-C0CC29AFBCF9}"/>
                  </a:ext>
                </a:extLst>
              </p:cNvPr>
              <p:cNvSpPr txBox="1"/>
              <p:nvPr/>
            </p:nvSpPr>
            <p:spPr>
              <a:xfrm>
                <a:off x="10486218" y="6848702"/>
                <a:ext cx="4043060" cy="5967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74926" lvl="1" indent="-285750">
                  <a:buFont typeface="Arial" panose="020B0604020202020204" pitchFamily="34" charset="0"/>
                  <a:buChar char="•"/>
                </a:pP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Reform of Vocational Education </a:t>
                </a:r>
              </a:p>
              <a:p>
                <a:pPr marL="974926" lvl="1" indent="-285750">
                  <a:buFont typeface="Arial" panose="020B0604020202020204" pitchFamily="34" charset="0"/>
                  <a:buChar char="•"/>
                </a:pP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Careers System Action Plan</a:t>
                </a:r>
              </a:p>
              <a:p>
                <a:pPr marL="974926" lvl="1" indent="-285750">
                  <a:buFont typeface="Arial" panose="020B0604020202020204" pitchFamily="34" charset="0"/>
                  <a:buChar char="•"/>
                </a:pP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Learning Support Action Plan</a:t>
                </a:r>
              </a:p>
            </p:txBody>
          </p:sp>
          <p:sp>
            <p:nvSpPr>
              <p:cNvPr id="11" name="TextBox 17">
                <a:extLst>
                  <a:ext uri="{FF2B5EF4-FFF2-40B4-BE49-F238E27FC236}">
                    <a16:creationId xmlns:a16="http://schemas.microsoft.com/office/drawing/2014/main" id="{0B925E3C-8FB0-4F74-A837-F8E8AC3313BF}"/>
                  </a:ext>
                </a:extLst>
              </p:cNvPr>
              <p:cNvSpPr txBox="1"/>
              <p:nvPr/>
            </p:nvSpPr>
            <p:spPr>
              <a:xfrm>
                <a:off x="6713275" y="6081338"/>
                <a:ext cx="4167122" cy="12730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112608" indent="-112608" defTabSz="1378351">
                  <a:buFont typeface="Arial" panose="020B0604020202020204" pitchFamily="34" charset="0"/>
                  <a:buChar char="•"/>
                  <a:defRPr sz="1100">
                    <a:solidFill>
                      <a:schemeClr val="accent1">
                        <a:lumMod val="50000"/>
                      </a:schemeClr>
                    </a:solidFill>
                  </a:defRPr>
                </a:lvl1pPr>
                <a:lvl2pPr marL="689176" defTabSz="1378351">
                  <a:defRPr sz="2700"/>
                </a:lvl2pPr>
                <a:lvl3pPr marL="1378351" defTabSz="1378351">
                  <a:defRPr sz="2700"/>
                </a:lvl3pPr>
                <a:lvl4pPr marL="2067527" defTabSz="1378351">
                  <a:defRPr sz="2700"/>
                </a:lvl4pPr>
                <a:lvl5pPr marL="2756703" defTabSz="1378351">
                  <a:defRPr sz="2700"/>
                </a:lvl5pPr>
                <a:lvl6pPr marL="3445879" defTabSz="1378351">
                  <a:defRPr sz="2700"/>
                </a:lvl6pPr>
                <a:lvl7pPr marL="4135054" defTabSz="1378351">
                  <a:defRPr sz="2700"/>
                </a:lvl7pPr>
                <a:lvl8pPr marL="4824230" defTabSz="1378351">
                  <a:defRPr sz="2700"/>
                </a:lvl8pPr>
                <a:lvl9pPr marL="5513406" defTabSz="1378351">
                  <a:defRPr sz="2700"/>
                </a:lvl9pPr>
              </a:lstStyle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Welfare Overhaul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He </a:t>
                </a:r>
                <a:r>
                  <a:rPr lang="en-NZ" sz="1800" dirty="0" err="1">
                    <a:solidFill>
                      <a:schemeClr val="accent6">
                        <a:lumMod val="50000"/>
                      </a:schemeClr>
                    </a:solidFill>
                  </a:rPr>
                  <a:t>Poutama</a:t>
                </a: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NZ" sz="1800" dirty="0" err="1">
                    <a:solidFill>
                      <a:schemeClr val="accent6">
                        <a:lumMod val="50000"/>
                      </a:schemeClr>
                    </a:solidFill>
                  </a:rPr>
                  <a:t>Rangatahi</a:t>
                </a: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 &amp; Te Ara Mahi (PGF) 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Procurement for broader outcomes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Health &amp; Disability System Review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Health &amp; Safety Strategy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The Future of Work </a:t>
                </a:r>
              </a:p>
              <a:p>
                <a:pPr marL="0" indent="0">
                  <a:buNone/>
                </a:pPr>
                <a:endParaRPr lang="en-NZ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TextBox 18">
                <a:extLst>
                  <a:ext uri="{FF2B5EF4-FFF2-40B4-BE49-F238E27FC236}">
                    <a16:creationId xmlns:a16="http://schemas.microsoft.com/office/drawing/2014/main" id="{E4DD00F7-C5FB-47F6-B524-9586BDFE4ABA}"/>
                  </a:ext>
                </a:extLst>
              </p:cNvPr>
              <p:cNvSpPr txBox="1"/>
              <p:nvPr/>
            </p:nvSpPr>
            <p:spPr>
              <a:xfrm>
                <a:off x="11422503" y="6074983"/>
                <a:ext cx="2720494" cy="6564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2400" b="1">
                    <a:solidFill>
                      <a:schemeClr val="accent6">
                        <a:lumMod val="50000"/>
                      </a:schemeClr>
                    </a:solidFill>
                  </a:rPr>
                  <a:t>Other policy activity </a:t>
                </a:r>
                <a:br>
                  <a:rPr lang="en-NZ" sz="2400" b="1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NZ" sz="1800">
                    <a:solidFill>
                      <a:schemeClr val="accent6">
                        <a:lumMod val="50000"/>
                      </a:schemeClr>
                    </a:solidFill>
                  </a:rPr>
                  <a:t>that impacts on disability employment </a:t>
                </a:r>
                <a:endParaRPr lang="en-NZ" sz="240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50" name="TextBox 14">
              <a:extLst>
                <a:ext uri="{FF2B5EF4-FFF2-40B4-BE49-F238E27FC236}">
                  <a16:creationId xmlns:a16="http://schemas.microsoft.com/office/drawing/2014/main" id="{8BB05592-C0DA-466B-B992-AD4203B52B91}"/>
                </a:ext>
              </a:extLst>
            </p:cNvPr>
            <p:cNvSpPr txBox="1"/>
            <p:nvPr/>
          </p:nvSpPr>
          <p:spPr>
            <a:xfrm>
              <a:off x="505352" y="790037"/>
              <a:ext cx="3609036" cy="665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17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8351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67527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56703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45879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35054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2423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51340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NZ" sz="2400" b="1" dirty="0">
                  <a:solidFill>
                    <a:srgbClr val="002060"/>
                  </a:solidFill>
                </a:rPr>
                <a:t>Employment Strategy 2019</a:t>
              </a:r>
            </a:p>
            <a:p>
              <a:pPr algn="r"/>
              <a:endParaRPr lang="en-NZ" sz="600" dirty="0"/>
            </a:p>
            <a:p>
              <a:pPr algn="r">
                <a:spcAft>
                  <a:spcPts val="394"/>
                </a:spcAft>
              </a:pPr>
              <a:endParaRPr lang="en-NZ" sz="722" dirty="0"/>
            </a:p>
          </p:txBody>
        </p:sp>
        <p:sp>
          <p:nvSpPr>
            <p:cNvPr id="51" name="TextBox 13">
              <a:extLst>
                <a:ext uri="{FF2B5EF4-FFF2-40B4-BE49-F238E27FC236}">
                  <a16:creationId xmlns:a16="http://schemas.microsoft.com/office/drawing/2014/main" id="{A026D47B-2723-469D-9AFF-7A4B898B66F9}"/>
                </a:ext>
              </a:extLst>
            </p:cNvPr>
            <p:cNvSpPr txBox="1"/>
            <p:nvPr/>
          </p:nvSpPr>
          <p:spPr>
            <a:xfrm>
              <a:off x="7515676" y="617025"/>
              <a:ext cx="4016327" cy="461665"/>
            </a:xfrm>
            <a:custGeom>
              <a:avLst/>
              <a:gdLst>
                <a:gd name="connsiteX0" fmla="*/ 0 w 3433400"/>
                <a:gd name="connsiteY0" fmla="*/ 0 h 1646605"/>
                <a:gd name="connsiteX1" fmla="*/ 3433400 w 3433400"/>
                <a:gd name="connsiteY1" fmla="*/ 0 h 1646605"/>
                <a:gd name="connsiteX2" fmla="*/ 3433400 w 3433400"/>
                <a:gd name="connsiteY2" fmla="*/ 1646605 h 1646605"/>
                <a:gd name="connsiteX3" fmla="*/ 0 w 3433400"/>
                <a:gd name="connsiteY3" fmla="*/ 1646605 h 1646605"/>
                <a:gd name="connsiteX4" fmla="*/ 0 w 3433400"/>
                <a:gd name="connsiteY4" fmla="*/ 0 h 1646605"/>
                <a:gd name="connsiteX0" fmla="*/ 0 w 3433400"/>
                <a:gd name="connsiteY0" fmla="*/ 14514 h 1646605"/>
                <a:gd name="connsiteX1" fmla="*/ 3433400 w 3433400"/>
                <a:gd name="connsiteY1" fmla="*/ 0 h 1646605"/>
                <a:gd name="connsiteX2" fmla="*/ 3433400 w 3433400"/>
                <a:gd name="connsiteY2" fmla="*/ 1646605 h 1646605"/>
                <a:gd name="connsiteX3" fmla="*/ 0 w 3433400"/>
                <a:gd name="connsiteY3" fmla="*/ 1646605 h 1646605"/>
                <a:gd name="connsiteX4" fmla="*/ 0 w 3433400"/>
                <a:gd name="connsiteY4" fmla="*/ 14514 h 164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3400" h="1646605">
                  <a:moveTo>
                    <a:pt x="0" y="14514"/>
                  </a:moveTo>
                  <a:lnTo>
                    <a:pt x="3433400" y="0"/>
                  </a:lnTo>
                  <a:lnTo>
                    <a:pt x="3433400" y="1646605"/>
                  </a:lnTo>
                  <a:lnTo>
                    <a:pt x="0" y="1646605"/>
                  </a:lnTo>
                  <a:lnTo>
                    <a:pt x="0" y="14514"/>
                  </a:lnTo>
                  <a:close/>
                </a:path>
              </a:pathLst>
            </a:cu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17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8351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67527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56703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45879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35054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2423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51340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NZ" sz="2400" b="1">
                  <a:solidFill>
                    <a:srgbClr val="7030A0"/>
                  </a:solidFill>
                </a:rPr>
                <a:t>Disability Strategy 2016-2026</a:t>
              </a:r>
              <a:endParaRPr lang="en-NZ" sz="2000" b="1">
                <a:solidFill>
                  <a:srgbClr val="7030A0"/>
                </a:solidFill>
              </a:endParaRPr>
            </a:p>
          </p:txBody>
        </p:sp>
        <p:sp>
          <p:nvSpPr>
            <p:cNvPr id="58" name="TextBox 17">
              <a:extLst>
                <a:ext uri="{FF2B5EF4-FFF2-40B4-BE49-F238E27FC236}">
                  <a16:creationId xmlns:a16="http://schemas.microsoft.com/office/drawing/2014/main" id="{F9DF99D0-BF6B-4E26-8240-7784BDE0A2E9}"/>
                </a:ext>
              </a:extLst>
            </p:cNvPr>
            <p:cNvSpPr txBox="1"/>
            <p:nvPr/>
          </p:nvSpPr>
          <p:spPr>
            <a:xfrm>
              <a:off x="8121330" y="2148652"/>
              <a:ext cx="3648205" cy="36317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17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8351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67527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56703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45879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35054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2423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51340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Aft>
                  <a:spcPts val="600"/>
                </a:spcAft>
                <a:buSzPct val="132000"/>
                <a:buFont typeface="Arial" panose="020B0604020202020204" pitchFamily="34" charset="0"/>
                <a:buChar char="•"/>
              </a:pPr>
              <a:r>
                <a:rPr lang="en-NZ" sz="1400" dirty="0">
                  <a:solidFill>
                    <a:schemeClr val="accent6">
                      <a:lumMod val="50000"/>
                    </a:schemeClr>
                  </a:solidFill>
                </a:rPr>
                <a:t>Employment of disabled people in the public sector</a:t>
              </a:r>
            </a:p>
            <a:p>
              <a:pPr marL="285750" indent="-285750">
                <a:spcAft>
                  <a:spcPts val="600"/>
                </a:spcAft>
                <a:buSzPct val="132000"/>
                <a:buFont typeface="Arial" panose="020B0604020202020204" pitchFamily="34" charset="0"/>
                <a:buChar char="•"/>
              </a:pPr>
              <a:r>
                <a:rPr lang="en-NZ" sz="1400" dirty="0">
                  <a:solidFill>
                    <a:schemeClr val="accent6">
                      <a:lumMod val="50000"/>
                    </a:schemeClr>
                  </a:solidFill>
                </a:rPr>
                <a:t>National information hub and regional networks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Accessibility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endParaRPr lang="en-NZ" sz="18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Disability Support System Transformation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Public Sector Diversity &amp; Inclusion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Mental health system response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Like Minds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Better Later Life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F6643DF-B0F3-4A29-B19B-61E72748EE54}"/>
                </a:ext>
              </a:extLst>
            </p:cNvPr>
            <p:cNvSpPr/>
            <p:nvPr/>
          </p:nvSpPr>
          <p:spPr>
            <a:xfrm>
              <a:off x="447421" y="1269393"/>
              <a:ext cx="3727353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Clr>
                  <a:srgbClr val="B80000"/>
                </a:buClr>
                <a:buSzPct val="191000"/>
                <a:buFont typeface="Arial" panose="020B0604020202020204" pitchFamily="34" charset="0"/>
                <a:buChar char="•"/>
              </a:pPr>
              <a:r>
                <a:rPr lang="en-NZ" sz="1400" dirty="0"/>
                <a:t>Government’s vision for a productive, sustainable and inclusive labour market. </a:t>
              </a:r>
            </a:p>
            <a:p>
              <a:pPr marL="285750" indent="-285750">
                <a:spcAft>
                  <a:spcPts val="600"/>
                </a:spcAft>
                <a:buClr>
                  <a:srgbClr val="B80000"/>
                </a:buClr>
                <a:buSzPct val="191000"/>
                <a:buFont typeface="Arial" panose="020B0604020202020204" pitchFamily="34" charset="0"/>
                <a:buChar char="•"/>
              </a:pPr>
              <a:r>
                <a:rPr lang="en-NZ" sz="1400" dirty="0"/>
                <a:t>Recognises that some groups experience persistently poorer labour market outcomes</a:t>
              </a:r>
            </a:p>
            <a:p>
              <a:pPr marL="285750" indent="-285750">
                <a:spcAft>
                  <a:spcPts val="600"/>
                </a:spcAft>
                <a:buClr>
                  <a:srgbClr val="B80000"/>
                </a:buClr>
                <a:buSzPct val="191000"/>
                <a:buFont typeface="Arial" panose="020B0604020202020204" pitchFamily="34" charset="0"/>
                <a:buChar char="•"/>
              </a:pPr>
              <a:r>
                <a:rPr lang="en-NZ" sz="1400" dirty="0"/>
                <a:t>Cabinet agreed to develop 6 cross-government action plans focussed on population groups that experience disadvantage in labour markets  </a:t>
              </a:r>
              <a:br>
                <a:rPr lang="en-NZ" sz="1400" dirty="0"/>
              </a:br>
              <a:r>
                <a:rPr lang="en-NZ" sz="1400" dirty="0"/>
                <a:t>- including one for people with disability </a:t>
              </a:r>
              <a:br>
                <a:rPr lang="en-NZ" sz="1400" dirty="0"/>
              </a:br>
              <a:r>
                <a:rPr lang="en-NZ" sz="1400" dirty="0"/>
                <a:t>or health issues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A427BD7-EC7F-47D0-90A9-78E025C74C1A}"/>
                </a:ext>
              </a:extLst>
            </p:cNvPr>
            <p:cNvSpPr/>
            <p:nvPr/>
          </p:nvSpPr>
          <p:spPr>
            <a:xfrm>
              <a:off x="4801179" y="1724107"/>
              <a:ext cx="2651185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17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8351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67527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56703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45879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35054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2423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51340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788"/>
                </a:spcAft>
              </a:pPr>
              <a:r>
                <a:rPr lang="en-NZ" sz="3200" b="1">
                  <a:solidFill>
                    <a:srgbClr val="C00000"/>
                  </a:solidFill>
                </a:rPr>
                <a:t>Disability Employment </a:t>
              </a:r>
              <a:br>
                <a:rPr lang="en-NZ" sz="3200" b="1">
                  <a:solidFill>
                    <a:srgbClr val="C00000"/>
                  </a:solidFill>
                </a:rPr>
              </a:br>
              <a:r>
                <a:rPr lang="en-NZ" sz="3200" b="1">
                  <a:solidFill>
                    <a:srgbClr val="C00000"/>
                  </a:solidFill>
                </a:rPr>
                <a:t>Action Plan</a:t>
              </a:r>
              <a:r>
                <a:rPr lang="en-NZ" sz="3200">
                  <a:solidFill>
                    <a:srgbClr val="C00000"/>
                  </a:solidFill>
                </a:rPr>
                <a:t> </a:t>
              </a:r>
              <a:endParaRPr lang="en-NZ" sz="3200" i="1">
                <a:solidFill>
                  <a:srgbClr val="C0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65C8D4-9A90-418A-9A72-874648C81CC6}"/>
                </a:ext>
              </a:extLst>
            </p:cNvPr>
            <p:cNvSpPr txBox="1"/>
            <p:nvPr/>
          </p:nvSpPr>
          <p:spPr>
            <a:xfrm>
              <a:off x="4121827" y="3505038"/>
              <a:ext cx="4027527" cy="369332"/>
            </a:xfrm>
            <a:prstGeom prst="rect">
              <a:avLst/>
            </a:prstGeom>
            <a:solidFill>
              <a:srgbClr val="E2F0D9">
                <a:alpha val="63137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12608" indent="-112608" defTabSz="1378351">
                <a:buFont typeface="Arial" panose="020B0604020202020204" pitchFamily="34" charset="0"/>
                <a:buChar char="•"/>
                <a:defRPr sz="1100">
                  <a:solidFill>
                    <a:schemeClr val="accent1">
                      <a:lumMod val="50000"/>
                    </a:schemeClr>
                  </a:solidFill>
                </a:defRPr>
              </a:lvl1pPr>
              <a:lvl2pPr marL="689176" defTabSz="1378351">
                <a:defRPr sz="2700"/>
              </a:lvl2pPr>
              <a:lvl3pPr marL="1378351" defTabSz="1378351">
                <a:defRPr sz="2700"/>
              </a:lvl3pPr>
              <a:lvl4pPr marL="2067527" defTabSz="1378351">
                <a:defRPr sz="2700"/>
              </a:lvl4pPr>
              <a:lvl5pPr marL="2756703" defTabSz="1378351">
                <a:defRPr sz="2700"/>
              </a:lvl5pPr>
              <a:lvl6pPr marL="3445879" defTabSz="1378351">
                <a:defRPr sz="2700"/>
              </a:lvl6pPr>
              <a:lvl7pPr marL="4135054" defTabSz="1378351">
                <a:defRPr sz="2700"/>
              </a:lvl7pPr>
              <a:lvl8pPr marL="4824230" defTabSz="1378351">
                <a:defRPr sz="2700"/>
              </a:lvl8pPr>
              <a:lvl9pPr marL="5513406" defTabSz="1378351">
                <a:defRPr sz="2700"/>
              </a:lvl9pPr>
            </a:lstStyle>
            <a:p>
              <a:pPr marL="0" indent="0">
                <a:buNone/>
              </a:pPr>
              <a:r>
                <a:rPr lang="en-NZ" sz="1800" b="1">
                  <a:solidFill>
                    <a:srgbClr val="C00000"/>
                  </a:solidFill>
                </a:rPr>
                <a:t>Broad scope … cross-agency … 3-5 years 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219176C-7813-4C2C-9E95-C5EC1F491378}"/>
                </a:ext>
              </a:extLst>
            </p:cNvPr>
            <p:cNvCxnSpPr>
              <a:cxnSpLocks/>
            </p:cNvCxnSpPr>
            <p:nvPr/>
          </p:nvCxnSpPr>
          <p:spPr>
            <a:xfrm>
              <a:off x="7633826" y="4299384"/>
              <a:ext cx="638683" cy="86890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556B01E-D50A-43A1-A1A8-FAF4B82FF86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74774" y="4304188"/>
              <a:ext cx="730602" cy="77312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F36A348-1E4D-42D5-BD2A-C6CEC058BAA8}"/>
                </a:ext>
              </a:extLst>
            </p:cNvPr>
            <p:cNvCxnSpPr>
              <a:cxnSpLocks/>
            </p:cNvCxnSpPr>
            <p:nvPr/>
          </p:nvCxnSpPr>
          <p:spPr>
            <a:xfrm>
              <a:off x="7661643" y="4276872"/>
              <a:ext cx="0" cy="998202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2641FFA-BA43-4B8D-8F30-FDAAE210AE32}"/>
                </a:ext>
              </a:extLst>
            </p:cNvPr>
            <p:cNvCxnSpPr>
              <a:cxnSpLocks/>
            </p:cNvCxnSpPr>
            <p:nvPr/>
          </p:nvCxnSpPr>
          <p:spPr>
            <a:xfrm>
              <a:off x="4878135" y="4304188"/>
              <a:ext cx="0" cy="985828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0445096-114E-49DE-BC49-908AD6C366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55432" y="3601544"/>
              <a:ext cx="766821" cy="693618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32891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CD5499E6-9CD0-486A-83E8-808857986743}"/>
              </a:ext>
            </a:extLst>
          </p:cNvPr>
          <p:cNvSpPr txBox="1">
            <a:spLocks/>
          </p:cNvSpPr>
          <p:nvPr/>
        </p:nvSpPr>
        <p:spPr>
          <a:xfrm>
            <a:off x="281455" y="278382"/>
            <a:ext cx="8812786" cy="72333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NZ" sz="4000" b="1" dirty="0"/>
              <a:t>COVID-19 changed the context a bit</a:t>
            </a: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DFB2A3B-C747-481F-91B6-9DA10DFE39BB}"/>
              </a:ext>
            </a:extLst>
          </p:cNvPr>
          <p:cNvGrpSpPr/>
          <p:nvPr/>
        </p:nvGrpSpPr>
        <p:grpSpPr>
          <a:xfrm>
            <a:off x="-35115" y="720278"/>
            <a:ext cx="12017452" cy="6179350"/>
            <a:chOff x="-119686" y="434528"/>
            <a:chExt cx="11934144" cy="6179350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7A6A97F-2BFF-4CE6-AB64-CDE27818E301}"/>
                </a:ext>
              </a:extLst>
            </p:cNvPr>
            <p:cNvGrpSpPr/>
            <p:nvPr/>
          </p:nvGrpSpPr>
          <p:grpSpPr>
            <a:xfrm>
              <a:off x="194689" y="434528"/>
              <a:ext cx="11372483" cy="4802446"/>
              <a:chOff x="327566" y="583908"/>
              <a:chExt cx="12973274" cy="6579813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74F5E9FC-9FDA-4FFB-A38F-3529227C31B5}"/>
                  </a:ext>
                </a:extLst>
              </p:cNvPr>
              <p:cNvSpPr/>
              <p:nvPr/>
            </p:nvSpPr>
            <p:spPr>
              <a:xfrm rot="10800000">
                <a:off x="4536521" y="583908"/>
                <a:ext cx="8764319" cy="4146086"/>
              </a:xfrm>
              <a:custGeom>
                <a:avLst/>
                <a:gdLst>
                  <a:gd name="connsiteX0" fmla="*/ 0 w 7810671"/>
                  <a:gd name="connsiteY0" fmla="*/ 0 h 5829090"/>
                  <a:gd name="connsiteX1" fmla="*/ 3905336 w 7810671"/>
                  <a:gd name="connsiteY1" fmla="*/ 0 h 5829090"/>
                  <a:gd name="connsiteX2" fmla="*/ 7810672 w 7810671"/>
                  <a:gd name="connsiteY2" fmla="*/ 2914545 h 5829090"/>
                  <a:gd name="connsiteX3" fmla="*/ 3905336 w 7810671"/>
                  <a:gd name="connsiteY3" fmla="*/ 5829090 h 5829090"/>
                  <a:gd name="connsiteX4" fmla="*/ 0 w 7810671"/>
                  <a:gd name="connsiteY4" fmla="*/ 5829090 h 5829090"/>
                  <a:gd name="connsiteX5" fmla="*/ 0 w 7810671"/>
                  <a:gd name="connsiteY5" fmla="*/ 0 h 5829090"/>
                  <a:gd name="connsiteX0" fmla="*/ 0 w 7912272"/>
                  <a:gd name="connsiteY0" fmla="*/ 762000 h 5829090"/>
                  <a:gd name="connsiteX1" fmla="*/ 4006936 w 7912272"/>
                  <a:gd name="connsiteY1" fmla="*/ 0 h 5829090"/>
                  <a:gd name="connsiteX2" fmla="*/ 7912272 w 7912272"/>
                  <a:gd name="connsiteY2" fmla="*/ 2914545 h 5829090"/>
                  <a:gd name="connsiteX3" fmla="*/ 4006936 w 7912272"/>
                  <a:gd name="connsiteY3" fmla="*/ 5829090 h 5829090"/>
                  <a:gd name="connsiteX4" fmla="*/ 101600 w 7912272"/>
                  <a:gd name="connsiteY4" fmla="*/ 5829090 h 5829090"/>
                  <a:gd name="connsiteX5" fmla="*/ 0 w 7912272"/>
                  <a:gd name="connsiteY5" fmla="*/ 762000 h 5829090"/>
                  <a:gd name="connsiteX0" fmla="*/ 0 w 7912272"/>
                  <a:gd name="connsiteY0" fmla="*/ 762000 h 5829090"/>
                  <a:gd name="connsiteX1" fmla="*/ 4006936 w 7912272"/>
                  <a:gd name="connsiteY1" fmla="*/ 0 h 5829090"/>
                  <a:gd name="connsiteX2" fmla="*/ 7912272 w 7912272"/>
                  <a:gd name="connsiteY2" fmla="*/ 2914545 h 5829090"/>
                  <a:gd name="connsiteX3" fmla="*/ 4006936 w 7912272"/>
                  <a:gd name="connsiteY3" fmla="*/ 5829090 h 5829090"/>
                  <a:gd name="connsiteX4" fmla="*/ 63500 w 7912272"/>
                  <a:gd name="connsiteY4" fmla="*/ 5829090 h 5829090"/>
                  <a:gd name="connsiteX5" fmla="*/ 0 w 7912272"/>
                  <a:gd name="connsiteY5" fmla="*/ 762000 h 5829090"/>
                  <a:gd name="connsiteX0" fmla="*/ 0 w 7912272"/>
                  <a:gd name="connsiteY0" fmla="*/ 762000 h 6006890"/>
                  <a:gd name="connsiteX1" fmla="*/ 4006936 w 7912272"/>
                  <a:gd name="connsiteY1" fmla="*/ 0 h 6006890"/>
                  <a:gd name="connsiteX2" fmla="*/ 7912272 w 7912272"/>
                  <a:gd name="connsiteY2" fmla="*/ 2914545 h 6006890"/>
                  <a:gd name="connsiteX3" fmla="*/ 4006936 w 7912272"/>
                  <a:gd name="connsiteY3" fmla="*/ 5829090 h 6006890"/>
                  <a:gd name="connsiteX4" fmla="*/ 50800 w 7912272"/>
                  <a:gd name="connsiteY4" fmla="*/ 6006890 h 6006890"/>
                  <a:gd name="connsiteX5" fmla="*/ 0 w 7912272"/>
                  <a:gd name="connsiteY5" fmla="*/ 762000 h 6006890"/>
                  <a:gd name="connsiteX0" fmla="*/ 0 w 7930804"/>
                  <a:gd name="connsiteY0" fmla="*/ 773187 h 6018077"/>
                  <a:gd name="connsiteX1" fmla="*/ 4006936 w 7930804"/>
                  <a:gd name="connsiteY1" fmla="*/ 11187 h 6018077"/>
                  <a:gd name="connsiteX2" fmla="*/ 7930804 w 7930804"/>
                  <a:gd name="connsiteY2" fmla="*/ 1491984 h 6018077"/>
                  <a:gd name="connsiteX3" fmla="*/ 4006936 w 7930804"/>
                  <a:gd name="connsiteY3" fmla="*/ 5840277 h 6018077"/>
                  <a:gd name="connsiteX4" fmla="*/ 50800 w 7930804"/>
                  <a:gd name="connsiteY4" fmla="*/ 6018077 h 6018077"/>
                  <a:gd name="connsiteX5" fmla="*/ 0 w 7930804"/>
                  <a:gd name="connsiteY5" fmla="*/ 773187 h 6018077"/>
                  <a:gd name="connsiteX0" fmla="*/ 0 w 7937398"/>
                  <a:gd name="connsiteY0" fmla="*/ 773189 h 6018079"/>
                  <a:gd name="connsiteX1" fmla="*/ 4006936 w 7937398"/>
                  <a:gd name="connsiteY1" fmla="*/ 11189 h 6018079"/>
                  <a:gd name="connsiteX2" fmla="*/ 7930804 w 7937398"/>
                  <a:gd name="connsiteY2" fmla="*/ 1491986 h 6018079"/>
                  <a:gd name="connsiteX3" fmla="*/ 4655578 w 7937398"/>
                  <a:gd name="connsiteY3" fmla="*/ 5777942 h 6018079"/>
                  <a:gd name="connsiteX4" fmla="*/ 50800 w 7937398"/>
                  <a:gd name="connsiteY4" fmla="*/ 6018079 h 6018079"/>
                  <a:gd name="connsiteX5" fmla="*/ 0 w 7937398"/>
                  <a:gd name="connsiteY5" fmla="*/ 773189 h 6018079"/>
                  <a:gd name="connsiteX0" fmla="*/ 0 w 8017564"/>
                  <a:gd name="connsiteY0" fmla="*/ 773189 h 6018079"/>
                  <a:gd name="connsiteX1" fmla="*/ 4006936 w 8017564"/>
                  <a:gd name="connsiteY1" fmla="*/ 11189 h 6018079"/>
                  <a:gd name="connsiteX2" fmla="*/ 7930804 w 8017564"/>
                  <a:gd name="connsiteY2" fmla="*/ 1491986 h 6018079"/>
                  <a:gd name="connsiteX3" fmla="*/ 6560517 w 8017564"/>
                  <a:gd name="connsiteY3" fmla="*/ 4842744 h 6018079"/>
                  <a:gd name="connsiteX4" fmla="*/ 4655578 w 8017564"/>
                  <a:gd name="connsiteY4" fmla="*/ 5777942 h 6018079"/>
                  <a:gd name="connsiteX5" fmla="*/ 50800 w 8017564"/>
                  <a:gd name="connsiteY5" fmla="*/ 6018079 h 6018079"/>
                  <a:gd name="connsiteX6" fmla="*/ 0 w 8017564"/>
                  <a:gd name="connsiteY6" fmla="*/ 773189 h 6018079"/>
                  <a:gd name="connsiteX0" fmla="*/ 0 w 7978407"/>
                  <a:gd name="connsiteY0" fmla="*/ 773189 h 6018079"/>
                  <a:gd name="connsiteX1" fmla="*/ 4006936 w 7978407"/>
                  <a:gd name="connsiteY1" fmla="*/ 11189 h 6018079"/>
                  <a:gd name="connsiteX2" fmla="*/ 7930804 w 7978407"/>
                  <a:gd name="connsiteY2" fmla="*/ 1491986 h 6018079"/>
                  <a:gd name="connsiteX3" fmla="*/ 6087936 w 7978407"/>
                  <a:gd name="connsiteY3" fmla="*/ 5372608 h 6018079"/>
                  <a:gd name="connsiteX4" fmla="*/ 4655578 w 7978407"/>
                  <a:gd name="connsiteY4" fmla="*/ 5777942 h 6018079"/>
                  <a:gd name="connsiteX5" fmla="*/ 50800 w 7978407"/>
                  <a:gd name="connsiteY5" fmla="*/ 6018079 h 6018079"/>
                  <a:gd name="connsiteX6" fmla="*/ 0 w 7978407"/>
                  <a:gd name="connsiteY6" fmla="*/ 773189 h 6018079"/>
                  <a:gd name="connsiteX0" fmla="*/ 0 w 7982495"/>
                  <a:gd name="connsiteY0" fmla="*/ 773189 h 6018079"/>
                  <a:gd name="connsiteX1" fmla="*/ 4006936 w 7982495"/>
                  <a:gd name="connsiteY1" fmla="*/ 11189 h 6018079"/>
                  <a:gd name="connsiteX2" fmla="*/ 7930804 w 7982495"/>
                  <a:gd name="connsiteY2" fmla="*/ 1491986 h 6018079"/>
                  <a:gd name="connsiteX3" fmla="*/ 6087936 w 7982495"/>
                  <a:gd name="connsiteY3" fmla="*/ 5372608 h 6018079"/>
                  <a:gd name="connsiteX4" fmla="*/ 4655578 w 7982495"/>
                  <a:gd name="connsiteY4" fmla="*/ 5777942 h 6018079"/>
                  <a:gd name="connsiteX5" fmla="*/ 50800 w 7982495"/>
                  <a:gd name="connsiteY5" fmla="*/ 6018079 h 6018079"/>
                  <a:gd name="connsiteX6" fmla="*/ 0 w 7982495"/>
                  <a:gd name="connsiteY6" fmla="*/ 773189 h 6018079"/>
                  <a:gd name="connsiteX0" fmla="*/ 0 w 7982495"/>
                  <a:gd name="connsiteY0" fmla="*/ 773189 h 6018079"/>
                  <a:gd name="connsiteX1" fmla="*/ 4006936 w 7982495"/>
                  <a:gd name="connsiteY1" fmla="*/ 11189 h 6018079"/>
                  <a:gd name="connsiteX2" fmla="*/ 7930804 w 7982495"/>
                  <a:gd name="connsiteY2" fmla="*/ 1491986 h 6018079"/>
                  <a:gd name="connsiteX3" fmla="*/ 6087936 w 7982495"/>
                  <a:gd name="connsiteY3" fmla="*/ 5372608 h 6018079"/>
                  <a:gd name="connsiteX4" fmla="*/ 4655578 w 7982495"/>
                  <a:gd name="connsiteY4" fmla="*/ 5777942 h 6018079"/>
                  <a:gd name="connsiteX5" fmla="*/ 50800 w 7982495"/>
                  <a:gd name="connsiteY5" fmla="*/ 6018079 h 6018079"/>
                  <a:gd name="connsiteX6" fmla="*/ 0 w 7982495"/>
                  <a:gd name="connsiteY6" fmla="*/ 773189 h 6018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82495" h="6018079">
                    <a:moveTo>
                      <a:pt x="0" y="773189"/>
                    </a:moveTo>
                    <a:cubicBezTo>
                      <a:pt x="1301779" y="773189"/>
                      <a:pt x="2685135" y="-108611"/>
                      <a:pt x="4006936" y="11189"/>
                    </a:cubicBezTo>
                    <a:cubicBezTo>
                      <a:pt x="5328737" y="130989"/>
                      <a:pt x="7583971" y="598416"/>
                      <a:pt x="7930804" y="1491986"/>
                    </a:cubicBezTo>
                    <a:cubicBezTo>
                      <a:pt x="8277637" y="2385556"/>
                      <a:pt x="6791334" y="4595945"/>
                      <a:pt x="6087936" y="5372608"/>
                    </a:cubicBezTo>
                    <a:cubicBezTo>
                      <a:pt x="5569864" y="5681744"/>
                      <a:pt x="5712732" y="5602832"/>
                      <a:pt x="4655578" y="5777942"/>
                    </a:cubicBezTo>
                    <a:lnTo>
                      <a:pt x="50800" y="6018079"/>
                    </a:lnTo>
                    <a:lnTo>
                      <a:pt x="0" y="773189"/>
                    </a:lnTo>
                    <a:close/>
                  </a:path>
                </a:pathLst>
              </a:custGeom>
              <a:solidFill>
                <a:srgbClr val="DCC5ED">
                  <a:alpha val="64706"/>
                </a:srgbClr>
              </a:solidFill>
              <a:ln w="571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NZ" sz="1773">
                  <a:solidFill>
                    <a:schemeClr val="tx1"/>
                  </a:solidFill>
                </a:endParaRPr>
              </a:p>
            </p:txBody>
          </p:sp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C170EC4D-5AC9-4727-8CAC-23FC350BCADB}"/>
                  </a:ext>
                </a:extLst>
              </p:cNvPr>
              <p:cNvSpPr/>
              <p:nvPr/>
            </p:nvSpPr>
            <p:spPr>
              <a:xfrm>
                <a:off x="572147" y="876371"/>
                <a:ext cx="8147028" cy="3697231"/>
              </a:xfrm>
              <a:custGeom>
                <a:avLst/>
                <a:gdLst>
                  <a:gd name="connsiteX0" fmla="*/ 0 w 9335487"/>
                  <a:gd name="connsiteY0" fmla="*/ 0 h 5951120"/>
                  <a:gd name="connsiteX1" fmla="*/ 4667744 w 9335487"/>
                  <a:gd name="connsiteY1" fmla="*/ 0 h 5951120"/>
                  <a:gd name="connsiteX2" fmla="*/ 9335488 w 9335487"/>
                  <a:gd name="connsiteY2" fmla="*/ 2975560 h 5951120"/>
                  <a:gd name="connsiteX3" fmla="*/ 4667744 w 9335487"/>
                  <a:gd name="connsiteY3" fmla="*/ 5951120 h 5951120"/>
                  <a:gd name="connsiteX4" fmla="*/ 0 w 9335487"/>
                  <a:gd name="connsiteY4" fmla="*/ 5951120 h 5951120"/>
                  <a:gd name="connsiteX5" fmla="*/ 0 w 9335487"/>
                  <a:gd name="connsiteY5" fmla="*/ 0 h 5951120"/>
                  <a:gd name="connsiteX0" fmla="*/ 25400 w 9360888"/>
                  <a:gd name="connsiteY0" fmla="*/ 0 h 5951120"/>
                  <a:gd name="connsiteX1" fmla="*/ 4693144 w 9360888"/>
                  <a:gd name="connsiteY1" fmla="*/ 0 h 5951120"/>
                  <a:gd name="connsiteX2" fmla="*/ 9360888 w 9360888"/>
                  <a:gd name="connsiteY2" fmla="*/ 2975560 h 5951120"/>
                  <a:gd name="connsiteX3" fmla="*/ 4693144 w 9360888"/>
                  <a:gd name="connsiteY3" fmla="*/ 5951120 h 5951120"/>
                  <a:gd name="connsiteX4" fmla="*/ 0 w 9360888"/>
                  <a:gd name="connsiteY4" fmla="*/ 5341520 h 5951120"/>
                  <a:gd name="connsiteX5" fmla="*/ 25400 w 9360888"/>
                  <a:gd name="connsiteY5" fmla="*/ 0 h 5951120"/>
                  <a:gd name="connsiteX0" fmla="*/ 25400 w 9360888"/>
                  <a:gd name="connsiteY0" fmla="*/ 0 h 5976520"/>
                  <a:gd name="connsiteX1" fmla="*/ 4693144 w 9360888"/>
                  <a:gd name="connsiteY1" fmla="*/ 25400 h 5976520"/>
                  <a:gd name="connsiteX2" fmla="*/ 9360888 w 9360888"/>
                  <a:gd name="connsiteY2" fmla="*/ 3000960 h 5976520"/>
                  <a:gd name="connsiteX3" fmla="*/ 4693144 w 9360888"/>
                  <a:gd name="connsiteY3" fmla="*/ 5976520 h 5976520"/>
                  <a:gd name="connsiteX4" fmla="*/ 0 w 9360888"/>
                  <a:gd name="connsiteY4" fmla="*/ 5366920 h 5976520"/>
                  <a:gd name="connsiteX5" fmla="*/ 25400 w 9360888"/>
                  <a:gd name="connsiteY5" fmla="*/ 0 h 5976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60888" h="5976520">
                    <a:moveTo>
                      <a:pt x="25400" y="0"/>
                    </a:moveTo>
                    <a:lnTo>
                      <a:pt x="4693144" y="25400"/>
                    </a:lnTo>
                    <a:cubicBezTo>
                      <a:pt x="7271068" y="25400"/>
                      <a:pt x="9360888" y="1357604"/>
                      <a:pt x="9360888" y="3000960"/>
                    </a:cubicBezTo>
                    <a:cubicBezTo>
                      <a:pt x="9360888" y="4644316"/>
                      <a:pt x="7271068" y="5976520"/>
                      <a:pt x="4693144" y="5976520"/>
                    </a:cubicBezTo>
                    <a:lnTo>
                      <a:pt x="0" y="5366920"/>
                    </a:lnTo>
                    <a:lnTo>
                      <a:pt x="25400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  <a:alpha val="50980"/>
                </a:schemeClr>
              </a:solidFill>
              <a:ln w="57150"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182">
                  <a:solidFill>
                    <a:schemeClr val="tx1"/>
                  </a:solidFill>
                </a:endParaRPr>
              </a:p>
              <a:p>
                <a:pPr algn="ctr"/>
                <a:endParaRPr lang="en-NZ" sz="1773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0B8C4FB0-0887-4519-93F8-1BBB1CD77360}"/>
                  </a:ext>
                </a:extLst>
              </p:cNvPr>
              <p:cNvSpPr/>
              <p:nvPr/>
            </p:nvSpPr>
            <p:spPr>
              <a:xfrm>
                <a:off x="8377893" y="1301312"/>
                <a:ext cx="4755828" cy="2002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spcAft>
                    <a:spcPts val="600"/>
                  </a:spcAft>
                  <a:buClr>
                    <a:srgbClr val="B80000"/>
                  </a:buClr>
                  <a:buSzPct val="191000"/>
                  <a:buFont typeface="Arial" panose="020B0604020202020204" pitchFamily="34" charset="0"/>
                  <a:buChar char="•"/>
                </a:pPr>
                <a:r>
                  <a:rPr lang="en-NZ" sz="1400" dirty="0"/>
                  <a:t>Consultation on the Disability Strategy Action Plan also prioritised  the development of a cross-government plan to address disability employment.</a:t>
                </a:r>
                <a:br>
                  <a:rPr lang="en-NZ" sz="1400" dirty="0"/>
                </a:br>
                <a:r>
                  <a:rPr lang="en-NZ" sz="1400" dirty="0"/>
                  <a:t>    Also noted in the Disability Action Plan is </a:t>
                </a:r>
                <a:br>
                  <a:rPr lang="en-NZ" sz="1400" dirty="0"/>
                </a:br>
                <a:r>
                  <a:rPr lang="en-NZ" sz="1400" dirty="0"/>
                  <a:t>     related work on:  </a:t>
                </a:r>
              </a:p>
              <a:p>
                <a:pPr marL="285750" indent="-285750">
                  <a:spcAft>
                    <a:spcPts val="600"/>
                  </a:spcAft>
                  <a:buClr>
                    <a:srgbClr val="B80000"/>
                  </a:buClr>
                  <a:buSzPct val="191000"/>
                  <a:buFont typeface="Arial" panose="020B0604020202020204" pitchFamily="34" charset="0"/>
                  <a:buChar char="•"/>
                </a:pPr>
                <a:r>
                  <a:rPr lang="en-NZ" sz="1400" dirty="0"/>
                  <a:t>  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58C043F-27B2-4777-ABBB-53C4708A7F9D}"/>
                  </a:ext>
                </a:extLst>
              </p:cNvPr>
              <p:cNvSpPr/>
              <p:nvPr/>
            </p:nvSpPr>
            <p:spPr>
              <a:xfrm>
                <a:off x="327566" y="6656810"/>
                <a:ext cx="3975054" cy="50691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394"/>
                  </a:spcAft>
                </a:pPr>
                <a:endParaRPr lang="en-NZ" sz="1100"/>
              </a:p>
            </p:txBody>
          </p:sp>
        </p:grpSp>
        <p:sp>
          <p:nvSpPr>
            <p:cNvPr id="24" name="Flowchart: Connector 23">
              <a:extLst>
                <a:ext uri="{FF2B5EF4-FFF2-40B4-BE49-F238E27FC236}">
                  <a16:creationId xmlns:a16="http://schemas.microsoft.com/office/drawing/2014/main" id="{87824DB1-AC28-4D4A-8DF4-4777EC47210B}"/>
                </a:ext>
              </a:extLst>
            </p:cNvPr>
            <p:cNvSpPr/>
            <p:nvPr/>
          </p:nvSpPr>
          <p:spPr>
            <a:xfrm>
              <a:off x="3738976" y="575918"/>
              <a:ext cx="4459901" cy="4714098"/>
            </a:xfrm>
            <a:custGeom>
              <a:avLst/>
              <a:gdLst>
                <a:gd name="connsiteX0" fmla="*/ 0 w 4653486"/>
                <a:gd name="connsiteY0" fmla="*/ 2489771 h 4979542"/>
                <a:gd name="connsiteX1" fmla="*/ 2326743 w 4653486"/>
                <a:gd name="connsiteY1" fmla="*/ 0 h 4979542"/>
                <a:gd name="connsiteX2" fmla="*/ 4653486 w 4653486"/>
                <a:gd name="connsiteY2" fmla="*/ 2489771 h 4979542"/>
                <a:gd name="connsiteX3" fmla="*/ 2326743 w 4653486"/>
                <a:gd name="connsiteY3" fmla="*/ 4979542 h 4979542"/>
                <a:gd name="connsiteX4" fmla="*/ 0 w 4653486"/>
                <a:gd name="connsiteY4" fmla="*/ 2489771 h 4979542"/>
                <a:gd name="connsiteX0" fmla="*/ 185 w 4653671"/>
                <a:gd name="connsiteY0" fmla="*/ 2392116 h 4881887"/>
                <a:gd name="connsiteX1" fmla="*/ 2424582 w 4653671"/>
                <a:gd name="connsiteY1" fmla="*/ 0 h 4881887"/>
                <a:gd name="connsiteX2" fmla="*/ 4653671 w 4653671"/>
                <a:gd name="connsiteY2" fmla="*/ 2392116 h 4881887"/>
                <a:gd name="connsiteX3" fmla="*/ 2326928 w 4653671"/>
                <a:gd name="connsiteY3" fmla="*/ 4881887 h 4881887"/>
                <a:gd name="connsiteX4" fmla="*/ 185 w 4653671"/>
                <a:gd name="connsiteY4" fmla="*/ 2392116 h 4881887"/>
                <a:gd name="connsiteX0" fmla="*/ 261 w 4653747"/>
                <a:gd name="connsiteY0" fmla="*/ 2392116 h 4668823"/>
                <a:gd name="connsiteX1" fmla="*/ 2424658 w 4653747"/>
                <a:gd name="connsiteY1" fmla="*/ 0 h 4668823"/>
                <a:gd name="connsiteX2" fmla="*/ 4653747 w 4653747"/>
                <a:gd name="connsiteY2" fmla="*/ 2392116 h 4668823"/>
                <a:gd name="connsiteX3" fmla="*/ 2309248 w 4653747"/>
                <a:gd name="connsiteY3" fmla="*/ 4668823 h 4668823"/>
                <a:gd name="connsiteX4" fmla="*/ 261 w 4653747"/>
                <a:gd name="connsiteY4" fmla="*/ 2392116 h 4668823"/>
                <a:gd name="connsiteX0" fmla="*/ 192 w 4511636"/>
                <a:gd name="connsiteY0" fmla="*/ 2463238 h 4668996"/>
                <a:gd name="connsiteX1" fmla="*/ 2282547 w 4511636"/>
                <a:gd name="connsiteY1" fmla="*/ 101 h 4668996"/>
                <a:gd name="connsiteX2" fmla="*/ 4511636 w 4511636"/>
                <a:gd name="connsiteY2" fmla="*/ 2392217 h 4668996"/>
                <a:gd name="connsiteX3" fmla="*/ 2167137 w 4511636"/>
                <a:gd name="connsiteY3" fmla="*/ 4668924 h 4668996"/>
                <a:gd name="connsiteX4" fmla="*/ 192 w 4511636"/>
                <a:gd name="connsiteY4" fmla="*/ 2463238 h 4668996"/>
                <a:gd name="connsiteX0" fmla="*/ 185 w 4200911"/>
                <a:gd name="connsiteY0" fmla="*/ 2467931 h 4694904"/>
                <a:gd name="connsiteX1" fmla="*/ 2282540 w 4200911"/>
                <a:gd name="connsiteY1" fmla="*/ 4794 h 4694904"/>
                <a:gd name="connsiteX2" fmla="*/ 4200911 w 4200911"/>
                <a:gd name="connsiteY2" fmla="*/ 3124879 h 4694904"/>
                <a:gd name="connsiteX3" fmla="*/ 2167130 w 4200911"/>
                <a:gd name="connsiteY3" fmla="*/ 4673617 h 4694904"/>
                <a:gd name="connsiteX4" fmla="*/ 185 w 4200911"/>
                <a:gd name="connsiteY4" fmla="*/ 2467931 h 4694904"/>
                <a:gd name="connsiteX0" fmla="*/ 189 w 4396223"/>
                <a:gd name="connsiteY0" fmla="*/ 2468054 h 4695849"/>
                <a:gd name="connsiteX1" fmla="*/ 2282544 w 4396223"/>
                <a:gd name="connsiteY1" fmla="*/ 4917 h 4695849"/>
                <a:gd name="connsiteX2" fmla="*/ 4396223 w 4396223"/>
                <a:gd name="connsiteY2" fmla="*/ 3133880 h 4695849"/>
                <a:gd name="connsiteX3" fmla="*/ 2167134 w 4396223"/>
                <a:gd name="connsiteY3" fmla="*/ 4673740 h 4695849"/>
                <a:gd name="connsiteX4" fmla="*/ 189 w 4396223"/>
                <a:gd name="connsiteY4" fmla="*/ 2468054 h 4695849"/>
                <a:gd name="connsiteX0" fmla="*/ 1591 w 4397625"/>
                <a:gd name="connsiteY0" fmla="*/ 2139710 h 4367505"/>
                <a:gd name="connsiteX1" fmla="*/ 1863322 w 4397625"/>
                <a:gd name="connsiteY1" fmla="*/ 5757 h 4367505"/>
                <a:gd name="connsiteX2" fmla="*/ 4397625 w 4397625"/>
                <a:gd name="connsiteY2" fmla="*/ 2805536 h 4367505"/>
                <a:gd name="connsiteX3" fmla="*/ 2168536 w 4397625"/>
                <a:gd name="connsiteY3" fmla="*/ 4345396 h 4367505"/>
                <a:gd name="connsiteX4" fmla="*/ 1591 w 4397625"/>
                <a:gd name="connsiteY4" fmla="*/ 2139710 h 4367505"/>
                <a:gd name="connsiteX0" fmla="*/ 1690 w 4397724"/>
                <a:gd name="connsiteY0" fmla="*/ 2486303 h 4714098"/>
                <a:gd name="connsiteX1" fmla="*/ 2521789 w 4397724"/>
                <a:gd name="connsiteY1" fmla="*/ 4878 h 4714098"/>
                <a:gd name="connsiteX2" fmla="*/ 4397724 w 4397724"/>
                <a:gd name="connsiteY2" fmla="*/ 3152129 h 4714098"/>
                <a:gd name="connsiteX3" fmla="*/ 2168635 w 4397724"/>
                <a:gd name="connsiteY3" fmla="*/ 4691989 h 4714098"/>
                <a:gd name="connsiteX4" fmla="*/ 1690 w 4397724"/>
                <a:gd name="connsiteY4" fmla="*/ 2486303 h 4714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7724" h="4714098">
                  <a:moveTo>
                    <a:pt x="1690" y="2486303"/>
                  </a:moveTo>
                  <a:cubicBezTo>
                    <a:pt x="60549" y="1705118"/>
                    <a:pt x="1789117" y="-106093"/>
                    <a:pt x="2521789" y="4878"/>
                  </a:cubicBezTo>
                  <a:cubicBezTo>
                    <a:pt x="3254461" y="115849"/>
                    <a:pt x="4397724" y="1777066"/>
                    <a:pt x="4397724" y="3152129"/>
                  </a:cubicBezTo>
                  <a:cubicBezTo>
                    <a:pt x="4397724" y="4527192"/>
                    <a:pt x="2901307" y="4802960"/>
                    <a:pt x="2168635" y="4691989"/>
                  </a:cubicBezTo>
                  <a:cubicBezTo>
                    <a:pt x="1435963" y="4581018"/>
                    <a:pt x="-57169" y="3267488"/>
                    <a:pt x="1690" y="2486303"/>
                  </a:cubicBezTo>
                  <a:close/>
                </a:path>
              </a:pathLst>
            </a:custGeom>
            <a:solidFill>
              <a:srgbClr val="E2F0D9">
                <a:alpha val="69020"/>
              </a:srgbClr>
            </a:solidFill>
            <a:ln w="76200">
              <a:solidFill>
                <a:schemeClr val="accent6">
                  <a:lumMod val="50000"/>
                </a:schemeClr>
              </a:solidFill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1182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CEE8214-EDC4-412E-A214-CA34F39E6B6F}"/>
                </a:ext>
              </a:extLst>
            </p:cNvPr>
            <p:cNvGrpSpPr/>
            <p:nvPr/>
          </p:nvGrpSpPr>
          <p:grpSpPr>
            <a:xfrm>
              <a:off x="-119686" y="3536112"/>
              <a:ext cx="9504646" cy="3077766"/>
              <a:chOff x="6652352" y="5747857"/>
              <a:chExt cx="9100824" cy="1989138"/>
            </a:xfrm>
            <a:solidFill>
              <a:srgbClr val="DBEEF4">
                <a:alpha val="60000"/>
              </a:srgbClr>
            </a:solidFill>
          </p:grpSpPr>
          <p:sp>
            <p:nvSpPr>
              <p:cNvPr id="9" name="TextBox 15">
                <a:extLst>
                  <a:ext uri="{FF2B5EF4-FFF2-40B4-BE49-F238E27FC236}">
                    <a16:creationId xmlns:a16="http://schemas.microsoft.com/office/drawing/2014/main" id="{D558C0A6-7BEE-4EDC-9BC9-C0CC29AFBCF9}"/>
                  </a:ext>
                </a:extLst>
              </p:cNvPr>
              <p:cNvSpPr txBox="1"/>
              <p:nvPr/>
            </p:nvSpPr>
            <p:spPr>
              <a:xfrm>
                <a:off x="10289888" y="6890278"/>
                <a:ext cx="5463288" cy="5967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974926" lvl="1" indent="-285750">
                  <a:buFont typeface="Arial" panose="020B0604020202020204" pitchFamily="34" charset="0"/>
                  <a:buChar char="•"/>
                </a:pP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Accelerated reform of Vocational Education </a:t>
                </a:r>
              </a:p>
              <a:p>
                <a:pPr marL="974926" lvl="1" indent="-285750">
                  <a:buFont typeface="Arial" panose="020B0604020202020204" pitchFamily="34" charset="0"/>
                  <a:buChar char="•"/>
                </a:pP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Careers System Action Plan</a:t>
                </a:r>
              </a:p>
              <a:p>
                <a:pPr marL="974926" lvl="1" indent="-285750">
                  <a:buFont typeface="Arial" panose="020B0604020202020204" pitchFamily="34" charset="0"/>
                  <a:buChar char="•"/>
                </a:pP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Learning Support Action Plan</a:t>
                </a:r>
              </a:p>
            </p:txBody>
          </p:sp>
          <p:sp>
            <p:nvSpPr>
              <p:cNvPr id="11" name="TextBox 17">
                <a:extLst>
                  <a:ext uri="{FF2B5EF4-FFF2-40B4-BE49-F238E27FC236}">
                    <a16:creationId xmlns:a16="http://schemas.microsoft.com/office/drawing/2014/main" id="{0B925E3C-8FB0-4F74-A837-F8E8AC3313BF}"/>
                  </a:ext>
                </a:extLst>
              </p:cNvPr>
              <p:cNvSpPr txBox="1"/>
              <p:nvPr/>
            </p:nvSpPr>
            <p:spPr>
              <a:xfrm>
                <a:off x="6652352" y="5747857"/>
                <a:ext cx="3764292" cy="19891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112608" indent="-112608" defTabSz="1378351">
                  <a:buFont typeface="Arial" panose="020B0604020202020204" pitchFamily="34" charset="0"/>
                  <a:buChar char="•"/>
                  <a:defRPr sz="1100">
                    <a:solidFill>
                      <a:schemeClr val="accent1">
                        <a:lumMod val="50000"/>
                      </a:schemeClr>
                    </a:solidFill>
                  </a:defRPr>
                </a:lvl1pPr>
                <a:lvl2pPr marL="689176" defTabSz="1378351">
                  <a:defRPr sz="2700"/>
                </a:lvl2pPr>
                <a:lvl3pPr marL="1378351" defTabSz="1378351">
                  <a:defRPr sz="2700"/>
                </a:lvl3pPr>
                <a:lvl4pPr marL="2067527" defTabSz="1378351">
                  <a:defRPr sz="2700"/>
                </a:lvl4pPr>
                <a:lvl5pPr marL="2756703" defTabSz="1378351">
                  <a:defRPr sz="2700"/>
                </a:lvl5pPr>
                <a:lvl6pPr marL="3445879" defTabSz="1378351">
                  <a:defRPr sz="2700"/>
                </a:lvl6pPr>
                <a:lvl7pPr marL="4135054" defTabSz="1378351">
                  <a:defRPr sz="2700"/>
                </a:lvl7pPr>
                <a:lvl8pPr marL="4824230" defTabSz="1378351">
                  <a:defRPr sz="2700"/>
                </a:lvl8pPr>
                <a:lvl9pPr marL="5513406" defTabSz="1378351">
                  <a:defRPr sz="2700"/>
                </a:lvl9pPr>
              </a:lstStyle>
              <a:p>
                <a:pPr algn="r"/>
                <a:r>
                  <a:rPr lang="en-NZ" sz="1800" b="1" dirty="0">
                    <a:solidFill>
                      <a:schemeClr val="accent6">
                        <a:lumMod val="50000"/>
                      </a:schemeClr>
                    </a:solidFill>
                  </a:rPr>
                  <a:t>Investment in employment support  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Extended He </a:t>
                </a:r>
                <a:r>
                  <a:rPr lang="en-NZ" sz="1800" dirty="0" err="1">
                    <a:solidFill>
                      <a:schemeClr val="accent6">
                        <a:lumMod val="50000"/>
                      </a:schemeClr>
                    </a:solidFill>
                  </a:rPr>
                  <a:t>Poutama</a:t>
                </a: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NZ" sz="1800" dirty="0" err="1">
                    <a:solidFill>
                      <a:schemeClr val="accent6">
                        <a:lumMod val="50000"/>
                      </a:schemeClr>
                    </a:solidFill>
                  </a:rPr>
                  <a:t>Rangatahi</a:t>
                </a: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 &amp;</a:t>
                </a:r>
                <a:b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 Te Ara Mahi (PGF) 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Procurement for broader outcomes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Health &amp; Safety Strategy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The Future of Work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Accelerated changes in the </a:t>
                </a:r>
                <a:b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welfare overhaul</a:t>
                </a:r>
              </a:p>
              <a:p>
                <a:pPr algn="r"/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New employer and job creation support </a:t>
                </a:r>
              </a:p>
              <a:p>
                <a:pPr marL="0" indent="0">
                  <a:buNone/>
                </a:pPr>
                <a:endParaRPr lang="en-NZ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2" name="TextBox 18">
                <a:extLst>
                  <a:ext uri="{FF2B5EF4-FFF2-40B4-BE49-F238E27FC236}">
                    <a16:creationId xmlns:a16="http://schemas.microsoft.com/office/drawing/2014/main" id="{E4DD00F7-C5FB-47F6-B524-9586BDFE4ABA}"/>
                  </a:ext>
                </a:extLst>
              </p:cNvPr>
              <p:cNvSpPr txBox="1"/>
              <p:nvPr/>
            </p:nvSpPr>
            <p:spPr>
              <a:xfrm>
                <a:off x="11363319" y="5747857"/>
                <a:ext cx="2720494" cy="65641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917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378351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2067527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756703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3445879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4135054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4824230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5513406" algn="l" defTabSz="1378351" rtl="0" eaLnBrk="1" latinLnBrk="0" hangingPunct="1">
                  <a:defRPr sz="27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NZ" sz="2400" b="1" dirty="0">
                    <a:solidFill>
                      <a:schemeClr val="accent6">
                        <a:lumMod val="50000"/>
                      </a:schemeClr>
                    </a:solidFill>
                  </a:rPr>
                  <a:t>Other policy activity </a:t>
                </a:r>
                <a:br>
                  <a:rPr lang="en-NZ" sz="2400" b="1" dirty="0">
                    <a:solidFill>
                      <a:schemeClr val="accent6">
                        <a:lumMod val="50000"/>
                      </a:schemeClr>
                    </a:solidFill>
                  </a:rPr>
                </a:br>
                <a:r>
                  <a:rPr lang="en-NZ" sz="1800" dirty="0">
                    <a:solidFill>
                      <a:schemeClr val="accent6">
                        <a:lumMod val="50000"/>
                      </a:schemeClr>
                    </a:solidFill>
                  </a:rPr>
                  <a:t>that impacts on disability employment </a:t>
                </a:r>
                <a:endParaRPr lang="en-NZ" sz="24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50" name="TextBox 14">
              <a:extLst>
                <a:ext uri="{FF2B5EF4-FFF2-40B4-BE49-F238E27FC236}">
                  <a16:creationId xmlns:a16="http://schemas.microsoft.com/office/drawing/2014/main" id="{8BB05592-C0DA-466B-B992-AD4203B52B91}"/>
                </a:ext>
              </a:extLst>
            </p:cNvPr>
            <p:cNvSpPr txBox="1"/>
            <p:nvPr/>
          </p:nvSpPr>
          <p:spPr>
            <a:xfrm>
              <a:off x="451247" y="576166"/>
              <a:ext cx="3609036" cy="665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17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8351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67527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56703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45879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35054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2423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51340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NZ" sz="2400" b="1" dirty="0">
                  <a:solidFill>
                    <a:srgbClr val="002060"/>
                  </a:solidFill>
                </a:rPr>
                <a:t>Employment Strategy 2019</a:t>
              </a:r>
            </a:p>
            <a:p>
              <a:pPr algn="r"/>
              <a:endParaRPr lang="en-NZ" sz="600" dirty="0"/>
            </a:p>
            <a:p>
              <a:pPr algn="r">
                <a:spcAft>
                  <a:spcPts val="394"/>
                </a:spcAft>
              </a:pPr>
              <a:endParaRPr lang="en-NZ" sz="722" dirty="0"/>
            </a:p>
          </p:txBody>
        </p:sp>
        <p:sp>
          <p:nvSpPr>
            <p:cNvPr id="51" name="TextBox 13">
              <a:extLst>
                <a:ext uri="{FF2B5EF4-FFF2-40B4-BE49-F238E27FC236}">
                  <a16:creationId xmlns:a16="http://schemas.microsoft.com/office/drawing/2014/main" id="{A026D47B-2723-469D-9AFF-7A4B898B66F9}"/>
                </a:ext>
              </a:extLst>
            </p:cNvPr>
            <p:cNvSpPr txBox="1"/>
            <p:nvPr/>
          </p:nvSpPr>
          <p:spPr>
            <a:xfrm>
              <a:off x="7550845" y="521072"/>
              <a:ext cx="4016327" cy="461665"/>
            </a:xfrm>
            <a:custGeom>
              <a:avLst/>
              <a:gdLst>
                <a:gd name="connsiteX0" fmla="*/ 0 w 3433400"/>
                <a:gd name="connsiteY0" fmla="*/ 0 h 1646605"/>
                <a:gd name="connsiteX1" fmla="*/ 3433400 w 3433400"/>
                <a:gd name="connsiteY1" fmla="*/ 0 h 1646605"/>
                <a:gd name="connsiteX2" fmla="*/ 3433400 w 3433400"/>
                <a:gd name="connsiteY2" fmla="*/ 1646605 h 1646605"/>
                <a:gd name="connsiteX3" fmla="*/ 0 w 3433400"/>
                <a:gd name="connsiteY3" fmla="*/ 1646605 h 1646605"/>
                <a:gd name="connsiteX4" fmla="*/ 0 w 3433400"/>
                <a:gd name="connsiteY4" fmla="*/ 0 h 1646605"/>
                <a:gd name="connsiteX0" fmla="*/ 0 w 3433400"/>
                <a:gd name="connsiteY0" fmla="*/ 14514 h 1646605"/>
                <a:gd name="connsiteX1" fmla="*/ 3433400 w 3433400"/>
                <a:gd name="connsiteY1" fmla="*/ 0 h 1646605"/>
                <a:gd name="connsiteX2" fmla="*/ 3433400 w 3433400"/>
                <a:gd name="connsiteY2" fmla="*/ 1646605 h 1646605"/>
                <a:gd name="connsiteX3" fmla="*/ 0 w 3433400"/>
                <a:gd name="connsiteY3" fmla="*/ 1646605 h 1646605"/>
                <a:gd name="connsiteX4" fmla="*/ 0 w 3433400"/>
                <a:gd name="connsiteY4" fmla="*/ 14514 h 16466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33400" h="1646605">
                  <a:moveTo>
                    <a:pt x="0" y="14514"/>
                  </a:moveTo>
                  <a:lnTo>
                    <a:pt x="3433400" y="0"/>
                  </a:lnTo>
                  <a:lnTo>
                    <a:pt x="3433400" y="1646605"/>
                  </a:lnTo>
                  <a:lnTo>
                    <a:pt x="0" y="1646605"/>
                  </a:lnTo>
                  <a:lnTo>
                    <a:pt x="0" y="14514"/>
                  </a:lnTo>
                  <a:close/>
                </a:path>
              </a:pathLst>
            </a:cu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17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8351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67527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56703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45879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35054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2423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51340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NZ" sz="2400" b="1" dirty="0">
                  <a:solidFill>
                    <a:srgbClr val="7030A0"/>
                  </a:solidFill>
                </a:rPr>
                <a:t>Disability Strategy 2016-2026</a:t>
              </a:r>
              <a:endParaRPr lang="en-NZ" sz="2000" b="1" dirty="0">
                <a:solidFill>
                  <a:srgbClr val="7030A0"/>
                </a:solidFill>
              </a:endParaRPr>
            </a:p>
          </p:txBody>
        </p:sp>
        <p:sp>
          <p:nvSpPr>
            <p:cNvPr id="58" name="TextBox 17">
              <a:extLst>
                <a:ext uri="{FF2B5EF4-FFF2-40B4-BE49-F238E27FC236}">
                  <a16:creationId xmlns:a16="http://schemas.microsoft.com/office/drawing/2014/main" id="{F9DF99D0-BF6B-4E26-8240-7784BDE0A2E9}"/>
                </a:ext>
              </a:extLst>
            </p:cNvPr>
            <p:cNvSpPr txBox="1"/>
            <p:nvPr/>
          </p:nvSpPr>
          <p:spPr>
            <a:xfrm>
              <a:off x="8166253" y="2019070"/>
              <a:ext cx="3648205" cy="327782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17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8351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67527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56703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45879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35054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2423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51340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85750" indent="-285750">
                <a:spcAft>
                  <a:spcPts val="600"/>
                </a:spcAft>
                <a:buSzPct val="132000"/>
                <a:buFont typeface="Arial" panose="020B0604020202020204" pitchFamily="34" charset="0"/>
                <a:buChar char="•"/>
              </a:pPr>
              <a:r>
                <a:rPr lang="en-NZ" sz="1400" dirty="0">
                  <a:solidFill>
                    <a:schemeClr val="accent6">
                      <a:lumMod val="50000"/>
                    </a:schemeClr>
                  </a:solidFill>
                </a:rPr>
                <a:t>Public service</a:t>
              </a:r>
            </a:p>
            <a:p>
              <a:pPr marL="285750" indent="-285750">
                <a:spcAft>
                  <a:spcPts val="600"/>
                </a:spcAft>
                <a:buSzPct val="132000"/>
                <a:buFont typeface="Arial" panose="020B0604020202020204" pitchFamily="34" charset="0"/>
                <a:buChar char="•"/>
              </a:pPr>
              <a:r>
                <a:rPr lang="en-NZ" sz="1400" dirty="0">
                  <a:solidFill>
                    <a:schemeClr val="accent6">
                      <a:lumMod val="50000"/>
                    </a:schemeClr>
                  </a:solidFill>
                </a:rPr>
                <a:t>National information and</a:t>
              </a:r>
              <a:br>
                <a:rPr lang="en-NZ" sz="1400" dirty="0">
                  <a:solidFill>
                    <a:schemeClr val="accent6">
                      <a:lumMod val="50000"/>
                    </a:schemeClr>
                  </a:solidFill>
                </a:rPr>
              </a:br>
              <a:r>
                <a:rPr lang="en-NZ" sz="1400" dirty="0">
                  <a:solidFill>
                    <a:schemeClr val="accent6">
                      <a:lumMod val="50000"/>
                    </a:schemeClr>
                  </a:solidFill>
                </a:rPr>
                <a:t> regional employer hubs</a:t>
              </a:r>
            </a:p>
            <a:p>
              <a:pPr marL="285750" indent="-285750">
                <a:spcAft>
                  <a:spcPts val="600"/>
                </a:spcAft>
                <a:buSzPct val="132000"/>
                <a:buFont typeface="Arial" panose="020B0604020202020204" pitchFamily="34" charset="0"/>
                <a:buChar char="•"/>
              </a:pPr>
              <a:r>
                <a:rPr lang="en-NZ" sz="1400" dirty="0">
                  <a:solidFill>
                    <a:schemeClr val="accent6">
                      <a:lumMod val="50000"/>
                    </a:schemeClr>
                  </a:solidFill>
                </a:rPr>
                <a:t>Accessibility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endParaRPr lang="en-NZ" sz="1800" dirty="0">
                <a:solidFill>
                  <a:schemeClr val="accent6">
                    <a:lumMod val="50000"/>
                  </a:schemeClr>
                </a:solidFill>
              </a:endParaRP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Disability Support System Transformation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Public Sector Diversity &amp; Inclusion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Mental health system response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Like Minds</a:t>
              </a:r>
            </a:p>
            <a:p>
              <a:pPr marL="285750" indent="-28575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en-NZ" sz="1800" dirty="0">
                  <a:solidFill>
                    <a:schemeClr val="accent6">
                      <a:lumMod val="50000"/>
                    </a:schemeClr>
                  </a:solidFill>
                </a:rPr>
                <a:t>Better Later Life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F6643DF-B0F3-4A29-B19B-61E72748EE54}"/>
                </a:ext>
              </a:extLst>
            </p:cNvPr>
            <p:cNvSpPr/>
            <p:nvPr/>
          </p:nvSpPr>
          <p:spPr>
            <a:xfrm>
              <a:off x="447139" y="975449"/>
              <a:ext cx="4027526" cy="26314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spcAft>
                  <a:spcPts val="600"/>
                </a:spcAft>
                <a:buClr>
                  <a:srgbClr val="B80000"/>
                </a:buClr>
                <a:buSzPct val="191000"/>
                <a:buFont typeface="Arial" panose="020B0604020202020204" pitchFamily="34" charset="0"/>
                <a:buChar char="•"/>
              </a:pPr>
              <a:r>
                <a:rPr lang="en-NZ" sz="1400" dirty="0"/>
                <a:t>Government’s vision for a productive, sustainable and inclusive labour market remains appropriate but some immediate priorities change</a:t>
              </a:r>
            </a:p>
            <a:p>
              <a:pPr marL="285750" indent="-285750">
                <a:spcAft>
                  <a:spcPts val="600"/>
                </a:spcAft>
                <a:buClr>
                  <a:srgbClr val="B80000"/>
                </a:buClr>
                <a:buSzPct val="191000"/>
                <a:buFont typeface="Arial" panose="020B0604020202020204" pitchFamily="34" charset="0"/>
                <a:buChar char="•"/>
              </a:pPr>
              <a:r>
                <a:rPr lang="en-NZ" sz="1400" dirty="0"/>
                <a:t>Government is committed to ensuring an inclusive recovery – big investment </a:t>
              </a:r>
            </a:p>
            <a:p>
              <a:pPr marL="285750" indent="-285750">
                <a:spcAft>
                  <a:spcPts val="600"/>
                </a:spcAft>
                <a:buClr>
                  <a:srgbClr val="B80000"/>
                </a:buClr>
                <a:buSzPct val="191000"/>
                <a:buFont typeface="Arial" panose="020B0604020202020204" pitchFamily="34" charset="0"/>
                <a:buChar char="•"/>
              </a:pPr>
              <a:r>
                <a:rPr lang="en-NZ" sz="1400" dirty="0"/>
                <a:t>Opportunities to build on new ways </a:t>
              </a:r>
              <a:br>
                <a:rPr lang="en-NZ" sz="1400" dirty="0"/>
              </a:br>
              <a:r>
                <a:rPr lang="en-NZ" sz="1400" dirty="0"/>
                <a:t>of working </a:t>
              </a:r>
            </a:p>
            <a:p>
              <a:pPr marL="285750" indent="-285750">
                <a:spcAft>
                  <a:spcPts val="600"/>
                </a:spcAft>
                <a:buClr>
                  <a:srgbClr val="B80000"/>
                </a:buClr>
                <a:buSzPct val="191000"/>
                <a:buFont typeface="Arial" panose="020B0604020202020204" pitchFamily="34" charset="0"/>
                <a:buChar char="•"/>
              </a:pPr>
              <a:r>
                <a:rPr lang="en-NZ" sz="1400" dirty="0"/>
                <a:t>Structural changes  - job creation</a:t>
              </a:r>
            </a:p>
            <a:p>
              <a:pPr marL="285750" indent="-285750">
                <a:spcAft>
                  <a:spcPts val="600"/>
                </a:spcAft>
                <a:buClr>
                  <a:srgbClr val="B80000"/>
                </a:buClr>
                <a:buSzPct val="191000"/>
                <a:buFont typeface="Arial" panose="020B0604020202020204" pitchFamily="34" charset="0"/>
                <a:buChar char="•"/>
              </a:pPr>
              <a:endParaRPr lang="en-NZ" sz="1400" dirty="0"/>
            </a:p>
            <a:p>
              <a:pPr marL="285750" indent="-285750">
                <a:spcAft>
                  <a:spcPts val="600"/>
                </a:spcAft>
                <a:buClr>
                  <a:srgbClr val="B80000"/>
                </a:buClr>
                <a:buSzPct val="191000"/>
                <a:buFont typeface="Arial" panose="020B0604020202020204" pitchFamily="34" charset="0"/>
                <a:buChar char="•"/>
              </a:pPr>
              <a:endParaRPr lang="en-NZ" sz="1400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A427BD7-EC7F-47D0-90A9-78E025C74C1A}"/>
                </a:ext>
              </a:extLst>
            </p:cNvPr>
            <p:cNvSpPr/>
            <p:nvPr/>
          </p:nvSpPr>
          <p:spPr>
            <a:xfrm>
              <a:off x="4718289" y="1236382"/>
              <a:ext cx="2651185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917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8351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67527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56703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45879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35054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24230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513406" algn="l" defTabSz="1378351" rtl="0" eaLnBrk="1" latinLnBrk="0" hangingPunct="1"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Aft>
                  <a:spcPts val="788"/>
                </a:spcAft>
              </a:pPr>
              <a:r>
                <a:rPr lang="en-NZ" sz="3200" b="1" dirty="0">
                  <a:solidFill>
                    <a:srgbClr val="C00000"/>
                  </a:solidFill>
                </a:rPr>
                <a:t>Disability Employment </a:t>
              </a:r>
              <a:br>
                <a:rPr lang="en-NZ" sz="3200" b="1" dirty="0">
                  <a:solidFill>
                    <a:srgbClr val="C00000"/>
                  </a:solidFill>
                </a:rPr>
              </a:br>
              <a:r>
                <a:rPr lang="en-NZ" sz="3200" b="1" dirty="0">
                  <a:solidFill>
                    <a:srgbClr val="C00000"/>
                  </a:solidFill>
                </a:rPr>
                <a:t>Action Plan</a:t>
              </a:r>
              <a:r>
                <a:rPr lang="en-NZ" sz="3200" dirty="0">
                  <a:solidFill>
                    <a:srgbClr val="C00000"/>
                  </a:solidFill>
                </a:rPr>
                <a:t> </a:t>
              </a:r>
              <a:endParaRPr lang="en-NZ" sz="3200" i="1" dirty="0">
                <a:solidFill>
                  <a:srgbClr val="C000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65C8D4-9A90-418A-9A72-874648C81CC6}"/>
                </a:ext>
              </a:extLst>
            </p:cNvPr>
            <p:cNvSpPr txBox="1"/>
            <p:nvPr/>
          </p:nvSpPr>
          <p:spPr>
            <a:xfrm>
              <a:off x="3768486" y="2900931"/>
              <a:ext cx="4575710" cy="369332"/>
            </a:xfrm>
            <a:prstGeom prst="rect">
              <a:avLst/>
            </a:prstGeom>
            <a:solidFill>
              <a:srgbClr val="E2F0D9">
                <a:alpha val="63137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112608" indent="-112608" defTabSz="1378351">
                <a:buFont typeface="Arial" panose="020B0604020202020204" pitchFamily="34" charset="0"/>
                <a:buChar char="•"/>
                <a:defRPr sz="1100">
                  <a:solidFill>
                    <a:schemeClr val="accent1">
                      <a:lumMod val="50000"/>
                    </a:schemeClr>
                  </a:solidFill>
                </a:defRPr>
              </a:lvl1pPr>
              <a:lvl2pPr marL="689176" defTabSz="1378351">
                <a:defRPr sz="2700"/>
              </a:lvl2pPr>
              <a:lvl3pPr marL="1378351" defTabSz="1378351">
                <a:defRPr sz="2700"/>
              </a:lvl3pPr>
              <a:lvl4pPr marL="2067527" defTabSz="1378351">
                <a:defRPr sz="2700"/>
              </a:lvl4pPr>
              <a:lvl5pPr marL="2756703" defTabSz="1378351">
                <a:defRPr sz="2700"/>
              </a:lvl5pPr>
              <a:lvl6pPr marL="3445879" defTabSz="1378351">
                <a:defRPr sz="2700"/>
              </a:lvl6pPr>
              <a:lvl7pPr marL="4135054" defTabSz="1378351">
                <a:defRPr sz="2700"/>
              </a:lvl7pPr>
              <a:lvl8pPr marL="4824230" defTabSz="1378351">
                <a:defRPr sz="2700"/>
              </a:lvl8pPr>
              <a:lvl9pPr marL="5513406" defTabSz="1378351">
                <a:defRPr sz="2700"/>
              </a:lvl9pPr>
            </a:lstStyle>
            <a:p>
              <a:pPr marL="0" indent="0">
                <a:buNone/>
              </a:pPr>
              <a:r>
                <a:rPr lang="en-NZ" sz="1800" b="1" dirty="0">
                  <a:solidFill>
                    <a:srgbClr val="C00000"/>
                  </a:solidFill>
                </a:rPr>
                <a:t>Broad scope … cross-agency living document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219176C-7813-4C2C-9E95-C5EC1F491378}"/>
                </a:ext>
              </a:extLst>
            </p:cNvPr>
            <p:cNvCxnSpPr>
              <a:cxnSpLocks/>
            </p:cNvCxnSpPr>
            <p:nvPr/>
          </p:nvCxnSpPr>
          <p:spPr>
            <a:xfrm>
              <a:off x="7633826" y="4299384"/>
              <a:ext cx="638683" cy="86890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556B01E-D50A-43A1-A1A8-FAF4B82FF86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871356" y="3948353"/>
              <a:ext cx="1034020" cy="355835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FF36A348-1E4D-42D5-BD2A-C6CEC058BAA8}"/>
                </a:ext>
              </a:extLst>
            </p:cNvPr>
            <p:cNvCxnSpPr>
              <a:cxnSpLocks/>
            </p:cNvCxnSpPr>
            <p:nvPr/>
          </p:nvCxnSpPr>
          <p:spPr>
            <a:xfrm>
              <a:off x="7661643" y="4276872"/>
              <a:ext cx="0" cy="998202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2641FFA-BA43-4B8D-8F30-FDAAE210AE32}"/>
                </a:ext>
              </a:extLst>
            </p:cNvPr>
            <p:cNvCxnSpPr>
              <a:cxnSpLocks/>
            </p:cNvCxnSpPr>
            <p:nvPr/>
          </p:nvCxnSpPr>
          <p:spPr>
            <a:xfrm>
              <a:off x="4878135" y="4304188"/>
              <a:ext cx="0" cy="985828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40445096-114E-49DE-BC49-908AD6C3663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655432" y="3601544"/>
              <a:ext cx="766821" cy="693618"/>
            </a:xfrm>
            <a:prstGeom prst="straightConnector1">
              <a:avLst/>
            </a:prstGeom>
            <a:ln w="57150">
              <a:solidFill>
                <a:schemeClr val="accent6">
                  <a:lumMod val="60000"/>
                  <a:lumOff val="40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46250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FC6EF11-F588-4AB5-A653-1EA1380DAA55}"/>
              </a:ext>
            </a:extLst>
          </p:cNvPr>
          <p:cNvSpPr/>
          <p:nvPr/>
        </p:nvSpPr>
        <p:spPr>
          <a:xfrm>
            <a:off x="4905375" y="2100801"/>
            <a:ext cx="6696075" cy="2375376"/>
          </a:xfrm>
          <a:prstGeom prst="rect">
            <a:avLst/>
          </a:prstGeom>
          <a:solidFill>
            <a:srgbClr val="FBE5D6">
              <a:alpha val="40000"/>
            </a:srgb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72EF35-9DE4-4F74-B4DC-83C45F773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401" y="43286"/>
            <a:ext cx="7715250" cy="7927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NZ" sz="4000" b="1">
                <a:solidFill>
                  <a:srgbClr val="C00000"/>
                </a:solidFill>
              </a:rPr>
              <a:t>Public Consultation on the Draft Plan </a:t>
            </a:r>
            <a:endParaRPr lang="en-US" sz="40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73532-F3FA-4D42-BD69-3458732C27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65381" y="2338664"/>
            <a:ext cx="7212083" cy="4399982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fontAlgn="base">
              <a:spcAft>
                <a:spcPts val="600"/>
              </a:spcAft>
              <a:buClr>
                <a:srgbClr val="B80000"/>
              </a:buClr>
              <a:buSzPct val="191000"/>
              <a:buNone/>
            </a:pPr>
            <a:endParaRPr lang="en-NZ" sz="2000" dirty="0"/>
          </a:p>
          <a:p>
            <a:pPr marL="285750" indent="-285750" fontAlgn="base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>
                <a:srgbClr val="B80000"/>
              </a:buClr>
              <a:buSzPct val="229000"/>
            </a:pPr>
            <a:r>
              <a:rPr lang="en-NZ" sz="1800" dirty="0"/>
              <a:t>We heard from </a:t>
            </a:r>
            <a:r>
              <a:rPr lang="en-NZ" sz="1800" b="1" dirty="0"/>
              <a:t>over 385 people</a:t>
            </a:r>
            <a:r>
              <a:rPr lang="en-NZ" sz="1800" dirty="0"/>
              <a:t>, many representing </a:t>
            </a:r>
            <a:br>
              <a:rPr lang="en-NZ" sz="1800" dirty="0"/>
            </a:br>
            <a:r>
              <a:rPr lang="en-NZ" sz="1800" dirty="0"/>
              <a:t>organisations or memberships</a:t>
            </a:r>
          </a:p>
          <a:p>
            <a:pPr marL="0" indent="0" fontAlgn="base">
              <a:spcAft>
                <a:spcPts val="600"/>
              </a:spcAft>
              <a:buClr>
                <a:srgbClr val="B80000"/>
              </a:buClr>
              <a:buSzPct val="191000"/>
              <a:buNone/>
            </a:pPr>
            <a:endParaRPr lang="en-NZ" sz="2000" dirty="0"/>
          </a:p>
          <a:p>
            <a:pPr marL="0" indent="0" fontAlgn="base">
              <a:spcAft>
                <a:spcPts val="600"/>
              </a:spcAft>
              <a:buClr>
                <a:srgbClr val="B80000"/>
              </a:buClr>
              <a:buSzPct val="191000"/>
              <a:buNone/>
            </a:pPr>
            <a:endParaRPr lang="en-NZ" sz="2000" dirty="0"/>
          </a:p>
          <a:p>
            <a:pPr marL="742950" lvl="2" indent="-285750" fontAlgn="base">
              <a:spcBef>
                <a:spcPts val="1800"/>
              </a:spcBef>
              <a:spcAft>
                <a:spcPts val="600"/>
              </a:spcAft>
              <a:buClr>
                <a:srgbClr val="B80000"/>
              </a:buClr>
              <a:buSzPct val="191000"/>
              <a:buFont typeface="Courier New" panose="02070309020205020404" pitchFamily="49" charset="0"/>
              <a:buChar char="o"/>
            </a:pPr>
            <a:r>
              <a:rPr lang="en-NZ" sz="1600" dirty="0"/>
              <a:t>152 online survey responses </a:t>
            </a:r>
          </a:p>
          <a:p>
            <a:pPr marL="742950" lvl="2" indent="-285750" fontAlgn="base">
              <a:spcBef>
                <a:spcPts val="1000"/>
              </a:spcBef>
              <a:spcAft>
                <a:spcPts val="600"/>
              </a:spcAft>
              <a:buClr>
                <a:srgbClr val="B80000"/>
              </a:buClr>
              <a:buSzPct val="191000"/>
              <a:buFont typeface="Courier New" panose="02070309020205020404" pitchFamily="49" charset="0"/>
              <a:buChar char="o"/>
            </a:pPr>
            <a:r>
              <a:rPr lang="en-NZ" sz="1600" dirty="0"/>
              <a:t>Over 200 people face-to-face (including in hui and workshops)</a:t>
            </a:r>
          </a:p>
          <a:p>
            <a:pPr marL="742950" lvl="2" indent="-285750" fontAlgn="base">
              <a:spcBef>
                <a:spcPts val="1000"/>
              </a:spcBef>
              <a:spcAft>
                <a:spcPts val="600"/>
              </a:spcAft>
              <a:buClr>
                <a:srgbClr val="B80000"/>
              </a:buClr>
              <a:buSzPct val="191000"/>
              <a:buFont typeface="Courier New" panose="02070309020205020404" pitchFamily="49" charset="0"/>
              <a:buChar char="o"/>
            </a:pPr>
            <a:r>
              <a:rPr lang="en-NZ" sz="1600" dirty="0"/>
              <a:t>33 written submissions</a:t>
            </a:r>
          </a:p>
          <a:p>
            <a:pPr marL="285750" indent="-285750" fontAlgn="base">
              <a:lnSpc>
                <a:spcPct val="100000"/>
              </a:lnSpc>
              <a:spcAft>
                <a:spcPts val="600"/>
              </a:spcAft>
              <a:buClr>
                <a:srgbClr val="B80000"/>
              </a:buClr>
              <a:buSzPct val="229000"/>
            </a:pPr>
            <a:r>
              <a:rPr lang="en-NZ" sz="1800" dirty="0"/>
              <a:t>Respondents supported the goals and objectives and wanted clarity on resources, measurable deliverables and accountability</a:t>
            </a:r>
          </a:p>
          <a:p>
            <a:endParaRPr lang="en-US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7F400EE-A8A5-48AF-B4D6-291B52C6F0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080934" y="2115117"/>
            <a:ext cx="6309360" cy="0"/>
          </a:xfrm>
          <a:prstGeom prst="line">
            <a:avLst/>
          </a:prstGeom>
          <a:ln w="19050">
            <a:solidFill>
              <a:srgbClr val="E0467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llout: Line 6">
            <a:extLst>
              <a:ext uri="{FF2B5EF4-FFF2-40B4-BE49-F238E27FC236}">
                <a16:creationId xmlns:a16="http://schemas.microsoft.com/office/drawing/2014/main" id="{5E661B66-B7E6-4AF0-B7F8-EA318F40CD0C}"/>
              </a:ext>
            </a:extLst>
          </p:cNvPr>
          <p:cNvSpPr/>
          <p:nvPr/>
        </p:nvSpPr>
        <p:spPr>
          <a:xfrm>
            <a:off x="5558670" y="2129434"/>
            <a:ext cx="5909081" cy="629173"/>
          </a:xfrm>
          <a:prstGeom prst="borderCallout1">
            <a:avLst>
              <a:gd name="adj1" fmla="val 5191"/>
              <a:gd name="adj2" fmla="val 69640"/>
              <a:gd name="adj3" fmla="val -41864"/>
              <a:gd name="adj4" fmla="val 69480"/>
            </a:avLst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Z" sz="1600" dirty="0">
                <a:solidFill>
                  <a:srgbClr val="002060"/>
                </a:solidFill>
              </a:rPr>
              <a:t>Including disabled people and </a:t>
            </a:r>
            <a:r>
              <a:rPr lang="en-NZ" sz="1600" dirty="0" err="1">
                <a:solidFill>
                  <a:srgbClr val="002060"/>
                </a:solidFill>
              </a:rPr>
              <a:t>whānau</a:t>
            </a:r>
            <a:r>
              <a:rPr lang="en-NZ" sz="1600" dirty="0">
                <a:solidFill>
                  <a:srgbClr val="002060"/>
                </a:solidFill>
              </a:rPr>
              <a:t>, employers, unions and </a:t>
            </a:r>
            <a:br>
              <a:rPr lang="en-NZ" sz="1600" dirty="0">
                <a:solidFill>
                  <a:srgbClr val="002060"/>
                </a:solidFill>
              </a:rPr>
            </a:br>
            <a:r>
              <a:rPr lang="en-NZ" sz="1600" dirty="0">
                <a:solidFill>
                  <a:srgbClr val="002060"/>
                </a:solidFill>
              </a:rPr>
              <a:t>employment service , disability support and mental health providers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55D1A1-5232-42C7-9551-069DE9A69E19}"/>
              </a:ext>
            </a:extLst>
          </p:cNvPr>
          <p:cNvSpPr/>
          <p:nvPr/>
        </p:nvSpPr>
        <p:spPr>
          <a:xfrm>
            <a:off x="4633824" y="860514"/>
            <a:ext cx="7426594" cy="11285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fontAlgn="base">
              <a:spcBef>
                <a:spcPts val="1000"/>
              </a:spcBef>
              <a:spcAft>
                <a:spcPts val="600"/>
              </a:spcAft>
              <a:buClr>
                <a:srgbClr val="B80000"/>
              </a:buClr>
              <a:buSzPct val="229000"/>
              <a:buFont typeface="Arial" panose="020B0604020202020204" pitchFamily="34" charset="0"/>
              <a:buChar char="•"/>
            </a:pPr>
            <a:r>
              <a:rPr lang="en-NZ" dirty="0"/>
              <a:t>Took place November 2019 – to end of February 2020</a:t>
            </a:r>
          </a:p>
          <a:p>
            <a:pPr marL="285750" indent="-285750" fontAlgn="base">
              <a:spcBef>
                <a:spcPts val="1000"/>
              </a:spcBef>
              <a:spcAft>
                <a:spcPts val="600"/>
              </a:spcAft>
              <a:buClr>
                <a:srgbClr val="B80000"/>
              </a:buClr>
              <a:buSzPct val="229000"/>
              <a:buFont typeface="Arial" panose="020B0604020202020204" pitchFamily="34" charset="0"/>
              <a:buChar char="•"/>
            </a:pPr>
            <a:r>
              <a:rPr lang="en-NZ" dirty="0"/>
              <a:t>The aim was to check-back with key stakeholders to validate </a:t>
            </a:r>
            <a:br>
              <a:rPr lang="en-NZ" dirty="0"/>
            </a:br>
            <a:r>
              <a:rPr lang="en-NZ" dirty="0"/>
              <a:t>proposals and identify gaps</a:t>
            </a:r>
          </a:p>
        </p:txBody>
      </p:sp>
      <p:sp>
        <p:nvSpPr>
          <p:cNvPr id="8" name="Isosceles Triangle 7">
            <a:extLst>
              <a:ext uri="{FF2B5EF4-FFF2-40B4-BE49-F238E27FC236}">
                <a16:creationId xmlns:a16="http://schemas.microsoft.com/office/drawing/2014/main" id="{F5FE98E9-4776-4BC7-867A-8DFF7A9EAF6A}"/>
              </a:ext>
            </a:extLst>
          </p:cNvPr>
          <p:cNvSpPr/>
          <p:nvPr/>
        </p:nvSpPr>
        <p:spPr>
          <a:xfrm rot="10800000">
            <a:off x="8171422" y="1767277"/>
            <a:ext cx="1219201" cy="34302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05FD4119-953C-4F79-8DB5-D91444354B7F}"/>
              </a:ext>
            </a:extLst>
          </p:cNvPr>
          <p:cNvSpPr/>
          <p:nvPr/>
        </p:nvSpPr>
        <p:spPr>
          <a:xfrm rot="10800000">
            <a:off x="5558670" y="3485300"/>
            <a:ext cx="1219201" cy="34302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2" name="Callout: Line 11">
            <a:extLst>
              <a:ext uri="{FF2B5EF4-FFF2-40B4-BE49-F238E27FC236}">
                <a16:creationId xmlns:a16="http://schemas.microsoft.com/office/drawing/2014/main" id="{92C407A2-AE10-4658-A27D-A5F8C88C0CF0}"/>
              </a:ext>
            </a:extLst>
          </p:cNvPr>
          <p:cNvSpPr/>
          <p:nvPr/>
        </p:nvSpPr>
        <p:spPr>
          <a:xfrm>
            <a:off x="5014259" y="3847032"/>
            <a:ext cx="5555869" cy="629173"/>
          </a:xfrm>
          <a:prstGeom prst="borderCallout1">
            <a:avLst>
              <a:gd name="adj1" fmla="val 5191"/>
              <a:gd name="adj2" fmla="val 69640"/>
              <a:gd name="adj3" fmla="val -41864"/>
              <a:gd name="adj4" fmla="val 69480"/>
            </a:avLst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6">
                <a:lumMod val="75000"/>
              </a:schemeClr>
            </a:solidFill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NZ" sz="1600" dirty="0">
                <a:solidFill>
                  <a:srgbClr val="002060"/>
                </a:solidFill>
              </a:rPr>
              <a:t>Including over 85 non-government organisations, large employers, DHBs, local government and representative bodies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4682BCC-4E4A-48C5-81DD-01F0B025DA1A}"/>
              </a:ext>
            </a:extLst>
          </p:cNvPr>
          <p:cNvCxnSpPr>
            <a:cxnSpLocks/>
          </p:cNvCxnSpPr>
          <p:nvPr/>
        </p:nvCxnSpPr>
        <p:spPr>
          <a:xfrm>
            <a:off x="5080934" y="4491030"/>
            <a:ext cx="6309360" cy="0"/>
          </a:xfrm>
          <a:prstGeom prst="line">
            <a:avLst/>
          </a:prstGeom>
          <a:ln w="19050">
            <a:solidFill>
              <a:srgbClr val="B4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D6CF42EC-F4C0-49DB-BEF8-69B50DD0C1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358" y="270865"/>
            <a:ext cx="4228247" cy="631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327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E3F5AC-2889-411D-9213-7F233E656540}"/>
              </a:ext>
            </a:extLst>
          </p:cNvPr>
          <p:cNvSpPr/>
          <p:nvPr/>
        </p:nvSpPr>
        <p:spPr>
          <a:xfrm>
            <a:off x="3285738" y="88194"/>
            <a:ext cx="4174198" cy="6788910"/>
          </a:xfrm>
          <a:prstGeom prst="rect">
            <a:avLst/>
          </a:prstGeom>
          <a:gradFill flip="none" rotWithShape="1">
            <a:gsLst>
              <a:gs pos="87000">
                <a:schemeClr val="bg1"/>
              </a:gs>
              <a:gs pos="13000">
                <a:schemeClr val="accent5">
                  <a:lumMod val="20000"/>
                  <a:lumOff val="80000"/>
                </a:schemeClr>
              </a:gs>
              <a:gs pos="100000">
                <a:srgbClr val="DEEBF7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0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0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r>
              <a:rPr lang="en-NZ" sz="4400" b="1">
                <a:solidFill>
                  <a:srgbClr val="C00000"/>
                </a:solidFill>
                <a:latin typeface="+mj-lt"/>
                <a:ea typeface="+mj-ea"/>
                <a:cs typeface="+mj-cs"/>
              </a:rPr>
              <a:t>  What we heard</a:t>
            </a: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defTabSz="457200">
              <a:lnSpc>
                <a:spcPct val="90000"/>
              </a:lnSpc>
              <a:spcBef>
                <a:spcPct val="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0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20000"/>
              </a:lnSpc>
              <a:buClr>
                <a:schemeClr val="accent2">
                  <a:lumMod val="75000"/>
                </a:schemeClr>
              </a:buClr>
              <a:buSzPct val="191000"/>
            </a:pPr>
            <a:endParaRPr lang="en-NZ" b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hought Bubble: Cloud 22">
            <a:extLst>
              <a:ext uri="{FF2B5EF4-FFF2-40B4-BE49-F238E27FC236}">
                <a16:creationId xmlns:a16="http://schemas.microsoft.com/office/drawing/2014/main" id="{555D9948-7209-40D2-A881-1E4A0E5C0BFB}"/>
              </a:ext>
            </a:extLst>
          </p:cNvPr>
          <p:cNvSpPr/>
          <p:nvPr/>
        </p:nvSpPr>
        <p:spPr>
          <a:xfrm rot="21263180">
            <a:off x="329727" y="2519664"/>
            <a:ext cx="3317263" cy="4039400"/>
          </a:xfrm>
          <a:prstGeom prst="cloudCallout">
            <a:avLst>
              <a:gd name="adj1" fmla="val 100337"/>
              <a:gd name="adj2" fmla="val -12872"/>
            </a:avLst>
          </a:prstGeom>
          <a:solidFill>
            <a:srgbClr val="ECF4E0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608CA7D-AD88-4A7C-979E-13BF46FA0CFE}"/>
              </a:ext>
            </a:extLst>
          </p:cNvPr>
          <p:cNvGrpSpPr/>
          <p:nvPr/>
        </p:nvGrpSpPr>
        <p:grpSpPr>
          <a:xfrm rot="496723">
            <a:off x="386361" y="545479"/>
            <a:ext cx="4830565" cy="1832401"/>
            <a:chOff x="8964" y="1656172"/>
            <a:chExt cx="5157787" cy="1638300"/>
          </a:xfrm>
        </p:grpSpPr>
        <p:sp>
          <p:nvSpPr>
            <p:cNvPr id="13" name="Thought Bubble: Cloud 12">
              <a:extLst>
                <a:ext uri="{FF2B5EF4-FFF2-40B4-BE49-F238E27FC236}">
                  <a16:creationId xmlns:a16="http://schemas.microsoft.com/office/drawing/2014/main" id="{F793D85E-2B88-43E1-A9E3-8038D7980149}"/>
                </a:ext>
              </a:extLst>
            </p:cNvPr>
            <p:cNvSpPr/>
            <p:nvPr/>
          </p:nvSpPr>
          <p:spPr>
            <a:xfrm>
              <a:off x="8964" y="1656172"/>
              <a:ext cx="5157787" cy="1638300"/>
            </a:xfrm>
            <a:prstGeom prst="cloudCallout">
              <a:avLst>
                <a:gd name="adj1" fmla="val 75266"/>
                <a:gd name="adj2" fmla="val 60865"/>
              </a:avLst>
            </a:prstGeom>
            <a:solidFill>
              <a:srgbClr val="FFF2CC">
                <a:alpha val="61961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8" name="Content Placeholder 3">
              <a:extLst>
                <a:ext uri="{FF2B5EF4-FFF2-40B4-BE49-F238E27FC236}">
                  <a16:creationId xmlns:a16="http://schemas.microsoft.com/office/drawing/2014/main" id="{B78BBDE5-013F-4246-AF34-8323FB9607D2}"/>
                </a:ext>
              </a:extLst>
            </p:cNvPr>
            <p:cNvSpPr txBox="1">
              <a:spLocks/>
            </p:cNvSpPr>
            <p:nvPr/>
          </p:nvSpPr>
          <p:spPr>
            <a:xfrm rot="21444948">
              <a:off x="410063" y="1898595"/>
              <a:ext cx="4001470" cy="1183077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 lnSpcReduction="10000"/>
            </a:bodyPr>
            <a:lstStyle>
              <a:lvl1pPr marL="342900" indent="-3429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>
                <a:lnSpc>
                  <a:spcPct val="12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6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Recognise diversity with tailored responses and options</a:t>
              </a:r>
            </a:p>
            <a:p>
              <a:pPr marL="0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6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  <a:r>
                <a:rPr lang="en-NZ" sz="1600" i="1" dirty="0"/>
                <a:t>‘</a:t>
              </a:r>
              <a:r>
                <a:rPr lang="en-NZ" sz="1400" i="1" dirty="0"/>
                <a:t>Stop putting people in boxes</a:t>
              </a:r>
              <a:r>
                <a:rPr lang="en-NZ" sz="1600" i="1" dirty="0"/>
                <a:t>’ </a:t>
              </a:r>
            </a:p>
            <a:p>
              <a:pPr marL="0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400" i="1" dirty="0"/>
                <a:t>‘Small employers need different types of support and information from large employers’  </a:t>
              </a:r>
            </a:p>
            <a:p>
              <a:pPr marL="0" indent="0" defTabSz="914400">
                <a:lnSpc>
                  <a:spcPct val="100000"/>
                </a:lnSpc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Font typeface="Wingdings 3" charset="2"/>
                <a:buNone/>
              </a:pPr>
              <a:endParaRPr lang="en-NZ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0" indent="0">
                <a:lnSpc>
                  <a:spcPct val="100000"/>
                </a:lnSpc>
                <a:buClr>
                  <a:schemeClr val="accent2">
                    <a:lumMod val="75000"/>
                  </a:schemeClr>
                </a:buClr>
                <a:buSzPct val="191000"/>
                <a:buFont typeface="Wingdings 3" charset="2"/>
                <a:buNone/>
              </a:pPr>
              <a:endParaRPr lang="en-NZ" sz="1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1A46655-039E-4066-9CC8-7DE06AEF303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3408656" y="4136026"/>
            <a:ext cx="3682313" cy="2386663"/>
          </a:xfrm>
          <a:prstGeom prst="rect">
            <a:avLst/>
          </a:prstGeom>
          <a:effectLst>
            <a:softEdge rad="317500"/>
          </a:effectLst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EA5AD88-41C7-4DED-BC4F-44B9C6D45C6C}"/>
              </a:ext>
            </a:extLst>
          </p:cNvPr>
          <p:cNvGrpSpPr/>
          <p:nvPr/>
        </p:nvGrpSpPr>
        <p:grpSpPr>
          <a:xfrm>
            <a:off x="5372836" y="164985"/>
            <a:ext cx="5025928" cy="1644007"/>
            <a:chOff x="4574382" y="106326"/>
            <a:chExt cx="6772230" cy="1685251"/>
          </a:xfrm>
        </p:grpSpPr>
        <p:sp>
          <p:nvSpPr>
            <p:cNvPr id="15" name="Thought Bubble: Cloud 14">
              <a:extLst>
                <a:ext uri="{FF2B5EF4-FFF2-40B4-BE49-F238E27FC236}">
                  <a16:creationId xmlns:a16="http://schemas.microsoft.com/office/drawing/2014/main" id="{7118A40A-B794-486B-AD63-EA9A16BB1899}"/>
                </a:ext>
              </a:extLst>
            </p:cNvPr>
            <p:cNvSpPr/>
            <p:nvPr/>
          </p:nvSpPr>
          <p:spPr>
            <a:xfrm>
              <a:off x="4574383" y="106326"/>
              <a:ext cx="6772229" cy="1681026"/>
            </a:xfrm>
            <a:prstGeom prst="cloudCallout">
              <a:avLst>
                <a:gd name="adj1" fmla="val -39956"/>
                <a:gd name="adj2" fmla="val 106623"/>
              </a:avLst>
            </a:prstGeom>
            <a:solidFill>
              <a:schemeClr val="accent5">
                <a:lumMod val="20000"/>
                <a:lumOff val="80000"/>
                <a:alpha val="61961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9" name="Content Placeholder 3">
              <a:extLst>
                <a:ext uri="{FF2B5EF4-FFF2-40B4-BE49-F238E27FC236}">
                  <a16:creationId xmlns:a16="http://schemas.microsoft.com/office/drawing/2014/main" id="{A00A11D5-05DC-43A2-9A71-9156C69F0F93}"/>
                </a:ext>
              </a:extLst>
            </p:cNvPr>
            <p:cNvSpPr txBox="1">
              <a:spLocks/>
            </p:cNvSpPr>
            <p:nvPr/>
          </p:nvSpPr>
          <p:spPr>
            <a:xfrm>
              <a:off x="4574382" y="474563"/>
              <a:ext cx="6772228" cy="1317014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>
                <a:lnSpc>
                  <a:spcPct val="110000"/>
                </a:lnSpc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None/>
              </a:pPr>
              <a:r>
                <a:rPr lang="en-NZ" sz="16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Anyone who wants support to work </a:t>
              </a:r>
              <a:br>
                <a:rPr lang="en-NZ" sz="16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NZ" sz="16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should be able to access it  </a:t>
              </a:r>
            </a:p>
            <a:p>
              <a:pPr marL="0" indent="0" algn="ctr" defTabSz="914400"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None/>
              </a:pPr>
              <a:r>
                <a:rPr lang="en-NZ" sz="1400" i="1" dirty="0"/>
                <a:t>‘It makes investment sense’</a:t>
              </a:r>
            </a:p>
            <a:p>
              <a:pPr marL="0" indent="0" algn="ctr" defTabSz="914400"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None/>
              </a:pPr>
              <a:r>
                <a:rPr lang="en-NZ" sz="1400" i="1" dirty="0"/>
                <a:t>‘there should be self-referral options’</a:t>
              </a:r>
            </a:p>
            <a:p>
              <a:pPr marL="0" indent="0" defTabSz="914400"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None/>
              </a:pPr>
              <a:r>
                <a:rPr lang="en-NZ" sz="1600" b="1" spc="75" dirty="0">
                  <a:solidFill>
                    <a:srgbClr val="70AD47"/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 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00BFBAD-AE41-4B5D-ABCC-3D38154ACB63}"/>
              </a:ext>
            </a:extLst>
          </p:cNvPr>
          <p:cNvGrpSpPr/>
          <p:nvPr/>
        </p:nvGrpSpPr>
        <p:grpSpPr>
          <a:xfrm rot="352842">
            <a:off x="6495767" y="4135381"/>
            <a:ext cx="5065700" cy="2380620"/>
            <a:chOff x="4391026" y="4250905"/>
            <a:chExt cx="7685174" cy="2046855"/>
          </a:xfrm>
        </p:grpSpPr>
        <p:sp>
          <p:nvSpPr>
            <p:cNvPr id="14" name="Thought Bubble: Cloud 13">
              <a:extLst>
                <a:ext uri="{FF2B5EF4-FFF2-40B4-BE49-F238E27FC236}">
                  <a16:creationId xmlns:a16="http://schemas.microsoft.com/office/drawing/2014/main" id="{3D8D4D1F-8DF5-44F3-A30C-C5B5CA174B0F}"/>
                </a:ext>
              </a:extLst>
            </p:cNvPr>
            <p:cNvSpPr/>
            <p:nvPr/>
          </p:nvSpPr>
          <p:spPr>
            <a:xfrm>
              <a:off x="4391026" y="4250905"/>
              <a:ext cx="7685174" cy="2045120"/>
            </a:xfrm>
            <a:prstGeom prst="cloudCallout">
              <a:avLst>
                <a:gd name="adj1" fmla="val -76932"/>
                <a:gd name="adj2" fmla="val -52950"/>
              </a:avLst>
            </a:prstGeom>
            <a:solidFill>
              <a:schemeClr val="accent2">
                <a:lumMod val="20000"/>
                <a:lumOff val="80000"/>
                <a:alpha val="61961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1" name="Content Placeholder 3">
              <a:extLst>
                <a:ext uri="{FF2B5EF4-FFF2-40B4-BE49-F238E27FC236}">
                  <a16:creationId xmlns:a16="http://schemas.microsoft.com/office/drawing/2014/main" id="{8C90385F-4E9D-480D-991E-DFAECE053F5A}"/>
                </a:ext>
              </a:extLst>
            </p:cNvPr>
            <p:cNvSpPr txBox="1">
              <a:spLocks/>
            </p:cNvSpPr>
            <p:nvPr/>
          </p:nvSpPr>
          <p:spPr>
            <a:xfrm rot="21247158">
              <a:off x="4789903" y="4517490"/>
              <a:ext cx="6815968" cy="178027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6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More and better employment </a:t>
              </a:r>
              <a:br>
                <a:rPr lang="en-NZ" sz="16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NZ" sz="16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support is a priority </a:t>
              </a:r>
              <a:br>
                <a:rPr lang="en-NZ" sz="14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</a:br>
              <a:r>
                <a:rPr lang="en-NZ" sz="1400" i="1" dirty="0"/>
                <a:t>‘better referral pathways, more trusting contracts, more partnerships with employers’ </a:t>
              </a:r>
            </a:p>
            <a:p>
              <a:pPr marL="0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400" i="1" dirty="0"/>
                <a:t>‘Build on good work in mental health </a:t>
              </a:r>
            </a:p>
            <a:p>
              <a:pPr marL="0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400" i="1" dirty="0"/>
                <a:t>e.g.– scale up IPS (individual employment </a:t>
              </a:r>
              <a:br>
                <a:rPr lang="en-NZ" sz="1400" i="1" dirty="0"/>
              </a:br>
              <a:r>
                <a:rPr lang="en-NZ" sz="1400" i="1" dirty="0"/>
                <a:t>placement support in mental health services)’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AEB5C88-FB00-426E-B68C-C6EFADCD78CA}"/>
              </a:ext>
            </a:extLst>
          </p:cNvPr>
          <p:cNvGrpSpPr/>
          <p:nvPr/>
        </p:nvGrpSpPr>
        <p:grpSpPr>
          <a:xfrm rot="168772">
            <a:off x="6891453" y="1632260"/>
            <a:ext cx="5084532" cy="2494809"/>
            <a:chOff x="5499113" y="1642896"/>
            <a:chExt cx="5888847" cy="2560974"/>
          </a:xfrm>
        </p:grpSpPr>
        <p:sp>
          <p:nvSpPr>
            <p:cNvPr id="10" name="Content Placeholder 3">
              <a:extLst>
                <a:ext uri="{FF2B5EF4-FFF2-40B4-BE49-F238E27FC236}">
                  <a16:creationId xmlns:a16="http://schemas.microsoft.com/office/drawing/2014/main" id="{5F044903-F671-431E-A0CB-C8C43E1A3A94}"/>
                </a:ext>
              </a:extLst>
            </p:cNvPr>
            <p:cNvSpPr txBox="1">
              <a:spLocks/>
            </p:cNvSpPr>
            <p:nvPr/>
          </p:nvSpPr>
          <p:spPr>
            <a:xfrm rot="21480473">
              <a:off x="5731643" y="2023420"/>
              <a:ext cx="5413457" cy="1650044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 lnSpcReduction="10000"/>
            </a:bodyPr>
            <a:lstStyle>
              <a:lvl1pPr marL="342900" indent="-3429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>
                <a:lnSpc>
                  <a:spcPct val="11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600" b="1" spc="75" dirty="0">
                  <a:solidFill>
                    <a:schemeClr val="accent6">
                      <a:lumMod val="75000"/>
                    </a:schemeClr>
                  </a:solidFill>
                  <a:latin typeface="Calibri" panose="020F0502020204030204" pitchFamily="34" charset="0"/>
                  <a:cs typeface="Times New Roman" panose="02020603050405020304" pitchFamily="18" charset="0"/>
                </a:rPr>
                <a:t>Employment does not sit in isolation in life</a:t>
              </a:r>
              <a:endParaRPr lang="en-NZ" sz="1600" i="1" dirty="0"/>
            </a:p>
            <a:p>
              <a:pPr marL="0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400" i="1" dirty="0"/>
                <a:t>  ‘</a:t>
              </a:r>
              <a:r>
                <a:rPr lang="en-NZ" sz="1400" i="1" dirty="0" err="1"/>
                <a:t>Whānau</a:t>
              </a:r>
              <a:r>
                <a:rPr lang="en-NZ" sz="1400" i="1" dirty="0"/>
                <a:t>-centred approaches are required’</a:t>
              </a:r>
            </a:p>
            <a:p>
              <a:pPr marL="0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400" i="1" dirty="0"/>
                <a:t>‘Accessibility is key’</a:t>
              </a:r>
            </a:p>
            <a:p>
              <a:pPr marL="0" indent="0" algn="ctr" defTabSz="914400">
                <a:lnSpc>
                  <a:spcPct val="100000"/>
                </a:lnSpc>
                <a:spcBef>
                  <a:spcPts val="0"/>
                </a:spcBef>
                <a:buClr>
                  <a:srgbClr val="B40000"/>
                </a:buClr>
                <a:buSzPct val="170000"/>
                <a:buNone/>
              </a:pPr>
              <a:r>
                <a:rPr lang="en-NZ" sz="1400" i="1" dirty="0"/>
                <a:t>‘We need to address the impact of work on net income </a:t>
              </a:r>
              <a:br>
                <a:rPr lang="en-NZ" sz="1400" i="1" dirty="0"/>
              </a:br>
              <a:r>
                <a:rPr lang="en-NZ" sz="1400" i="1" dirty="0"/>
                <a:t>for people with high support or health needs </a:t>
              </a:r>
              <a:br>
                <a:rPr lang="en-NZ" sz="1400" i="1" dirty="0"/>
              </a:br>
              <a:r>
                <a:rPr lang="en-NZ" sz="1400" i="1" dirty="0"/>
                <a:t>e.g. means testing for home management support </a:t>
              </a:r>
              <a:br>
                <a:rPr lang="en-NZ" sz="1400" i="1" dirty="0"/>
              </a:br>
              <a:r>
                <a:rPr lang="en-NZ" sz="1400" i="1" dirty="0"/>
                <a:t>and the community services card ’</a:t>
              </a:r>
            </a:p>
            <a:p>
              <a:pPr marL="0" indent="0" algn="ctr" defTabSz="914400">
                <a:lnSpc>
                  <a:spcPct val="110000"/>
                </a:lnSpc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None/>
              </a:pPr>
              <a:endParaRPr lang="en-NZ" sz="1400" i="1" dirty="0"/>
            </a:p>
          </p:txBody>
        </p:sp>
        <p:sp>
          <p:nvSpPr>
            <p:cNvPr id="20" name="Thought Bubble: Cloud 19">
              <a:extLst>
                <a:ext uri="{FF2B5EF4-FFF2-40B4-BE49-F238E27FC236}">
                  <a16:creationId xmlns:a16="http://schemas.microsoft.com/office/drawing/2014/main" id="{274299D8-5EE4-427A-874C-EA7A0DA5872D}"/>
                </a:ext>
              </a:extLst>
            </p:cNvPr>
            <p:cNvSpPr/>
            <p:nvPr/>
          </p:nvSpPr>
          <p:spPr>
            <a:xfrm>
              <a:off x="5499113" y="1642896"/>
              <a:ext cx="5888847" cy="2560974"/>
            </a:xfrm>
            <a:prstGeom prst="cloudCallout">
              <a:avLst>
                <a:gd name="adj1" fmla="val -90576"/>
                <a:gd name="adj2" fmla="val -15595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29044064-C0C1-4644-BAFC-61A1DC93334D}"/>
              </a:ext>
            </a:extLst>
          </p:cNvPr>
          <p:cNvSpPr/>
          <p:nvPr/>
        </p:nvSpPr>
        <p:spPr>
          <a:xfrm>
            <a:off x="598961" y="3353142"/>
            <a:ext cx="2517782" cy="2372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Clr>
                <a:schemeClr val="accent2">
                  <a:lumMod val="75000"/>
                </a:schemeClr>
              </a:buClr>
              <a:buSzPct val="191000"/>
            </a:pPr>
            <a:r>
              <a:rPr lang="en-NZ" sz="1600" b="1" spc="75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Public education </a:t>
            </a:r>
            <a:br>
              <a:rPr lang="en-NZ" sz="1600" b="1" spc="75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NZ" sz="1600" b="1" spc="75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campaigns are a priority</a:t>
            </a:r>
          </a:p>
          <a:p>
            <a:pPr algn="ctr">
              <a:spcBef>
                <a:spcPts val="5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91000"/>
            </a:pP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Listen to what employers </a:t>
            </a:r>
            <a:b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say they need – </a:t>
            </a:r>
            <a:b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Back with a multi-media campaign.</a:t>
            </a:r>
            <a:b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Survey employer attitudes </a:t>
            </a:r>
            <a:b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 benchmark impact in addressing unconscious bias/ discrimination/ myths</a:t>
            </a:r>
          </a:p>
        </p:txBody>
      </p:sp>
    </p:spTree>
    <p:extLst>
      <p:ext uri="{BB962C8B-B14F-4D97-AF65-F5344CB8AC3E}">
        <p14:creationId xmlns:p14="http://schemas.microsoft.com/office/powerpoint/2010/main" val="931141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CE3F5AC-2889-411D-9213-7F233E656540}"/>
              </a:ext>
            </a:extLst>
          </p:cNvPr>
          <p:cNvSpPr/>
          <p:nvPr/>
        </p:nvSpPr>
        <p:spPr>
          <a:xfrm>
            <a:off x="4217215" y="33294"/>
            <a:ext cx="3697616" cy="6711966"/>
          </a:xfrm>
          <a:prstGeom prst="rect">
            <a:avLst/>
          </a:prstGeom>
          <a:gradFill flip="none" rotWithShape="1">
            <a:gsLst>
              <a:gs pos="87000">
                <a:schemeClr val="bg1"/>
              </a:gs>
              <a:gs pos="13000">
                <a:schemeClr val="accent5">
                  <a:lumMod val="20000"/>
                  <a:lumOff val="80000"/>
                </a:schemeClr>
              </a:gs>
              <a:gs pos="100000">
                <a:srgbClr val="DEEBF7">
                  <a:shade val="100000"/>
                  <a:satMod val="115000"/>
                </a:srgbClr>
              </a:gs>
            </a:gsLst>
            <a:lin ang="16200000" scaled="1"/>
            <a:tileRect/>
          </a:gradFill>
          <a:effectLst>
            <a:softEdge rad="63500"/>
          </a:effectLst>
        </p:spPr>
        <p:txBody>
          <a:bodyPr wrap="square">
            <a:spAutoFit/>
          </a:bodyPr>
          <a:lstStyle/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0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0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br>
              <a:rPr lang="en-NZ" sz="4400" b="1">
                <a:solidFill>
                  <a:srgbClr val="C00000"/>
                </a:solidFill>
                <a:latin typeface="+mj-lt"/>
                <a:ea typeface="+mj-ea"/>
                <a:cs typeface="+mj-cs"/>
              </a:rPr>
            </a:b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algn="ctr" defTabSz="457200">
              <a:spcBef>
                <a:spcPts val="60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4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defTabSz="457200">
              <a:lnSpc>
                <a:spcPct val="90000"/>
              </a:lnSpc>
              <a:spcBef>
                <a:spcPct val="0"/>
              </a:spcBef>
              <a:buClr>
                <a:schemeClr val="accent2">
                  <a:lumMod val="75000"/>
                </a:schemeClr>
              </a:buClr>
              <a:buSzPct val="191000"/>
            </a:pPr>
            <a:endParaRPr lang="en-NZ" sz="4000" b="1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20000"/>
              </a:lnSpc>
              <a:buClr>
                <a:schemeClr val="accent2">
                  <a:lumMod val="75000"/>
                </a:schemeClr>
              </a:buClr>
              <a:buSzPct val="191000"/>
            </a:pPr>
            <a:endParaRPr lang="en-NZ" b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hought Bubble: Cloud 12">
            <a:extLst>
              <a:ext uri="{FF2B5EF4-FFF2-40B4-BE49-F238E27FC236}">
                <a16:creationId xmlns:a16="http://schemas.microsoft.com/office/drawing/2014/main" id="{F793D85E-2B88-43E1-A9E3-8038D7980149}"/>
              </a:ext>
            </a:extLst>
          </p:cNvPr>
          <p:cNvSpPr/>
          <p:nvPr/>
        </p:nvSpPr>
        <p:spPr>
          <a:xfrm rot="189055">
            <a:off x="212257" y="218283"/>
            <a:ext cx="5927399" cy="3050119"/>
          </a:xfrm>
          <a:prstGeom prst="cloudCallout">
            <a:avLst>
              <a:gd name="adj1" fmla="val 59508"/>
              <a:gd name="adj2" fmla="val 42201"/>
            </a:avLst>
          </a:prstGeom>
          <a:solidFill>
            <a:srgbClr val="FFF2CC">
              <a:alpha val="6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Thought Bubble: Cloud 14">
            <a:extLst>
              <a:ext uri="{FF2B5EF4-FFF2-40B4-BE49-F238E27FC236}">
                <a16:creationId xmlns:a16="http://schemas.microsoft.com/office/drawing/2014/main" id="{7118A40A-B794-486B-AD63-EA9A16BB1899}"/>
              </a:ext>
            </a:extLst>
          </p:cNvPr>
          <p:cNvSpPr/>
          <p:nvPr/>
        </p:nvSpPr>
        <p:spPr>
          <a:xfrm rot="434170">
            <a:off x="6291533" y="33593"/>
            <a:ext cx="5345839" cy="2895998"/>
          </a:xfrm>
          <a:prstGeom prst="cloudCallout">
            <a:avLst>
              <a:gd name="adj1" fmla="val -39287"/>
              <a:gd name="adj2" fmla="val 70542"/>
            </a:avLst>
          </a:prstGeom>
          <a:solidFill>
            <a:srgbClr val="ECF4E0">
              <a:alpha val="6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Thought Bubble: Cloud 13">
            <a:extLst>
              <a:ext uri="{FF2B5EF4-FFF2-40B4-BE49-F238E27FC236}">
                <a16:creationId xmlns:a16="http://schemas.microsoft.com/office/drawing/2014/main" id="{3D8D4D1F-8DF5-44F3-A30C-C5B5CA174B0F}"/>
              </a:ext>
            </a:extLst>
          </p:cNvPr>
          <p:cNvSpPr/>
          <p:nvPr/>
        </p:nvSpPr>
        <p:spPr>
          <a:xfrm rot="352842">
            <a:off x="7951401" y="2810845"/>
            <a:ext cx="3980310" cy="3756397"/>
          </a:xfrm>
          <a:prstGeom prst="cloudCallout">
            <a:avLst>
              <a:gd name="adj1" fmla="val -63205"/>
              <a:gd name="adj2" fmla="val -43217"/>
            </a:avLst>
          </a:prstGeom>
          <a:solidFill>
            <a:schemeClr val="accent2">
              <a:lumMod val="20000"/>
              <a:lumOff val="80000"/>
              <a:alpha val="6196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044064-C0C1-4644-BAFC-61A1DC93334D}"/>
              </a:ext>
            </a:extLst>
          </p:cNvPr>
          <p:cNvSpPr/>
          <p:nvPr/>
        </p:nvSpPr>
        <p:spPr>
          <a:xfrm>
            <a:off x="659773" y="3824889"/>
            <a:ext cx="3710231" cy="23391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buClr>
                <a:schemeClr val="accent2">
                  <a:lumMod val="75000"/>
                </a:schemeClr>
              </a:buClr>
              <a:buSzPct val="191000"/>
            </a:pPr>
            <a: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Partner with employers to </a:t>
            </a:r>
            <a:b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promote inclusive workplaces where people thrive</a:t>
            </a:r>
            <a:b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‘Some common recruitment and hiring practices screen people out at the first hurdle’</a:t>
            </a:r>
          </a:p>
          <a:p>
            <a:pPr>
              <a:buClr>
                <a:schemeClr val="accent2">
                  <a:lumMod val="75000"/>
                </a:schemeClr>
              </a:buClr>
              <a:buSzPct val="191000"/>
            </a:pP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‘Bullying was raised numerous times </a:t>
            </a:r>
            <a:b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‘Toolkits 0K- but we employers hands-on practical support tailored to their business systems’  - ‘Employers want joint </a:t>
            </a:r>
            <a:b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            ventures’  </a:t>
            </a:r>
          </a:p>
        </p:txBody>
      </p:sp>
      <p:sp>
        <p:nvSpPr>
          <p:cNvPr id="23" name="Thought Bubble: Cloud 22">
            <a:extLst>
              <a:ext uri="{FF2B5EF4-FFF2-40B4-BE49-F238E27FC236}">
                <a16:creationId xmlns:a16="http://schemas.microsoft.com/office/drawing/2014/main" id="{555D9948-7209-40D2-A881-1E4A0E5C0BFB}"/>
              </a:ext>
            </a:extLst>
          </p:cNvPr>
          <p:cNvSpPr/>
          <p:nvPr/>
        </p:nvSpPr>
        <p:spPr>
          <a:xfrm rot="1803205">
            <a:off x="287739" y="3250351"/>
            <a:ext cx="4217350" cy="3581183"/>
          </a:xfrm>
          <a:prstGeom prst="cloudCallout">
            <a:avLst>
              <a:gd name="adj1" fmla="val 63284"/>
              <a:gd name="adj2" fmla="val -809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50AA5FA-8483-4584-AE4B-75A23E7F2EE2}"/>
              </a:ext>
            </a:extLst>
          </p:cNvPr>
          <p:cNvSpPr txBox="1">
            <a:spLocks/>
          </p:cNvSpPr>
          <p:nvPr/>
        </p:nvSpPr>
        <p:spPr>
          <a:xfrm>
            <a:off x="6517580" y="641948"/>
            <a:ext cx="4774679" cy="210051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50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state sector should lead by </a:t>
            </a:r>
            <a:b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example as an employer and a purchaser</a:t>
            </a:r>
            <a:r>
              <a:rPr lang="en-NZ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	</a:t>
            </a:r>
            <a:br>
              <a:rPr lang="en-NZ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NZ" sz="1400" i="1" dirty="0"/>
              <a:t>Raised by numerous stakeholders…</a:t>
            </a:r>
          </a:p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400" i="1" dirty="0">
                <a:solidFill>
                  <a:schemeClr val="tx1"/>
                </a:solidFill>
              </a:rPr>
              <a:t>‘Explore ways to support people to stay in work’</a:t>
            </a:r>
          </a:p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400" i="1" dirty="0">
                <a:solidFill>
                  <a:schemeClr val="tx1"/>
                </a:solidFill>
              </a:rPr>
              <a:t>‘Flexible hours is one of most important </a:t>
            </a:r>
            <a:br>
              <a:rPr lang="en-NZ" sz="1400" i="1" dirty="0">
                <a:solidFill>
                  <a:schemeClr val="tx1"/>
                </a:solidFill>
              </a:rPr>
            </a:br>
            <a:r>
              <a:rPr lang="en-NZ" sz="1400" i="1" dirty="0">
                <a:solidFill>
                  <a:schemeClr val="tx1"/>
                </a:solidFill>
              </a:rPr>
              <a:t>reasonable accommodations’ </a:t>
            </a:r>
            <a:endParaRPr lang="en-NZ" sz="1400" dirty="0">
              <a:solidFill>
                <a:schemeClr val="tx1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B3DE282-3320-48A2-88EA-563BAEC5E541}"/>
              </a:ext>
            </a:extLst>
          </p:cNvPr>
          <p:cNvSpPr/>
          <p:nvPr/>
        </p:nvSpPr>
        <p:spPr>
          <a:xfrm>
            <a:off x="933106" y="878339"/>
            <a:ext cx="4965010" cy="8463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5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91000"/>
            </a:pPr>
            <a:r>
              <a:rPr lang="en-NZ" sz="1600" b="1" spc="75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Fund innovation and business development</a:t>
            </a:r>
          </a:p>
          <a:p>
            <a:pPr lvl="0"/>
            <a:r>
              <a:rPr lang="en-NZ" sz="1400" i="1">
                <a:solidFill>
                  <a:schemeClr val="tx1">
                    <a:lumMod val="75000"/>
                    <a:lumOff val="25000"/>
                  </a:schemeClr>
                </a:solidFill>
              </a:rPr>
              <a:t>‘Co-design innovation with Māori /Iwi, disability groups, employers and support providers’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4056704B-9E11-45DB-9EA3-05DB44760C61}"/>
              </a:ext>
            </a:extLst>
          </p:cNvPr>
          <p:cNvSpPr txBox="1">
            <a:spLocks/>
          </p:cNvSpPr>
          <p:nvPr/>
        </p:nvSpPr>
        <p:spPr>
          <a:xfrm>
            <a:off x="8178937" y="3533719"/>
            <a:ext cx="3616794" cy="2454637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Monitoring should make </a:t>
            </a:r>
            <a:b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the plan happen for all people</a:t>
            </a:r>
          </a:p>
          <a:p>
            <a:pPr marL="0" indent="0" algn="ctr" defTabSz="914400">
              <a:lnSpc>
                <a:spcPct val="120000"/>
              </a:lnSpc>
              <a:spcBef>
                <a:spcPts val="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400" i="1" dirty="0"/>
              <a:t>‘Measure progress for people with multiple disadvantage and </a:t>
            </a:r>
            <a:br>
              <a:rPr lang="en-NZ" sz="1400" i="1" dirty="0"/>
            </a:br>
            <a:r>
              <a:rPr lang="en-NZ" sz="1400" i="1" dirty="0"/>
              <a:t>the most disadvantaged’</a:t>
            </a:r>
          </a:p>
          <a:p>
            <a:pPr marL="0" indent="0" algn="ctr" defTabSz="914400">
              <a:lnSpc>
                <a:spcPct val="120000"/>
              </a:lnSpc>
              <a:spcBef>
                <a:spcPts val="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400" i="1" dirty="0"/>
              <a:t>‘Include measurable outputs </a:t>
            </a:r>
            <a:br>
              <a:rPr lang="en-NZ" sz="1400" i="1" dirty="0"/>
            </a:br>
            <a:r>
              <a:rPr lang="en-NZ" sz="1400" i="1" dirty="0"/>
              <a:t>with dates and accountability’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73D57B77-83AB-450D-9DCF-3225BB6DA19F}"/>
              </a:ext>
            </a:extLst>
          </p:cNvPr>
          <p:cNvSpPr txBox="1">
            <a:spLocks/>
          </p:cNvSpPr>
          <p:nvPr/>
        </p:nvSpPr>
        <p:spPr>
          <a:xfrm>
            <a:off x="451905" y="1650142"/>
            <a:ext cx="4965010" cy="12397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50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400" i="1" dirty="0"/>
              <a:t>‘Embrace future of work opportunities for disabled people</a:t>
            </a:r>
            <a:br>
              <a:rPr lang="en-NZ" sz="1400" i="1" dirty="0"/>
            </a:br>
            <a:r>
              <a:rPr lang="en-NZ" sz="1400" i="1" dirty="0"/>
              <a:t>and address risks’ </a:t>
            </a:r>
            <a:br>
              <a:rPr lang="en-NZ" sz="1400" i="1" dirty="0"/>
            </a:br>
            <a:r>
              <a:rPr lang="en-NZ" sz="1400" i="1" dirty="0"/>
              <a:t>‘Support people to stay connected with labour markets’</a:t>
            </a:r>
          </a:p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400" i="1" dirty="0"/>
              <a:t>e.g. with employment insurance’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70F56FB-97F1-4DA2-9AD6-2A3A459C633D}"/>
              </a:ext>
            </a:extLst>
          </p:cNvPr>
          <p:cNvSpPr/>
          <p:nvPr/>
        </p:nvSpPr>
        <p:spPr>
          <a:xfrm>
            <a:off x="4195210" y="3103279"/>
            <a:ext cx="3697615" cy="769441"/>
          </a:xfrm>
          <a:prstGeom prst="rect">
            <a:avLst/>
          </a:prstGeom>
          <a:solidFill>
            <a:srgbClr val="DEEBF7">
              <a:alpha val="56078"/>
            </a:srgbClr>
          </a:solidFill>
        </p:spPr>
        <p:txBody>
          <a:bodyPr wrap="square">
            <a:spAutoFit/>
          </a:bodyPr>
          <a:lstStyle/>
          <a:p>
            <a:r>
              <a:rPr lang="en-NZ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What we heard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335BDC8-AFA9-4B2A-B404-81191FDAF9FB}"/>
              </a:ext>
            </a:extLst>
          </p:cNvPr>
          <p:cNvGrpSpPr/>
          <p:nvPr/>
        </p:nvGrpSpPr>
        <p:grpSpPr>
          <a:xfrm rot="168772">
            <a:off x="4534194" y="4569493"/>
            <a:ext cx="3239872" cy="2165905"/>
            <a:chOff x="5499113" y="1642896"/>
            <a:chExt cx="5888847" cy="2560974"/>
          </a:xfrm>
        </p:grpSpPr>
        <p:sp>
          <p:nvSpPr>
            <p:cNvPr id="29" name="Content Placeholder 3">
              <a:extLst>
                <a:ext uri="{FF2B5EF4-FFF2-40B4-BE49-F238E27FC236}">
                  <a16:creationId xmlns:a16="http://schemas.microsoft.com/office/drawing/2014/main" id="{42C07A0E-7A14-4D4D-8D15-207BC307D8FC}"/>
                </a:ext>
              </a:extLst>
            </p:cNvPr>
            <p:cNvSpPr txBox="1">
              <a:spLocks/>
            </p:cNvSpPr>
            <p:nvPr/>
          </p:nvSpPr>
          <p:spPr>
            <a:xfrm rot="21480473">
              <a:off x="6768267" y="1968299"/>
              <a:ext cx="4466742" cy="2142826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>
                <a:lnSpc>
                  <a:spcPct val="110000"/>
                </a:lnSpc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None/>
              </a:pPr>
              <a:r>
                <a:rPr lang="en-NZ" sz="1600" i="1"/>
                <a:t> </a:t>
              </a:r>
            </a:p>
            <a:p>
              <a:pPr marL="0" indent="0" algn="ctr" defTabSz="914400">
                <a:lnSpc>
                  <a:spcPct val="110000"/>
                </a:lnSpc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None/>
              </a:pPr>
              <a:endParaRPr lang="en-NZ" sz="1600" i="1"/>
            </a:p>
          </p:txBody>
        </p:sp>
        <p:sp>
          <p:nvSpPr>
            <p:cNvPr id="30" name="Thought Bubble: Cloud 29">
              <a:extLst>
                <a:ext uri="{FF2B5EF4-FFF2-40B4-BE49-F238E27FC236}">
                  <a16:creationId xmlns:a16="http://schemas.microsoft.com/office/drawing/2014/main" id="{A2C8E9E7-C60D-48F6-AC7D-CD8FF06B9A90}"/>
                </a:ext>
              </a:extLst>
            </p:cNvPr>
            <p:cNvSpPr/>
            <p:nvPr/>
          </p:nvSpPr>
          <p:spPr>
            <a:xfrm>
              <a:off x="5499113" y="1642896"/>
              <a:ext cx="5888847" cy="2560974"/>
            </a:xfrm>
            <a:prstGeom prst="cloudCallout">
              <a:avLst>
                <a:gd name="adj1" fmla="val 37435"/>
                <a:gd name="adj2" fmla="val -762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AD3CE0-7068-483E-9FF4-62BA601A5685}"/>
              </a:ext>
            </a:extLst>
          </p:cNvPr>
          <p:cNvSpPr/>
          <p:nvPr/>
        </p:nvSpPr>
        <p:spPr>
          <a:xfrm>
            <a:off x="4880621" y="4985386"/>
            <a:ext cx="24831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91000"/>
            </a:pPr>
            <a:r>
              <a:rPr lang="en-NZ" sz="1600" b="1" spc="75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Making this action plan happen is very important to many people</a:t>
            </a:r>
          </a:p>
        </p:txBody>
      </p:sp>
    </p:spTree>
    <p:extLst>
      <p:ext uri="{BB962C8B-B14F-4D97-AF65-F5344CB8AC3E}">
        <p14:creationId xmlns:p14="http://schemas.microsoft.com/office/powerpoint/2010/main" val="1467177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hought Bubble: Cloud 12">
            <a:extLst>
              <a:ext uri="{FF2B5EF4-FFF2-40B4-BE49-F238E27FC236}">
                <a16:creationId xmlns:a16="http://schemas.microsoft.com/office/drawing/2014/main" id="{F793D85E-2B88-43E1-A9E3-8038D7980149}"/>
              </a:ext>
            </a:extLst>
          </p:cNvPr>
          <p:cNvSpPr/>
          <p:nvPr/>
        </p:nvSpPr>
        <p:spPr>
          <a:xfrm rot="189055">
            <a:off x="211554" y="243845"/>
            <a:ext cx="6857519" cy="3050119"/>
          </a:xfrm>
          <a:prstGeom prst="cloudCallout">
            <a:avLst>
              <a:gd name="adj1" fmla="val 59508"/>
              <a:gd name="adj2" fmla="val 42201"/>
            </a:avLst>
          </a:prstGeom>
          <a:solidFill>
            <a:srgbClr val="FFF2CC">
              <a:alpha val="6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5" name="Thought Bubble: Cloud 14">
            <a:extLst>
              <a:ext uri="{FF2B5EF4-FFF2-40B4-BE49-F238E27FC236}">
                <a16:creationId xmlns:a16="http://schemas.microsoft.com/office/drawing/2014/main" id="{7118A40A-B794-486B-AD63-EA9A16BB1899}"/>
              </a:ext>
            </a:extLst>
          </p:cNvPr>
          <p:cNvSpPr/>
          <p:nvPr/>
        </p:nvSpPr>
        <p:spPr>
          <a:xfrm rot="434170">
            <a:off x="7110993" y="130132"/>
            <a:ext cx="4804456" cy="2584572"/>
          </a:xfrm>
          <a:prstGeom prst="cloudCallout">
            <a:avLst>
              <a:gd name="adj1" fmla="val -39287"/>
              <a:gd name="adj2" fmla="val 70542"/>
            </a:avLst>
          </a:prstGeom>
          <a:solidFill>
            <a:srgbClr val="ECF4E0">
              <a:alpha val="61961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4" name="Thought Bubble: Cloud 13">
            <a:extLst>
              <a:ext uri="{FF2B5EF4-FFF2-40B4-BE49-F238E27FC236}">
                <a16:creationId xmlns:a16="http://schemas.microsoft.com/office/drawing/2014/main" id="{3D8D4D1F-8DF5-44F3-A30C-C5B5CA174B0F}"/>
              </a:ext>
            </a:extLst>
          </p:cNvPr>
          <p:cNvSpPr/>
          <p:nvPr/>
        </p:nvSpPr>
        <p:spPr>
          <a:xfrm rot="352842">
            <a:off x="7951401" y="2810845"/>
            <a:ext cx="3980310" cy="3756397"/>
          </a:xfrm>
          <a:prstGeom prst="cloudCallout">
            <a:avLst>
              <a:gd name="adj1" fmla="val -63205"/>
              <a:gd name="adj2" fmla="val -43217"/>
            </a:avLst>
          </a:prstGeom>
          <a:solidFill>
            <a:schemeClr val="accent2">
              <a:lumMod val="20000"/>
              <a:lumOff val="80000"/>
              <a:alpha val="61961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9044064-C0C1-4644-BAFC-61A1DC93334D}"/>
              </a:ext>
            </a:extLst>
          </p:cNvPr>
          <p:cNvSpPr/>
          <p:nvPr/>
        </p:nvSpPr>
        <p:spPr>
          <a:xfrm>
            <a:off x="686144" y="3802907"/>
            <a:ext cx="324948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“Support disabled people and their families to be aspirational when it comes to their employment future, imagining what their future looks like”. </a:t>
            </a:r>
          </a:p>
          <a:p>
            <a:pPr algn="ctr"/>
            <a:endParaRPr lang="en-NZ" sz="14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“Whereas the current system is often driven by the tyranny of low expectations for people with health conditions and disability. The system expectation should be that everyone gets employment.”</a:t>
            </a:r>
          </a:p>
        </p:txBody>
      </p:sp>
      <p:sp>
        <p:nvSpPr>
          <p:cNvPr id="23" name="Thought Bubble: Cloud 22">
            <a:extLst>
              <a:ext uri="{FF2B5EF4-FFF2-40B4-BE49-F238E27FC236}">
                <a16:creationId xmlns:a16="http://schemas.microsoft.com/office/drawing/2014/main" id="{555D9948-7209-40D2-A881-1E4A0E5C0BFB}"/>
              </a:ext>
            </a:extLst>
          </p:cNvPr>
          <p:cNvSpPr/>
          <p:nvPr/>
        </p:nvSpPr>
        <p:spPr>
          <a:xfrm rot="1803205">
            <a:off x="287739" y="3250351"/>
            <a:ext cx="4217350" cy="3581183"/>
          </a:xfrm>
          <a:prstGeom prst="cloudCallout">
            <a:avLst>
              <a:gd name="adj1" fmla="val 63284"/>
              <a:gd name="adj2" fmla="val -809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E50AA5FA-8483-4584-AE4B-75A23E7F2EE2}"/>
              </a:ext>
            </a:extLst>
          </p:cNvPr>
          <p:cNvSpPr txBox="1">
            <a:spLocks/>
          </p:cNvSpPr>
          <p:nvPr/>
        </p:nvSpPr>
        <p:spPr>
          <a:xfrm>
            <a:off x="7654613" y="544174"/>
            <a:ext cx="3698796" cy="210051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 defTabSz="914400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r>
              <a:rPr lang="en-NZ" sz="1400" i="1" dirty="0"/>
              <a:t>We need “roadshows” targeting disabled people e.g. in the Far North to assist people to make good transitions to work or training. </a:t>
            </a:r>
          </a:p>
          <a:p>
            <a:pPr marL="0" lvl="0" indent="0" defTabSz="914400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endParaRPr lang="en-NZ" sz="1400" i="1" dirty="0"/>
          </a:p>
          <a:p>
            <a:pPr marL="0" lvl="0" indent="0" algn="ctr" defTabSz="914400">
              <a:lnSpc>
                <a:spcPct val="100000"/>
              </a:lnSpc>
              <a:spcBef>
                <a:spcPts val="0"/>
              </a:spcBef>
              <a:buClrTx/>
              <a:buNone/>
              <a:defRPr/>
            </a:pPr>
            <a:r>
              <a:rPr lang="en-NZ" sz="1400" i="1" dirty="0"/>
              <a:t>“Use local industry leaders to highlight future employment opportunities.”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B3DE282-3320-48A2-88EA-563BAEC5E541}"/>
              </a:ext>
            </a:extLst>
          </p:cNvPr>
          <p:cNvSpPr/>
          <p:nvPr/>
        </p:nvSpPr>
        <p:spPr>
          <a:xfrm>
            <a:off x="910324" y="614987"/>
            <a:ext cx="600244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Pathways and transitions to and </a:t>
            </a:r>
            <a:b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from education are critical </a:t>
            </a:r>
          </a:p>
          <a:p>
            <a:pPr lvl="0"/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‘</a:t>
            </a:r>
            <a:r>
              <a:rPr lang="en-NZ" sz="1300" i="1" dirty="0"/>
              <a:t>Conversations about careers need to start as soon as the young person enters secondary school.”  And include family”</a:t>
            </a:r>
          </a:p>
        </p:txBody>
      </p:sp>
      <p:sp>
        <p:nvSpPr>
          <p:cNvPr id="26" name="Content Placeholder 3">
            <a:extLst>
              <a:ext uri="{FF2B5EF4-FFF2-40B4-BE49-F238E27FC236}">
                <a16:creationId xmlns:a16="http://schemas.microsoft.com/office/drawing/2014/main" id="{4056704B-9E11-45DB-9EA3-05DB44760C61}"/>
              </a:ext>
            </a:extLst>
          </p:cNvPr>
          <p:cNvSpPr txBox="1">
            <a:spLocks/>
          </p:cNvSpPr>
          <p:nvPr/>
        </p:nvSpPr>
        <p:spPr>
          <a:xfrm>
            <a:off x="8427515" y="3525522"/>
            <a:ext cx="2802090" cy="226472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ctr">
              <a:spcBef>
                <a:spcPts val="5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91000"/>
              <a:defRPr sz="1400" i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NZ" sz="1600" b="1" spc="75" dirty="0">
                <a:solidFill>
                  <a:srgbClr val="70AD47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Accessible career guidance or re-training support is needed at all stages of life</a:t>
            </a:r>
          </a:p>
          <a:p>
            <a:r>
              <a:rPr lang="en-NZ" dirty="0"/>
              <a:t>“There is a lack of career guidance which can lead to people taking the wrong courses and acquiring a lot of student loan debt - they come out with nothing and become depressed”.’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73D57B77-83AB-450D-9DCF-3225BB6DA19F}"/>
              </a:ext>
            </a:extLst>
          </p:cNvPr>
          <p:cNvSpPr txBox="1">
            <a:spLocks/>
          </p:cNvSpPr>
          <p:nvPr/>
        </p:nvSpPr>
        <p:spPr>
          <a:xfrm>
            <a:off x="728447" y="1517738"/>
            <a:ext cx="5644095" cy="123976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50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400" i="1" dirty="0"/>
              <a:t>‘More access to internships - many respondents thought the ‘Project Search’ model should be expanded</a:t>
            </a:r>
          </a:p>
          <a:p>
            <a:pPr marL="0" indent="0" algn="ctr" defTabSz="914400">
              <a:lnSpc>
                <a:spcPct val="100000"/>
              </a:lnSpc>
              <a:spcBef>
                <a:spcPts val="50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r>
              <a:rPr lang="en-NZ" sz="1400" i="1" dirty="0">
                <a:solidFill>
                  <a:schemeClr val="tx1"/>
                </a:solidFill>
              </a:rPr>
              <a:t>“…when I was a student it would have been hugely helpful to have more hands-on support to identify what I could do and what I could train for. Exposure to different work environments and technologies would have helped...” </a:t>
            </a:r>
          </a:p>
          <a:p>
            <a:pPr marL="0" indent="0" algn="ctr" defTabSz="914400">
              <a:lnSpc>
                <a:spcPct val="100000"/>
              </a:lnSpc>
              <a:spcBef>
                <a:spcPts val="500"/>
              </a:spcBef>
              <a:buClr>
                <a:schemeClr val="accent2">
                  <a:lumMod val="75000"/>
                </a:schemeClr>
              </a:buClr>
              <a:buSzPct val="191000"/>
              <a:buNone/>
            </a:pPr>
            <a:endParaRPr lang="en-NZ" sz="1400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70F56FB-97F1-4DA2-9AD6-2A3A459C633D}"/>
              </a:ext>
            </a:extLst>
          </p:cNvPr>
          <p:cNvSpPr/>
          <p:nvPr/>
        </p:nvSpPr>
        <p:spPr>
          <a:xfrm>
            <a:off x="3560339" y="2800725"/>
            <a:ext cx="4965010" cy="1323439"/>
          </a:xfrm>
          <a:prstGeom prst="rect">
            <a:avLst/>
          </a:prstGeom>
          <a:solidFill>
            <a:srgbClr val="DEEBF7">
              <a:alpha val="56078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NZ" sz="40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Transitions from school were a clear priority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335BDC8-AFA9-4B2A-B404-81191FDAF9FB}"/>
              </a:ext>
            </a:extLst>
          </p:cNvPr>
          <p:cNvGrpSpPr/>
          <p:nvPr/>
        </p:nvGrpSpPr>
        <p:grpSpPr>
          <a:xfrm rot="168772">
            <a:off x="4541026" y="4491849"/>
            <a:ext cx="3239872" cy="2165905"/>
            <a:chOff x="5499113" y="1642896"/>
            <a:chExt cx="5888847" cy="2560974"/>
          </a:xfrm>
        </p:grpSpPr>
        <p:sp>
          <p:nvSpPr>
            <p:cNvPr id="29" name="Content Placeholder 3">
              <a:extLst>
                <a:ext uri="{FF2B5EF4-FFF2-40B4-BE49-F238E27FC236}">
                  <a16:creationId xmlns:a16="http://schemas.microsoft.com/office/drawing/2014/main" id="{42C07A0E-7A14-4D4D-8D15-207BC307D8FC}"/>
                </a:ext>
              </a:extLst>
            </p:cNvPr>
            <p:cNvSpPr txBox="1">
              <a:spLocks/>
            </p:cNvSpPr>
            <p:nvPr/>
          </p:nvSpPr>
          <p:spPr>
            <a:xfrm rot="21480473">
              <a:off x="6768267" y="1968299"/>
              <a:ext cx="4466742" cy="2142826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rmAutofit/>
            </a:bodyPr>
            <a:lstStyle>
              <a:lvl1pPr marL="342900" indent="-3429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6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>
                  <a:schemeClr val="accent1"/>
                </a:buClr>
                <a:buFont typeface="Wingdings 3" charset="2"/>
                <a:buChar char=""/>
                <a:defRPr sz="12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 defTabSz="914400">
                <a:lnSpc>
                  <a:spcPct val="110000"/>
                </a:lnSpc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None/>
              </a:pPr>
              <a:r>
                <a:rPr lang="en-NZ" sz="1600" i="1"/>
                <a:t> </a:t>
              </a:r>
            </a:p>
            <a:p>
              <a:pPr marL="0" indent="0" algn="ctr" defTabSz="914400">
                <a:lnSpc>
                  <a:spcPct val="110000"/>
                </a:lnSpc>
                <a:spcBef>
                  <a:spcPts val="0"/>
                </a:spcBef>
                <a:buClr>
                  <a:schemeClr val="accent2">
                    <a:lumMod val="75000"/>
                  </a:schemeClr>
                </a:buClr>
                <a:buSzPct val="191000"/>
                <a:buNone/>
              </a:pPr>
              <a:endParaRPr lang="en-NZ" sz="1600" i="1"/>
            </a:p>
          </p:txBody>
        </p:sp>
        <p:sp>
          <p:nvSpPr>
            <p:cNvPr id="30" name="Thought Bubble: Cloud 29">
              <a:extLst>
                <a:ext uri="{FF2B5EF4-FFF2-40B4-BE49-F238E27FC236}">
                  <a16:creationId xmlns:a16="http://schemas.microsoft.com/office/drawing/2014/main" id="{A2C8E9E7-C60D-48F6-AC7D-CD8FF06B9A90}"/>
                </a:ext>
              </a:extLst>
            </p:cNvPr>
            <p:cNvSpPr/>
            <p:nvPr/>
          </p:nvSpPr>
          <p:spPr>
            <a:xfrm>
              <a:off x="5499113" y="1642896"/>
              <a:ext cx="5888847" cy="2560974"/>
            </a:xfrm>
            <a:prstGeom prst="cloudCallout">
              <a:avLst>
                <a:gd name="adj1" fmla="val 37435"/>
                <a:gd name="adj2" fmla="val -7620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76AD3CE0-7068-483E-9FF4-62BA601A5685}"/>
              </a:ext>
            </a:extLst>
          </p:cNvPr>
          <p:cNvSpPr/>
          <p:nvPr/>
        </p:nvSpPr>
        <p:spPr>
          <a:xfrm>
            <a:off x="4697417" y="4954833"/>
            <a:ext cx="2871221" cy="1697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91000"/>
            </a:pP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Some people need tailored support to navigate career pathways</a:t>
            </a:r>
          </a:p>
          <a:p>
            <a:pPr algn="ctr">
              <a:spcBef>
                <a:spcPts val="5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91000"/>
            </a:pP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“Ensuring all career information is easily accessible to all people </a:t>
            </a:r>
            <a:b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NZ" sz="14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is the first step</a:t>
            </a:r>
          </a:p>
          <a:p>
            <a:pPr algn="ctr">
              <a:spcBef>
                <a:spcPts val="500"/>
              </a:spcBef>
              <a:spcAft>
                <a:spcPts val="600"/>
              </a:spcAft>
              <a:buClr>
                <a:schemeClr val="accent2">
                  <a:lumMod val="75000"/>
                </a:schemeClr>
              </a:buClr>
              <a:buSzPct val="191000"/>
            </a:pPr>
            <a:endParaRPr lang="en-NZ" sz="1600" b="1" spc="75" dirty="0">
              <a:solidFill>
                <a:schemeClr val="accent6">
                  <a:lumMod val="50000"/>
                </a:schemeClr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367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7F8AD3D3-B4FA-406F-9CA8-2838ECDCC9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7296"/>
            <a:ext cx="12382500" cy="1442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63480" rIns="914112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R="0" lvl="0" indent="0" defTabSz="457200" eaLnBrk="1" fontAlgn="base" hangingPunct="1">
              <a:lnSpc>
                <a:spcPct val="90000"/>
              </a:lnSpc>
              <a:spcAft>
                <a:spcPct val="0"/>
              </a:spcAft>
              <a:buClrTx/>
              <a:buSzTx/>
              <a:tabLst/>
            </a:pPr>
            <a:r>
              <a:rPr lang="en-NZ" altLang="en-US" sz="4400" b="1" dirty="0" bmk="_Toc34210412">
                <a:solidFill>
                  <a:srgbClr val="C00000"/>
                </a:solidFill>
                <a:latin typeface="+mj-lt"/>
                <a:ea typeface="+mj-ea"/>
                <a:cs typeface="+mj-cs"/>
              </a:rPr>
              <a:t>An overview of the action plan</a:t>
            </a:r>
            <a:endParaRPr lang="en-NZ" altLang="en-US" sz="4400" b="1" dirty="0">
              <a:solidFill>
                <a:srgbClr val="C00000"/>
              </a:solidFill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altLang="en-US" sz="16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goal </a:t>
            </a:r>
            <a:r>
              <a:rPr kumimoji="0" lang="en-NZ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to ensure disabled people and people with health conditions </a:t>
            </a:r>
            <a:r>
              <a:rPr kumimoji="0" lang="en-NZ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have an equal opportunity to access good work. </a:t>
            </a:r>
            <a:endParaRPr kumimoji="0" lang="en-NZ" altLang="en-US" sz="1600" b="0" i="0" u="none" strike="noStrike" cap="none" normalizeH="0" baseline="0" dirty="0">
              <a:ln>
                <a:noFill/>
              </a:ln>
              <a:solidFill>
                <a:srgbClr val="4472C4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NZ" altLang="en-US" sz="1600" b="0" i="0" u="none" strike="noStrike" cap="none" normalizeH="0" baseline="0" dirty="0">
                <a:ln>
                  <a:noFill/>
                </a:ln>
                <a:solidFill>
                  <a:srgbClr val="4472C4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kumimoji="0" lang="en-NZ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B9BF4F-530F-454E-B021-86B99DBE9A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437" y="1032387"/>
            <a:ext cx="11719197" cy="5633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98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6CC5C9A-9038-4047-BB45-D5ED0FDA5F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859" y="227270"/>
            <a:ext cx="2672094" cy="632477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A0C565D-2808-4B2C-954D-A9CA900A9AF9}"/>
              </a:ext>
            </a:extLst>
          </p:cNvPr>
          <p:cNvSpPr/>
          <p:nvPr/>
        </p:nvSpPr>
        <p:spPr>
          <a:xfrm>
            <a:off x="3231145" y="270467"/>
            <a:ext cx="6499280" cy="5062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</a:pPr>
            <a:r>
              <a:rPr lang="en-NZ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Priority 1: Positive expectations for disabled school-leavers </a:t>
            </a:r>
            <a:endParaRPr lang="en-NZ" sz="1600" b="1" dirty="0">
              <a:solidFill>
                <a:schemeClr val="accent6">
                  <a:lumMod val="50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id="{571F8A71-BEB8-4E25-8B07-F34524FF2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1145" y="819956"/>
            <a:ext cx="714256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NZ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Building on existing services the government is progressing the following actions</a:t>
            </a:r>
            <a:r>
              <a:rPr kumimoji="0" lang="en-NZ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kumimoji="0" lang="en-NZ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kumimoji="0" lang="en-NZ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46FE165-F36C-413D-BDD1-733F3728FF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383137"/>
              </p:ext>
            </p:extLst>
          </p:nvPr>
        </p:nvGraphicFramePr>
        <p:xfrm>
          <a:off x="3231145" y="1244904"/>
          <a:ext cx="8708996" cy="5150563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5152399">
                  <a:extLst>
                    <a:ext uri="{9D8B030D-6E8A-4147-A177-3AD203B41FA5}">
                      <a16:colId xmlns:a16="http://schemas.microsoft.com/office/drawing/2014/main" val="996979959"/>
                    </a:ext>
                  </a:extLst>
                </a:gridCol>
                <a:gridCol w="1284336">
                  <a:extLst>
                    <a:ext uri="{9D8B030D-6E8A-4147-A177-3AD203B41FA5}">
                      <a16:colId xmlns:a16="http://schemas.microsoft.com/office/drawing/2014/main" val="173217064"/>
                    </a:ext>
                  </a:extLst>
                </a:gridCol>
                <a:gridCol w="2272261">
                  <a:extLst>
                    <a:ext uri="{9D8B030D-6E8A-4147-A177-3AD203B41FA5}">
                      <a16:colId xmlns:a16="http://schemas.microsoft.com/office/drawing/2014/main" val="8290850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NZ" sz="1800" b="0">
                          <a:effectLst/>
                        </a:rPr>
                        <a:t>Initial actions 2020 - 2022 </a:t>
                      </a:r>
                      <a:endParaRPr lang="en-NZ" sz="1800" b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NZ" sz="1800">
                          <a:effectLst/>
                        </a:rPr>
                        <a:t>Links</a:t>
                      </a:r>
                      <a:endParaRPr lang="en-NZ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800"/>
                        </a:spcBef>
                        <a:spcAft>
                          <a:spcPts val="600"/>
                        </a:spcAft>
                      </a:pPr>
                      <a:r>
                        <a:rPr lang="en-NZ" sz="1800" dirty="0">
                          <a:effectLst/>
                        </a:rPr>
                        <a:t>Responsibility</a:t>
                      </a:r>
                      <a:endParaRPr lang="en-NZ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/>
                </a:tc>
                <a:extLst>
                  <a:ext uri="{0D108BD9-81ED-4DB2-BD59-A6C34878D82A}">
                    <a16:rowId xmlns:a16="http://schemas.microsoft.com/office/drawing/2014/main" val="2090050552"/>
                  </a:ext>
                </a:extLst>
              </a:tr>
              <a:tr h="171554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NZ" sz="1600" b="0" dirty="0">
                          <a:effectLst/>
                        </a:rPr>
                        <a:t>Support young people who live with significant disability to access work experience while still at school</a:t>
                      </a:r>
                      <a:endParaRPr lang="en-NZ" sz="2000" b="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NZ" sz="1600" b="0" dirty="0">
                          <a:effectLst/>
                        </a:rPr>
                        <a:t>(This action involves access to employment services that work alongside the young person with families, schools and employers)</a:t>
                      </a:r>
                      <a:endParaRPr lang="en-NZ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NZ" sz="1400">
                          <a:effectLst/>
                        </a:rPr>
                        <a:t>Youth Employment Action Plan</a:t>
                      </a:r>
                      <a:endParaRPr lang="en-NZ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NZ" sz="1400">
                          <a:effectLst/>
                        </a:rPr>
                        <a:t>Ministry of Social Development</a:t>
                      </a:r>
                      <a:br>
                        <a:rPr lang="en-NZ" sz="1400">
                          <a:effectLst/>
                        </a:rPr>
                      </a:br>
                      <a:r>
                        <a:rPr lang="en-NZ" sz="1400">
                          <a:effectLst/>
                        </a:rPr>
                        <a:t>+</a:t>
                      </a:r>
                      <a:br>
                        <a:rPr lang="en-NZ" sz="1400">
                          <a:effectLst/>
                        </a:rPr>
                      </a:br>
                      <a:r>
                        <a:rPr lang="en-NZ" sz="1400">
                          <a:effectLst/>
                        </a:rPr>
                        <a:t>Ministry of Education</a:t>
                      </a:r>
                      <a:endParaRPr lang="en-NZ" sz="1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/>
                </a:tc>
                <a:extLst>
                  <a:ext uri="{0D108BD9-81ED-4DB2-BD59-A6C34878D82A}">
                    <a16:rowId xmlns:a16="http://schemas.microsoft.com/office/drawing/2014/main" val="2370732643"/>
                  </a:ext>
                </a:extLst>
              </a:tr>
              <a:tr h="83906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NZ" sz="1600" b="0" dirty="0">
                          <a:effectLst/>
                        </a:rPr>
                        <a:t>Start career building support including whanau-centred education at year seven </a:t>
                      </a:r>
                      <a:endParaRPr lang="en-NZ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Learning Support Action Plan</a:t>
                      </a:r>
                      <a:endParaRPr lang="en-NZ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NZ" sz="1400" dirty="0">
                          <a:effectLst/>
                        </a:rPr>
                        <a:t>Ministry of Education </a:t>
                      </a:r>
                      <a:endParaRPr lang="en-NZ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0190721"/>
                  </a:ext>
                </a:extLst>
              </a:tr>
              <a:tr h="172674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NZ" sz="1600" b="0" dirty="0">
                          <a:effectLst/>
                        </a:rPr>
                        <a:t>Explore work experience, shadowing options and pathways into employment for young people who live with significant disability, and learning disabilities in particular.</a:t>
                      </a:r>
                      <a:endParaRPr lang="en-NZ" sz="2000" b="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NZ" sz="1600" b="0" dirty="0">
                          <a:effectLst/>
                        </a:rPr>
                        <a:t>(This action will be informed by an evaluation of the ‘Project Search’ pilot)</a:t>
                      </a:r>
                      <a:endParaRPr lang="en-NZ" sz="2000" b="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en-NZ" sz="1400" dirty="0">
                          <a:effectLst/>
                        </a:rPr>
                        <a:t>Disability System Transformation</a:t>
                      </a:r>
                      <a:endParaRPr lang="en-NZ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NZ" sz="1400" dirty="0">
                          <a:effectLst/>
                        </a:rPr>
                        <a:t>Ministry of Education </a:t>
                      </a:r>
                      <a:endParaRPr lang="en-NZ" sz="1800" dirty="0">
                        <a:effectLst/>
                      </a:endParaRPr>
                    </a:p>
                    <a:p>
                      <a:pPr>
                        <a:lnSpc>
                          <a:spcPts val="1400"/>
                        </a:lnSpc>
                        <a:spcBef>
                          <a:spcPts val="500"/>
                        </a:spcBef>
                        <a:spcAft>
                          <a:spcPts val="400"/>
                        </a:spcAft>
                      </a:pPr>
                      <a:r>
                        <a:rPr lang="en-NZ" sz="1400" dirty="0">
                          <a:effectLst/>
                        </a:rPr>
                        <a:t>+ </a:t>
                      </a:r>
                      <a:br>
                        <a:rPr lang="en-NZ" sz="1400" dirty="0">
                          <a:effectLst/>
                        </a:rPr>
                      </a:br>
                      <a:r>
                        <a:rPr lang="en-NZ" sz="1400" dirty="0">
                          <a:effectLst/>
                        </a:rPr>
                        <a:t>Ministry of Social Development</a:t>
                      </a:r>
                      <a:endParaRPr lang="en-NZ" sz="1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422156"/>
                  </a:ext>
                </a:extLst>
              </a:tr>
              <a:tr h="594886">
                <a:tc gridSpan="3"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NZ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This plan is a living document and new actions will be developed that address this priority alongside Government’s broader work programme, guided by the </a:t>
                      </a:r>
                      <a:r>
                        <a:rPr lang="en-NZ" sz="16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kaupapa</a:t>
                      </a:r>
                      <a:r>
                        <a:rPr lang="en-NZ" sz="16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and informed by monitoring. </a:t>
                      </a:r>
                      <a:endParaRPr lang="en-NZ" sz="2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268" marR="64268" marT="0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841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566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10267</TotalTime>
  <Words>1743</Words>
  <Application>Microsoft Office PowerPoint</Application>
  <PresentationFormat>Widescreen</PresentationFormat>
  <Paragraphs>293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Courier New</vt:lpstr>
      <vt:lpstr>Wingdings 3</vt:lpstr>
      <vt:lpstr>Office Theme</vt:lpstr>
      <vt:lpstr>Working Matters</vt:lpstr>
      <vt:lpstr>PowerPoint Presentation</vt:lpstr>
      <vt:lpstr>PowerPoint Presentation</vt:lpstr>
      <vt:lpstr>Public Consultation on the Draft Plan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Tessa Thompson</dc:creator>
  <cp:lastModifiedBy>Tessa Thompson</cp:lastModifiedBy>
  <cp:revision>106</cp:revision>
  <cp:lastPrinted>2020-09-28T21:35:45Z</cp:lastPrinted>
  <dcterms:created xsi:type="dcterms:W3CDTF">2020-03-09T23:44:23Z</dcterms:created>
  <dcterms:modified xsi:type="dcterms:W3CDTF">2020-09-28T21:36:32Z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A12379533</vt:lpwstr>
  </property>
  <property fmtid="{D5CDD505-2E9C-101B-9397-08002B2CF9AE}" pid="4" name="Objective-Title">
    <vt:lpwstr>Presentation on DEAP LMMG 19 March 2020</vt:lpwstr>
  </property>
  <property fmtid="{D5CDD505-2E9C-101B-9397-08002B2CF9AE}" pid="5" name="Objective-Comment">
    <vt:lpwstr/>
  </property>
  <property fmtid="{D5CDD505-2E9C-101B-9397-08002B2CF9AE}" pid="6" name="Objective-CreationStamp">
    <vt:filetime>2020-03-11T00:20:49Z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2020-05-12T09:42:14Z</vt:filetime>
  </property>
  <property fmtid="{D5CDD505-2E9C-101B-9397-08002B2CF9AE}" pid="11" name="Objective-Owner">
    <vt:lpwstr>Tessa Thompson</vt:lpwstr>
  </property>
  <property fmtid="{D5CDD505-2E9C-101B-9397-08002B2CF9AE}" pid="12" name="Objective-Path">
    <vt:lpwstr>Global Folder:MSD INFORMATION REPOSITORY:Social Services Policy:Disability and Health:Employment Participation Inclusion:Employment Participation Inclusion Policy:Disability Employment Action Plan 2019:Minister updates:</vt:lpwstr>
  </property>
  <property fmtid="{D5CDD505-2E9C-101B-9397-08002B2CF9AE}" pid="13" name="Objective-Parent">
    <vt:lpwstr>Minister updates</vt:lpwstr>
  </property>
  <property fmtid="{D5CDD505-2E9C-101B-9397-08002B2CF9AE}" pid="14" name="Objective-State">
    <vt:lpwstr>Being Drafted</vt:lpwstr>
  </property>
  <property fmtid="{D5CDD505-2E9C-101B-9397-08002B2CF9AE}" pid="15" name="Objective-Version">
    <vt:lpwstr>0.6</vt:lpwstr>
  </property>
  <property fmtid="{D5CDD505-2E9C-101B-9397-08002B2CF9AE}" pid="16" name="Objective-VersionNumber">
    <vt:r8>6</vt:r8>
  </property>
  <property fmtid="{D5CDD505-2E9C-101B-9397-08002B2CF9AE}" pid="17" name="Objective-VersionComment">
    <vt:lpwstr/>
  </property>
  <property fmtid="{D5CDD505-2E9C-101B-9397-08002B2CF9AE}" pid="18" name="Objective-FileNumber">
    <vt:lpwstr/>
  </property>
  <property fmtid="{D5CDD505-2E9C-101B-9397-08002B2CF9AE}" pid="19" name="Objective-Classification">
    <vt:lpwstr>[Inherited - In Confidence]</vt:lpwstr>
  </property>
  <property fmtid="{D5CDD505-2E9C-101B-9397-08002B2CF9AE}" pid="20" name="Objective-Caveats">
    <vt:lpwstr/>
  </property>
  <property fmtid="{D5CDD505-2E9C-101B-9397-08002B2CF9AE}" pid="21" name="Objective-Document Status [system]">
    <vt:lpwstr>Work in Progress</vt:lpwstr>
  </property>
  <property fmtid="{D5CDD505-2E9C-101B-9397-08002B2CF9AE}" pid="22" name="Objective-Email is Vaulted? [system]">
    <vt:lpwstr/>
  </property>
</Properties>
</file>