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84" r:id="rId2"/>
    <p:sldId id="295" r:id="rId3"/>
    <p:sldId id="297" r:id="rId4"/>
    <p:sldId id="256" r:id="rId5"/>
    <p:sldId id="305" r:id="rId6"/>
    <p:sldId id="296" r:id="rId7"/>
    <p:sldId id="282" r:id="rId8"/>
    <p:sldId id="276" r:id="rId9"/>
    <p:sldId id="309" r:id="rId10"/>
    <p:sldId id="290" r:id="rId11"/>
    <p:sldId id="304" r:id="rId12"/>
    <p:sldId id="315" r:id="rId13"/>
    <p:sldId id="300" r:id="rId14"/>
    <p:sldId id="311" r:id="rId15"/>
    <p:sldId id="302" r:id="rId16"/>
    <p:sldId id="268" r:id="rId17"/>
    <p:sldId id="319" r:id="rId18"/>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2A07"/>
    <a:srgbClr val="7750D8"/>
    <a:srgbClr val="341A76"/>
    <a:srgbClr val="421A0E"/>
    <a:srgbClr val="E85716"/>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14" autoAdjust="0"/>
    <p:restoredTop sz="72865" autoAdjust="0"/>
  </p:normalViewPr>
  <p:slideViewPr>
    <p:cSldViewPr>
      <p:cViewPr varScale="1">
        <p:scale>
          <a:sx n="50" d="100"/>
          <a:sy n="50" d="100"/>
        </p:scale>
        <p:origin x="1592" y="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5FAC5A-3EBC-4F6E-82A0-E3C71FDC5B0C}" type="doc">
      <dgm:prSet loTypeId="urn:microsoft.com/office/officeart/2005/8/layout/vList5" loCatId="list" qsTypeId="urn:microsoft.com/office/officeart/2005/8/quickstyle/simple2" qsCatId="simple" csTypeId="urn:microsoft.com/office/officeart/2005/8/colors/accent0_3" csCatId="mainScheme" phldr="1"/>
      <dgm:spPr/>
      <dgm:t>
        <a:bodyPr/>
        <a:lstStyle/>
        <a:p>
          <a:endParaRPr lang="en-US"/>
        </a:p>
      </dgm:t>
    </dgm:pt>
    <dgm:pt modelId="{9A22EBE2-1CF8-467B-A7E4-7AB0CFFF4518}">
      <dgm:prSet/>
      <dgm:spPr/>
      <dgm:t>
        <a:bodyPr/>
        <a:lstStyle/>
        <a:p>
          <a:r>
            <a:rPr lang="en-US" dirty="0"/>
            <a:t>Positive </a:t>
          </a:r>
          <a:r>
            <a:rPr lang="en-US" dirty="0" err="1" smtClean="0"/>
            <a:t>Behaviour</a:t>
          </a:r>
          <a:r>
            <a:rPr lang="en-US" dirty="0" smtClean="0"/>
            <a:t> </a:t>
          </a:r>
          <a:r>
            <a:rPr lang="en-US" dirty="0"/>
            <a:t>Support</a:t>
          </a:r>
        </a:p>
      </dgm:t>
    </dgm:pt>
    <dgm:pt modelId="{CF89C11D-D6EA-40C2-BA77-DBE79E463F16}" type="parTrans" cxnId="{F367101E-6FB2-4A96-9ECA-CA4FE6ACC169}">
      <dgm:prSet/>
      <dgm:spPr/>
      <dgm:t>
        <a:bodyPr/>
        <a:lstStyle/>
        <a:p>
          <a:endParaRPr lang="en-US"/>
        </a:p>
      </dgm:t>
    </dgm:pt>
    <dgm:pt modelId="{9487194C-0D0E-4CC3-B97E-92353FB85DFD}" type="sibTrans" cxnId="{F367101E-6FB2-4A96-9ECA-CA4FE6ACC169}">
      <dgm:prSet/>
      <dgm:spPr/>
      <dgm:t>
        <a:bodyPr/>
        <a:lstStyle/>
        <a:p>
          <a:endParaRPr lang="en-US"/>
        </a:p>
      </dgm:t>
    </dgm:pt>
    <dgm:pt modelId="{A8D9B4D4-9029-4E13-8D01-762C3B085BC7}">
      <dgm:prSet/>
      <dgm:spPr/>
      <dgm:t>
        <a:bodyPr/>
        <a:lstStyle/>
        <a:p>
          <a:r>
            <a:rPr lang="en-US" dirty="0"/>
            <a:t>Informed Decision Making</a:t>
          </a:r>
        </a:p>
      </dgm:t>
    </dgm:pt>
    <dgm:pt modelId="{4B3DEE42-8623-435B-BD70-FCC09F01182A}" type="parTrans" cxnId="{01E290CD-742C-4344-B953-78C9C26A10AE}">
      <dgm:prSet/>
      <dgm:spPr/>
      <dgm:t>
        <a:bodyPr/>
        <a:lstStyle/>
        <a:p>
          <a:endParaRPr lang="en-US"/>
        </a:p>
      </dgm:t>
    </dgm:pt>
    <dgm:pt modelId="{FA784661-191F-4FA8-8819-36334CF74596}" type="sibTrans" cxnId="{01E290CD-742C-4344-B953-78C9C26A10AE}">
      <dgm:prSet/>
      <dgm:spPr/>
      <dgm:t>
        <a:bodyPr/>
        <a:lstStyle/>
        <a:p>
          <a:endParaRPr lang="en-US"/>
        </a:p>
      </dgm:t>
    </dgm:pt>
    <dgm:pt modelId="{72BEC115-8575-419E-A56F-A363370243A6}">
      <dgm:prSet/>
      <dgm:spPr/>
      <dgm:t>
        <a:bodyPr/>
        <a:lstStyle/>
        <a:p>
          <a:r>
            <a:rPr lang="en-US"/>
            <a:t>Intentional Networks</a:t>
          </a:r>
        </a:p>
      </dgm:t>
    </dgm:pt>
    <dgm:pt modelId="{57189DEE-62C1-40D4-9269-D2A971AA8F15}" type="parTrans" cxnId="{951AC138-15E1-424E-B6BF-BF4D7B8105E5}">
      <dgm:prSet/>
      <dgm:spPr/>
      <dgm:t>
        <a:bodyPr/>
        <a:lstStyle/>
        <a:p>
          <a:endParaRPr lang="en-US"/>
        </a:p>
      </dgm:t>
    </dgm:pt>
    <dgm:pt modelId="{DF600197-C8C0-43A2-9F32-F8B75B189376}" type="sibTrans" cxnId="{951AC138-15E1-424E-B6BF-BF4D7B8105E5}">
      <dgm:prSet/>
      <dgm:spPr/>
      <dgm:t>
        <a:bodyPr/>
        <a:lstStyle/>
        <a:p>
          <a:endParaRPr lang="en-US"/>
        </a:p>
      </dgm:t>
    </dgm:pt>
    <dgm:pt modelId="{9B19B6EF-5262-43AD-8B0F-D44B6944A3B6}">
      <dgm:prSet/>
      <dgm:spPr/>
      <dgm:t>
        <a:bodyPr/>
        <a:lstStyle/>
        <a:p>
          <a:r>
            <a:rPr lang="en-US" dirty="0"/>
            <a:t>Goal Planning </a:t>
          </a:r>
        </a:p>
      </dgm:t>
    </dgm:pt>
    <dgm:pt modelId="{A82B24E6-2F2F-4345-BFF4-5C6FE9BEAD15}" type="parTrans" cxnId="{7E1DBC24-70B3-403A-92D0-B35479A20685}">
      <dgm:prSet/>
      <dgm:spPr/>
      <dgm:t>
        <a:bodyPr/>
        <a:lstStyle/>
        <a:p>
          <a:endParaRPr lang="en-US"/>
        </a:p>
      </dgm:t>
    </dgm:pt>
    <dgm:pt modelId="{123D7763-FA8B-4806-9393-EFF855724B71}" type="sibTrans" cxnId="{7E1DBC24-70B3-403A-92D0-B35479A20685}">
      <dgm:prSet/>
      <dgm:spPr/>
      <dgm:t>
        <a:bodyPr/>
        <a:lstStyle/>
        <a:p>
          <a:endParaRPr lang="en-US"/>
        </a:p>
      </dgm:t>
    </dgm:pt>
    <dgm:pt modelId="{333BD1DF-6E13-4139-BC2A-EF6206FC767F}">
      <dgm:prSet/>
      <dgm:spPr/>
      <dgm:t>
        <a:bodyPr/>
        <a:lstStyle/>
        <a:p>
          <a:r>
            <a:rPr lang="en-US"/>
            <a:t>Recruitment</a:t>
          </a:r>
        </a:p>
      </dgm:t>
    </dgm:pt>
    <dgm:pt modelId="{EFF1251F-7160-4509-8D85-EA5E67946C9A}" type="parTrans" cxnId="{8027740E-8C53-4D9A-935E-A20F73CE4125}">
      <dgm:prSet/>
      <dgm:spPr/>
      <dgm:t>
        <a:bodyPr/>
        <a:lstStyle/>
        <a:p>
          <a:endParaRPr lang="en-US"/>
        </a:p>
      </dgm:t>
    </dgm:pt>
    <dgm:pt modelId="{24793E49-45BF-4088-8FA1-5DBD5CD52B04}" type="sibTrans" cxnId="{8027740E-8C53-4D9A-935E-A20F73CE4125}">
      <dgm:prSet/>
      <dgm:spPr/>
      <dgm:t>
        <a:bodyPr/>
        <a:lstStyle/>
        <a:p>
          <a:endParaRPr lang="en-US"/>
        </a:p>
      </dgm:t>
    </dgm:pt>
    <dgm:pt modelId="{5713D9CB-300F-4047-B188-46BA8901B13B}" type="pres">
      <dgm:prSet presAssocID="{FF5FAC5A-3EBC-4F6E-82A0-E3C71FDC5B0C}" presName="Name0" presStyleCnt="0">
        <dgm:presLayoutVars>
          <dgm:dir/>
          <dgm:animLvl val="lvl"/>
          <dgm:resizeHandles val="exact"/>
        </dgm:presLayoutVars>
      </dgm:prSet>
      <dgm:spPr/>
      <dgm:t>
        <a:bodyPr/>
        <a:lstStyle/>
        <a:p>
          <a:endParaRPr lang="en-US"/>
        </a:p>
      </dgm:t>
    </dgm:pt>
    <dgm:pt modelId="{1E2CAAE3-2DAB-45C9-86BB-19E5F5C7BE21}" type="pres">
      <dgm:prSet presAssocID="{9A22EBE2-1CF8-467B-A7E4-7AB0CFFF4518}" presName="linNode" presStyleCnt="0"/>
      <dgm:spPr/>
    </dgm:pt>
    <dgm:pt modelId="{1554083B-F69D-4286-8580-EBD308D4B6DB}" type="pres">
      <dgm:prSet presAssocID="{9A22EBE2-1CF8-467B-A7E4-7AB0CFFF4518}" presName="parentText" presStyleLbl="node1" presStyleIdx="0" presStyleCnt="5" custLinFactNeighborX="-1752" custLinFactNeighborY="-229">
        <dgm:presLayoutVars>
          <dgm:chMax val="1"/>
          <dgm:bulletEnabled val="1"/>
        </dgm:presLayoutVars>
      </dgm:prSet>
      <dgm:spPr/>
      <dgm:t>
        <a:bodyPr/>
        <a:lstStyle/>
        <a:p>
          <a:endParaRPr lang="en-US"/>
        </a:p>
      </dgm:t>
    </dgm:pt>
    <dgm:pt modelId="{885384BF-ADE3-49DA-9058-D2DF30B70D2E}" type="pres">
      <dgm:prSet presAssocID="{9487194C-0D0E-4CC3-B97E-92353FB85DFD}" presName="sp" presStyleCnt="0"/>
      <dgm:spPr/>
    </dgm:pt>
    <dgm:pt modelId="{1CD83338-575D-4799-B1AE-DEA8924F67D6}" type="pres">
      <dgm:prSet presAssocID="{A8D9B4D4-9029-4E13-8D01-762C3B085BC7}" presName="linNode" presStyleCnt="0"/>
      <dgm:spPr/>
    </dgm:pt>
    <dgm:pt modelId="{447579A5-AB4B-48B2-BE62-A81D757B2BD2}" type="pres">
      <dgm:prSet presAssocID="{A8D9B4D4-9029-4E13-8D01-762C3B085BC7}" presName="parentText" presStyleLbl="node1" presStyleIdx="1" presStyleCnt="5">
        <dgm:presLayoutVars>
          <dgm:chMax val="1"/>
          <dgm:bulletEnabled val="1"/>
        </dgm:presLayoutVars>
      </dgm:prSet>
      <dgm:spPr/>
      <dgm:t>
        <a:bodyPr/>
        <a:lstStyle/>
        <a:p>
          <a:endParaRPr lang="en-US"/>
        </a:p>
      </dgm:t>
    </dgm:pt>
    <dgm:pt modelId="{532CF10C-CA9B-4CC2-A6AB-FF80866382A5}" type="pres">
      <dgm:prSet presAssocID="{FA784661-191F-4FA8-8819-36334CF74596}" presName="sp" presStyleCnt="0"/>
      <dgm:spPr/>
    </dgm:pt>
    <dgm:pt modelId="{635692E6-3B78-4E70-A536-B0E050D30D6B}" type="pres">
      <dgm:prSet presAssocID="{72BEC115-8575-419E-A56F-A363370243A6}" presName="linNode" presStyleCnt="0"/>
      <dgm:spPr/>
    </dgm:pt>
    <dgm:pt modelId="{E8BCE2A6-1A02-4C7F-A9ED-BD79776761E8}" type="pres">
      <dgm:prSet presAssocID="{72BEC115-8575-419E-A56F-A363370243A6}" presName="parentText" presStyleLbl="node1" presStyleIdx="2" presStyleCnt="5">
        <dgm:presLayoutVars>
          <dgm:chMax val="1"/>
          <dgm:bulletEnabled val="1"/>
        </dgm:presLayoutVars>
      </dgm:prSet>
      <dgm:spPr/>
      <dgm:t>
        <a:bodyPr/>
        <a:lstStyle/>
        <a:p>
          <a:endParaRPr lang="en-US"/>
        </a:p>
      </dgm:t>
    </dgm:pt>
    <dgm:pt modelId="{BA47A2EE-9AD4-41D6-9FAF-83326A4D5325}" type="pres">
      <dgm:prSet presAssocID="{DF600197-C8C0-43A2-9F32-F8B75B189376}" presName="sp" presStyleCnt="0"/>
      <dgm:spPr/>
    </dgm:pt>
    <dgm:pt modelId="{7F711D19-D596-4470-8DE9-D7D2BEE14C78}" type="pres">
      <dgm:prSet presAssocID="{9B19B6EF-5262-43AD-8B0F-D44B6944A3B6}" presName="linNode" presStyleCnt="0"/>
      <dgm:spPr/>
    </dgm:pt>
    <dgm:pt modelId="{50A5AC6F-3582-4C7C-A410-D0B32E488E01}" type="pres">
      <dgm:prSet presAssocID="{9B19B6EF-5262-43AD-8B0F-D44B6944A3B6}" presName="parentText" presStyleLbl="node1" presStyleIdx="3" presStyleCnt="5">
        <dgm:presLayoutVars>
          <dgm:chMax val="1"/>
          <dgm:bulletEnabled val="1"/>
        </dgm:presLayoutVars>
      </dgm:prSet>
      <dgm:spPr/>
      <dgm:t>
        <a:bodyPr/>
        <a:lstStyle/>
        <a:p>
          <a:endParaRPr lang="en-US"/>
        </a:p>
      </dgm:t>
    </dgm:pt>
    <dgm:pt modelId="{DBBEBEDD-406B-4BBD-87DB-A3B8A1AE2A96}" type="pres">
      <dgm:prSet presAssocID="{123D7763-FA8B-4806-9393-EFF855724B71}" presName="sp" presStyleCnt="0"/>
      <dgm:spPr/>
    </dgm:pt>
    <dgm:pt modelId="{5D959B7D-BB77-464B-934C-4BB424C0DAD6}" type="pres">
      <dgm:prSet presAssocID="{333BD1DF-6E13-4139-BC2A-EF6206FC767F}" presName="linNode" presStyleCnt="0"/>
      <dgm:spPr/>
    </dgm:pt>
    <dgm:pt modelId="{F7F75428-8AA3-475B-BEEB-5003D519765F}" type="pres">
      <dgm:prSet presAssocID="{333BD1DF-6E13-4139-BC2A-EF6206FC767F}" presName="parentText" presStyleLbl="node1" presStyleIdx="4" presStyleCnt="5">
        <dgm:presLayoutVars>
          <dgm:chMax val="1"/>
          <dgm:bulletEnabled val="1"/>
        </dgm:presLayoutVars>
      </dgm:prSet>
      <dgm:spPr/>
      <dgm:t>
        <a:bodyPr/>
        <a:lstStyle/>
        <a:p>
          <a:endParaRPr lang="en-US"/>
        </a:p>
      </dgm:t>
    </dgm:pt>
  </dgm:ptLst>
  <dgm:cxnLst>
    <dgm:cxn modelId="{45E9B5C6-6580-4DE4-9F5E-703CF0A9458F}" type="presOf" srcId="{72BEC115-8575-419E-A56F-A363370243A6}" destId="{E8BCE2A6-1A02-4C7F-A9ED-BD79776761E8}" srcOrd="0" destOrd="0" presId="urn:microsoft.com/office/officeart/2005/8/layout/vList5"/>
    <dgm:cxn modelId="{951AC138-15E1-424E-B6BF-BF4D7B8105E5}" srcId="{FF5FAC5A-3EBC-4F6E-82A0-E3C71FDC5B0C}" destId="{72BEC115-8575-419E-A56F-A363370243A6}" srcOrd="2" destOrd="0" parTransId="{57189DEE-62C1-40D4-9269-D2A971AA8F15}" sibTransId="{DF600197-C8C0-43A2-9F32-F8B75B189376}"/>
    <dgm:cxn modelId="{3D50261F-2C1A-4E95-9481-287F7D51E158}" type="presOf" srcId="{A8D9B4D4-9029-4E13-8D01-762C3B085BC7}" destId="{447579A5-AB4B-48B2-BE62-A81D757B2BD2}" srcOrd="0" destOrd="0" presId="urn:microsoft.com/office/officeart/2005/8/layout/vList5"/>
    <dgm:cxn modelId="{5CC39AE1-657B-44FC-A173-58E6ECDDEEFE}" type="presOf" srcId="{FF5FAC5A-3EBC-4F6E-82A0-E3C71FDC5B0C}" destId="{5713D9CB-300F-4047-B188-46BA8901B13B}" srcOrd="0" destOrd="0" presId="urn:microsoft.com/office/officeart/2005/8/layout/vList5"/>
    <dgm:cxn modelId="{314BCB1F-10EA-4B34-B56E-388DB02B1EDE}" type="presOf" srcId="{9A22EBE2-1CF8-467B-A7E4-7AB0CFFF4518}" destId="{1554083B-F69D-4286-8580-EBD308D4B6DB}" srcOrd="0" destOrd="0" presId="urn:microsoft.com/office/officeart/2005/8/layout/vList5"/>
    <dgm:cxn modelId="{F367101E-6FB2-4A96-9ECA-CA4FE6ACC169}" srcId="{FF5FAC5A-3EBC-4F6E-82A0-E3C71FDC5B0C}" destId="{9A22EBE2-1CF8-467B-A7E4-7AB0CFFF4518}" srcOrd="0" destOrd="0" parTransId="{CF89C11D-D6EA-40C2-BA77-DBE79E463F16}" sibTransId="{9487194C-0D0E-4CC3-B97E-92353FB85DFD}"/>
    <dgm:cxn modelId="{7E1DBC24-70B3-403A-92D0-B35479A20685}" srcId="{FF5FAC5A-3EBC-4F6E-82A0-E3C71FDC5B0C}" destId="{9B19B6EF-5262-43AD-8B0F-D44B6944A3B6}" srcOrd="3" destOrd="0" parTransId="{A82B24E6-2F2F-4345-BFF4-5C6FE9BEAD15}" sibTransId="{123D7763-FA8B-4806-9393-EFF855724B71}"/>
    <dgm:cxn modelId="{45CC8D4D-E693-4F08-A7A8-E5BA3CEA768A}" type="presOf" srcId="{333BD1DF-6E13-4139-BC2A-EF6206FC767F}" destId="{F7F75428-8AA3-475B-BEEB-5003D519765F}" srcOrd="0" destOrd="0" presId="urn:microsoft.com/office/officeart/2005/8/layout/vList5"/>
    <dgm:cxn modelId="{8027740E-8C53-4D9A-935E-A20F73CE4125}" srcId="{FF5FAC5A-3EBC-4F6E-82A0-E3C71FDC5B0C}" destId="{333BD1DF-6E13-4139-BC2A-EF6206FC767F}" srcOrd="4" destOrd="0" parTransId="{EFF1251F-7160-4509-8D85-EA5E67946C9A}" sibTransId="{24793E49-45BF-4088-8FA1-5DBD5CD52B04}"/>
    <dgm:cxn modelId="{3EDE53C7-C7F3-4BB3-9325-3D1973316298}" type="presOf" srcId="{9B19B6EF-5262-43AD-8B0F-D44B6944A3B6}" destId="{50A5AC6F-3582-4C7C-A410-D0B32E488E01}" srcOrd="0" destOrd="0" presId="urn:microsoft.com/office/officeart/2005/8/layout/vList5"/>
    <dgm:cxn modelId="{01E290CD-742C-4344-B953-78C9C26A10AE}" srcId="{FF5FAC5A-3EBC-4F6E-82A0-E3C71FDC5B0C}" destId="{A8D9B4D4-9029-4E13-8D01-762C3B085BC7}" srcOrd="1" destOrd="0" parTransId="{4B3DEE42-8623-435B-BD70-FCC09F01182A}" sibTransId="{FA784661-191F-4FA8-8819-36334CF74596}"/>
    <dgm:cxn modelId="{98946005-3F6E-4AE7-A35E-39573DC9FB2F}" type="presParOf" srcId="{5713D9CB-300F-4047-B188-46BA8901B13B}" destId="{1E2CAAE3-2DAB-45C9-86BB-19E5F5C7BE21}" srcOrd="0" destOrd="0" presId="urn:microsoft.com/office/officeart/2005/8/layout/vList5"/>
    <dgm:cxn modelId="{2A810A6E-E2EB-4068-BDBA-F8AEC44F7AEA}" type="presParOf" srcId="{1E2CAAE3-2DAB-45C9-86BB-19E5F5C7BE21}" destId="{1554083B-F69D-4286-8580-EBD308D4B6DB}" srcOrd="0" destOrd="0" presId="urn:microsoft.com/office/officeart/2005/8/layout/vList5"/>
    <dgm:cxn modelId="{7C53236A-455A-4C72-BD38-D70188423313}" type="presParOf" srcId="{5713D9CB-300F-4047-B188-46BA8901B13B}" destId="{885384BF-ADE3-49DA-9058-D2DF30B70D2E}" srcOrd="1" destOrd="0" presId="urn:microsoft.com/office/officeart/2005/8/layout/vList5"/>
    <dgm:cxn modelId="{EB978DDF-F31A-4EBA-8460-34481CBF9233}" type="presParOf" srcId="{5713D9CB-300F-4047-B188-46BA8901B13B}" destId="{1CD83338-575D-4799-B1AE-DEA8924F67D6}" srcOrd="2" destOrd="0" presId="urn:microsoft.com/office/officeart/2005/8/layout/vList5"/>
    <dgm:cxn modelId="{8FE26202-53A5-4E87-8D95-C8EC66259B72}" type="presParOf" srcId="{1CD83338-575D-4799-B1AE-DEA8924F67D6}" destId="{447579A5-AB4B-48B2-BE62-A81D757B2BD2}" srcOrd="0" destOrd="0" presId="urn:microsoft.com/office/officeart/2005/8/layout/vList5"/>
    <dgm:cxn modelId="{38713E63-F123-4A1B-8904-0FCD92612A51}" type="presParOf" srcId="{5713D9CB-300F-4047-B188-46BA8901B13B}" destId="{532CF10C-CA9B-4CC2-A6AB-FF80866382A5}" srcOrd="3" destOrd="0" presId="urn:microsoft.com/office/officeart/2005/8/layout/vList5"/>
    <dgm:cxn modelId="{99A8DDA3-6E41-441A-9A61-6488B8435359}" type="presParOf" srcId="{5713D9CB-300F-4047-B188-46BA8901B13B}" destId="{635692E6-3B78-4E70-A536-B0E050D30D6B}" srcOrd="4" destOrd="0" presId="urn:microsoft.com/office/officeart/2005/8/layout/vList5"/>
    <dgm:cxn modelId="{39AEBC0F-000D-4AA4-BF54-C37D038C2021}" type="presParOf" srcId="{635692E6-3B78-4E70-A536-B0E050D30D6B}" destId="{E8BCE2A6-1A02-4C7F-A9ED-BD79776761E8}" srcOrd="0" destOrd="0" presId="urn:microsoft.com/office/officeart/2005/8/layout/vList5"/>
    <dgm:cxn modelId="{6BECEB85-41CB-49D8-8896-6E26354E1468}" type="presParOf" srcId="{5713D9CB-300F-4047-B188-46BA8901B13B}" destId="{BA47A2EE-9AD4-41D6-9FAF-83326A4D5325}" srcOrd="5" destOrd="0" presId="urn:microsoft.com/office/officeart/2005/8/layout/vList5"/>
    <dgm:cxn modelId="{3945CE6C-1ACE-4DD9-92FC-6D4FD6906512}" type="presParOf" srcId="{5713D9CB-300F-4047-B188-46BA8901B13B}" destId="{7F711D19-D596-4470-8DE9-D7D2BEE14C78}" srcOrd="6" destOrd="0" presId="urn:microsoft.com/office/officeart/2005/8/layout/vList5"/>
    <dgm:cxn modelId="{DACD5F06-4C7F-4AF8-BDED-AD61D8D014F8}" type="presParOf" srcId="{7F711D19-D596-4470-8DE9-D7D2BEE14C78}" destId="{50A5AC6F-3582-4C7C-A410-D0B32E488E01}" srcOrd="0" destOrd="0" presId="urn:microsoft.com/office/officeart/2005/8/layout/vList5"/>
    <dgm:cxn modelId="{6168BE24-4FDF-409E-8547-A84D2C36128F}" type="presParOf" srcId="{5713D9CB-300F-4047-B188-46BA8901B13B}" destId="{DBBEBEDD-406B-4BBD-87DB-A3B8A1AE2A96}" srcOrd="7" destOrd="0" presId="urn:microsoft.com/office/officeart/2005/8/layout/vList5"/>
    <dgm:cxn modelId="{7A6C5FD5-A2DA-4F99-9B5B-084BF0B24F5A}" type="presParOf" srcId="{5713D9CB-300F-4047-B188-46BA8901B13B}" destId="{5D959B7D-BB77-464B-934C-4BB424C0DAD6}" srcOrd="8" destOrd="0" presId="urn:microsoft.com/office/officeart/2005/8/layout/vList5"/>
    <dgm:cxn modelId="{6F431EC3-6402-4964-B122-D45F1C576398}" type="presParOf" srcId="{5D959B7D-BB77-464B-934C-4BB424C0DAD6}" destId="{F7F75428-8AA3-475B-BEEB-5003D519765F}" srcOrd="0"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54083B-F69D-4286-8580-EBD308D4B6DB}">
      <dsp:nvSpPr>
        <dsp:cNvPr id="0" name=""/>
        <dsp:cNvSpPr/>
      </dsp:nvSpPr>
      <dsp:spPr>
        <a:xfrm>
          <a:off x="1039065" y="0"/>
          <a:ext cx="1192452" cy="1242965"/>
        </a:xfrm>
        <a:prstGeom prst="roundRect">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a:lnSpc>
              <a:spcPct val="90000"/>
            </a:lnSpc>
            <a:spcBef>
              <a:spcPct val="0"/>
            </a:spcBef>
            <a:spcAft>
              <a:spcPct val="35000"/>
            </a:spcAft>
          </a:pPr>
          <a:r>
            <a:rPr lang="en-US" sz="1500" kern="1200" dirty="0"/>
            <a:t>Positive </a:t>
          </a:r>
          <a:r>
            <a:rPr lang="en-US" sz="1500" kern="1200" dirty="0" err="1" smtClean="0"/>
            <a:t>Behaviour</a:t>
          </a:r>
          <a:r>
            <a:rPr lang="en-US" sz="1500" kern="1200" dirty="0" smtClean="0"/>
            <a:t> </a:t>
          </a:r>
          <a:r>
            <a:rPr lang="en-US" sz="1500" kern="1200" dirty="0"/>
            <a:t>Support</a:t>
          </a:r>
        </a:p>
      </dsp:txBody>
      <dsp:txXfrm>
        <a:off x="1097276" y="58211"/>
        <a:ext cx="1076030" cy="1126543"/>
      </dsp:txXfrm>
    </dsp:sp>
    <dsp:sp modelId="{447579A5-AB4B-48B2-BE62-A81D757B2BD2}">
      <dsp:nvSpPr>
        <dsp:cNvPr id="0" name=""/>
        <dsp:cNvSpPr/>
      </dsp:nvSpPr>
      <dsp:spPr>
        <a:xfrm>
          <a:off x="1059957" y="1307956"/>
          <a:ext cx="1192452" cy="1242965"/>
        </a:xfrm>
        <a:prstGeom prst="roundRect">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a:lnSpc>
              <a:spcPct val="90000"/>
            </a:lnSpc>
            <a:spcBef>
              <a:spcPct val="0"/>
            </a:spcBef>
            <a:spcAft>
              <a:spcPct val="35000"/>
            </a:spcAft>
          </a:pPr>
          <a:r>
            <a:rPr lang="en-US" sz="1500" kern="1200" dirty="0"/>
            <a:t>Informed Decision Making</a:t>
          </a:r>
        </a:p>
      </dsp:txBody>
      <dsp:txXfrm>
        <a:off x="1118168" y="1366167"/>
        <a:ext cx="1076030" cy="1126543"/>
      </dsp:txXfrm>
    </dsp:sp>
    <dsp:sp modelId="{E8BCE2A6-1A02-4C7F-A9ED-BD79776761E8}">
      <dsp:nvSpPr>
        <dsp:cNvPr id="0" name=""/>
        <dsp:cNvSpPr/>
      </dsp:nvSpPr>
      <dsp:spPr>
        <a:xfrm>
          <a:off x="1059957" y="2613071"/>
          <a:ext cx="1192452" cy="1242965"/>
        </a:xfrm>
        <a:prstGeom prst="roundRect">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a:lnSpc>
              <a:spcPct val="90000"/>
            </a:lnSpc>
            <a:spcBef>
              <a:spcPct val="0"/>
            </a:spcBef>
            <a:spcAft>
              <a:spcPct val="35000"/>
            </a:spcAft>
          </a:pPr>
          <a:r>
            <a:rPr lang="en-US" sz="1500" kern="1200"/>
            <a:t>Intentional Networks</a:t>
          </a:r>
        </a:p>
      </dsp:txBody>
      <dsp:txXfrm>
        <a:off x="1118168" y="2671282"/>
        <a:ext cx="1076030" cy="1126543"/>
      </dsp:txXfrm>
    </dsp:sp>
    <dsp:sp modelId="{50A5AC6F-3582-4C7C-A410-D0B32E488E01}">
      <dsp:nvSpPr>
        <dsp:cNvPr id="0" name=""/>
        <dsp:cNvSpPr/>
      </dsp:nvSpPr>
      <dsp:spPr>
        <a:xfrm>
          <a:off x="1059957" y="3918185"/>
          <a:ext cx="1192452" cy="1242965"/>
        </a:xfrm>
        <a:prstGeom prst="roundRect">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a:lnSpc>
              <a:spcPct val="90000"/>
            </a:lnSpc>
            <a:spcBef>
              <a:spcPct val="0"/>
            </a:spcBef>
            <a:spcAft>
              <a:spcPct val="35000"/>
            </a:spcAft>
          </a:pPr>
          <a:r>
            <a:rPr lang="en-US" sz="1500" kern="1200" dirty="0"/>
            <a:t>Goal Planning </a:t>
          </a:r>
        </a:p>
      </dsp:txBody>
      <dsp:txXfrm>
        <a:off x="1118168" y="3976396"/>
        <a:ext cx="1076030" cy="1126543"/>
      </dsp:txXfrm>
    </dsp:sp>
    <dsp:sp modelId="{F7F75428-8AA3-475B-BEEB-5003D519765F}">
      <dsp:nvSpPr>
        <dsp:cNvPr id="0" name=""/>
        <dsp:cNvSpPr/>
      </dsp:nvSpPr>
      <dsp:spPr>
        <a:xfrm>
          <a:off x="1059957" y="5223299"/>
          <a:ext cx="1192452" cy="1242965"/>
        </a:xfrm>
        <a:prstGeom prst="roundRect">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a:lnSpc>
              <a:spcPct val="90000"/>
            </a:lnSpc>
            <a:spcBef>
              <a:spcPct val="0"/>
            </a:spcBef>
            <a:spcAft>
              <a:spcPct val="35000"/>
            </a:spcAft>
          </a:pPr>
          <a:r>
            <a:rPr lang="en-US" sz="1500" kern="1200"/>
            <a:t>Recruitment</a:t>
          </a:r>
        </a:p>
      </dsp:txBody>
      <dsp:txXfrm>
        <a:off x="1118168" y="5281510"/>
        <a:ext cx="1076030" cy="112654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346" cy="496332"/>
          </a:xfrm>
          <a:prstGeom prst="rect">
            <a:avLst/>
          </a:prstGeom>
        </p:spPr>
        <p:txBody>
          <a:bodyPr vert="horz" lIns="90599" tIns="45299" rIns="90599" bIns="45299" rtlCol="0"/>
          <a:lstStyle>
            <a:lvl1pPr algn="l">
              <a:defRPr sz="1200"/>
            </a:lvl1pPr>
          </a:lstStyle>
          <a:p>
            <a:endParaRPr lang="en-NZ"/>
          </a:p>
        </p:txBody>
      </p:sp>
      <p:sp>
        <p:nvSpPr>
          <p:cNvPr id="3" name="Date Placeholder 2"/>
          <p:cNvSpPr>
            <a:spLocks noGrp="1"/>
          </p:cNvSpPr>
          <p:nvPr>
            <p:ph type="dt" sz="quarter" idx="1"/>
          </p:nvPr>
        </p:nvSpPr>
        <p:spPr>
          <a:xfrm>
            <a:off x="3850760" y="1"/>
            <a:ext cx="2945346" cy="496332"/>
          </a:xfrm>
          <a:prstGeom prst="rect">
            <a:avLst/>
          </a:prstGeom>
        </p:spPr>
        <p:txBody>
          <a:bodyPr vert="horz" lIns="90599" tIns="45299" rIns="90599" bIns="45299" rtlCol="0"/>
          <a:lstStyle>
            <a:lvl1pPr algn="r">
              <a:defRPr sz="1200"/>
            </a:lvl1pPr>
          </a:lstStyle>
          <a:p>
            <a:fld id="{0A21BEAD-8D5E-463F-A6CB-E8CBCD97487C}" type="datetimeFigureOut">
              <a:rPr lang="en-NZ" smtClean="0"/>
              <a:t>7/10/2020</a:t>
            </a:fld>
            <a:endParaRPr lang="en-NZ"/>
          </a:p>
        </p:txBody>
      </p:sp>
      <p:sp>
        <p:nvSpPr>
          <p:cNvPr id="4" name="Footer Placeholder 3"/>
          <p:cNvSpPr>
            <a:spLocks noGrp="1"/>
          </p:cNvSpPr>
          <p:nvPr>
            <p:ph type="ftr" sz="quarter" idx="2"/>
          </p:nvPr>
        </p:nvSpPr>
        <p:spPr>
          <a:xfrm>
            <a:off x="0" y="9428731"/>
            <a:ext cx="2945346" cy="496332"/>
          </a:xfrm>
          <a:prstGeom prst="rect">
            <a:avLst/>
          </a:prstGeom>
        </p:spPr>
        <p:txBody>
          <a:bodyPr vert="horz" lIns="90599" tIns="45299" rIns="90599" bIns="45299" rtlCol="0" anchor="b"/>
          <a:lstStyle>
            <a:lvl1pPr algn="l">
              <a:defRPr sz="1200"/>
            </a:lvl1pPr>
          </a:lstStyle>
          <a:p>
            <a:endParaRPr lang="en-NZ"/>
          </a:p>
        </p:txBody>
      </p:sp>
      <p:sp>
        <p:nvSpPr>
          <p:cNvPr id="5" name="Slide Number Placeholder 4"/>
          <p:cNvSpPr>
            <a:spLocks noGrp="1"/>
          </p:cNvSpPr>
          <p:nvPr>
            <p:ph type="sldNum" sz="quarter" idx="3"/>
          </p:nvPr>
        </p:nvSpPr>
        <p:spPr>
          <a:xfrm>
            <a:off x="3850760" y="9428731"/>
            <a:ext cx="2945346" cy="496332"/>
          </a:xfrm>
          <a:prstGeom prst="rect">
            <a:avLst/>
          </a:prstGeom>
        </p:spPr>
        <p:txBody>
          <a:bodyPr vert="horz" lIns="90599" tIns="45299" rIns="90599" bIns="45299" rtlCol="0" anchor="b"/>
          <a:lstStyle>
            <a:lvl1pPr algn="r">
              <a:defRPr sz="1200"/>
            </a:lvl1pPr>
          </a:lstStyle>
          <a:p>
            <a:fld id="{5793B5EF-16E3-40EC-A4AE-0B8CE655AC2D}" type="slidenum">
              <a:rPr lang="en-NZ" smtClean="0"/>
              <a:t>‹#›</a:t>
            </a:fld>
            <a:endParaRPr lang="en-NZ"/>
          </a:p>
        </p:txBody>
      </p:sp>
    </p:spTree>
    <p:extLst>
      <p:ext uri="{BB962C8B-B14F-4D97-AF65-F5344CB8AC3E}">
        <p14:creationId xmlns:p14="http://schemas.microsoft.com/office/powerpoint/2010/main" val="3939753965"/>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0-04T10:24:38.715"/>
    </inkml:context>
    <inkml:brush xml:id="br0">
      <inkml:brushProperty name="width" value="0.3" units="cm"/>
      <inkml:brushProperty name="height" value="0.6" units="cm"/>
      <inkml:brushProperty name="tip" value="rectangle"/>
      <inkml:brushProperty name="rasterOp" value="maskPen"/>
      <inkml:brushProperty name="ignorePressure" value="1"/>
    </inkml:brush>
  </inkml:definitions>
  <inkml:trace contextRef="#ctx0" brushRef="#br0">0 11,'0'-2,"3"-1,2 0,1 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0-04T10:24:43.147"/>
    </inkml:context>
    <inkml:brush xml:id="br0">
      <inkml:brushProperty name="width" value="0.3" units="cm"/>
      <inkml:brushProperty name="height" value="0.6" units="cm"/>
      <inkml:brushProperty name="tip" value="rectangle"/>
      <inkml:brushProperty name="rasterOp" value="maskPen"/>
      <inkml:brushProperty name="ignorePressure" value="1"/>
    </inkml:brush>
  </inkml:definitions>
  <inkml:trace contextRef="#ctx0" brushRef="#br0">0 452,'7'1,"-1"-1,1 1,-1 1,0 0,1 0,-1 0,9 5,8 2,30 8,94 17,57-4,-116-18,-62-9,421 53,126 20,-416-51,2-6,211-1,-343-17,29 4,17 2,297-8,-370 1,6 1,0-1,-1-1,1 1,-1-1,1 0,6-2,-10 2,-1 1,0-1,0 1,0-1,1 0,-1 0,0 0,0 0,0 0,0 0,0 0,0 0,-1 0,1 0,0-1,-1 1,1 0,0 0,-1-1,0 1,1 0,-1-1,0 1,1-1,-1 1,0 0,0-1,0 1,0-1,-1-1,0-1,1 0,-1 0,0 0,-1-1,1 1,-1 0,1 1,-1-1,-1 0,-2-5,-5-3,-17-18,6 7,-30-37,-125-137,137 158,-143-135,152 149,-1 2,0 1,-2 1,-52-24,78 42,0 0,0 0,0 1,0 0,0 1,0-1,-1 1,1 1,-14 0,17 0,0 1,0 0,0 0,0 0,0 0,1 1,-1 0,1 0,-1 0,1 0,-1 0,1 1,0-1,0 1,0 0,1 0,-1 0,-4 6,-1 5,1 0,0 0,-5 18,5-14,-12 22,16-34,-1-1,1 1,-1-1,-1 1,1-1,-1-1,-8 8,6-7,-1 0,0 0,0-1,0 0,-1-1,1 0,-1 0,-12 2,-8 0,-37 0,22-1,20-2,0 1,0 1,0 1,-32 12,35-10,-1 0,-23 2,11-1,34-8,-1 0,1-1,0 1,0 0,0 0,0 0,0 0,0 0,0 0,0 0,-1 0,1 0,0 0,0 0,0 0,0 0,0 0,0 0,0 0,-1 0,1 0,0 0,0 0,0 0,0 0,0 0,0 1,0-1,0 0,0 0,-1 0,1 0,0 0,0 0,0 0,0 0,0 0,0 0,0 0,0 1,0-1,0 0,0 0,0 0,0 0,0 0,0 0,0 0,0 1,0-1,0 0,0 0,0 0,0 0,0 0,0 0,0 0,0 0,0 1,0-1,10 3,24 3,-27-5,102 11,196-2,-277-9,30 5,25 1,-14-6,202-3,-109-12,-142 9,-4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0-04T10:24:44.757"/>
    </inkml:context>
    <inkml:brush xml:id="br0">
      <inkml:brushProperty name="width" value="0.3" units="cm"/>
      <inkml:brushProperty name="height" value="0.6" units="cm"/>
      <inkml:brushProperty name="tip" value="rectangle"/>
      <inkml:brushProperty name="rasterOp" value="maskPen"/>
      <inkml:brushProperty name="ignorePressure" value="1"/>
    </inkml:brush>
  </inkml:definitions>
  <inkml:trace contextRef="#ctx0" brushRef="#br0">1 1,'2'0,"3"0,10 0,4 0,2 0,5 0,6 0,1 0,-2 0,0 0,-2 0,-8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346" cy="497908"/>
          </a:xfrm>
          <a:prstGeom prst="rect">
            <a:avLst/>
          </a:prstGeom>
        </p:spPr>
        <p:txBody>
          <a:bodyPr vert="horz" lIns="90599" tIns="45299" rIns="90599" bIns="45299" rtlCol="0"/>
          <a:lstStyle>
            <a:lvl1pPr algn="l">
              <a:defRPr sz="1200"/>
            </a:lvl1pPr>
          </a:lstStyle>
          <a:p>
            <a:endParaRPr lang="en-NZ"/>
          </a:p>
        </p:txBody>
      </p:sp>
      <p:sp>
        <p:nvSpPr>
          <p:cNvPr id="3" name="Date Placeholder 2"/>
          <p:cNvSpPr>
            <a:spLocks noGrp="1"/>
          </p:cNvSpPr>
          <p:nvPr>
            <p:ph type="dt" idx="1"/>
          </p:nvPr>
        </p:nvSpPr>
        <p:spPr>
          <a:xfrm>
            <a:off x="3850760" y="0"/>
            <a:ext cx="2945346" cy="497908"/>
          </a:xfrm>
          <a:prstGeom prst="rect">
            <a:avLst/>
          </a:prstGeom>
        </p:spPr>
        <p:txBody>
          <a:bodyPr vert="horz" lIns="90599" tIns="45299" rIns="90599" bIns="45299" rtlCol="0"/>
          <a:lstStyle>
            <a:lvl1pPr algn="r">
              <a:defRPr sz="1200"/>
            </a:lvl1pPr>
          </a:lstStyle>
          <a:p>
            <a:fld id="{7515983E-1CC3-4CCE-BD1B-444631238518}" type="datetimeFigureOut">
              <a:rPr lang="en-NZ" smtClean="0"/>
              <a:t>7/10/2020</a:t>
            </a:fld>
            <a:endParaRPr lang="en-NZ"/>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0599" tIns="45299" rIns="90599" bIns="45299" rtlCol="0" anchor="ctr"/>
          <a:lstStyle/>
          <a:p>
            <a:endParaRPr lang="en-NZ"/>
          </a:p>
        </p:txBody>
      </p:sp>
      <p:sp>
        <p:nvSpPr>
          <p:cNvPr id="5" name="Notes Placeholder 4"/>
          <p:cNvSpPr>
            <a:spLocks noGrp="1"/>
          </p:cNvSpPr>
          <p:nvPr>
            <p:ph type="body" sz="quarter" idx="3"/>
          </p:nvPr>
        </p:nvSpPr>
        <p:spPr>
          <a:xfrm>
            <a:off x="679454" y="4777392"/>
            <a:ext cx="5438768" cy="3909205"/>
          </a:xfrm>
          <a:prstGeom prst="rect">
            <a:avLst/>
          </a:prstGeom>
        </p:spPr>
        <p:txBody>
          <a:bodyPr vert="horz" lIns="90599" tIns="45299" rIns="90599" bIns="4529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9428730"/>
            <a:ext cx="2945346" cy="497908"/>
          </a:xfrm>
          <a:prstGeom prst="rect">
            <a:avLst/>
          </a:prstGeom>
        </p:spPr>
        <p:txBody>
          <a:bodyPr vert="horz" lIns="90599" tIns="45299" rIns="90599" bIns="45299" rtlCol="0" anchor="b"/>
          <a:lstStyle>
            <a:lvl1pPr algn="l">
              <a:defRPr sz="1200"/>
            </a:lvl1pPr>
          </a:lstStyle>
          <a:p>
            <a:endParaRPr lang="en-NZ"/>
          </a:p>
        </p:txBody>
      </p:sp>
      <p:sp>
        <p:nvSpPr>
          <p:cNvPr id="7" name="Slide Number Placeholder 6"/>
          <p:cNvSpPr>
            <a:spLocks noGrp="1"/>
          </p:cNvSpPr>
          <p:nvPr>
            <p:ph type="sldNum" sz="quarter" idx="5"/>
          </p:nvPr>
        </p:nvSpPr>
        <p:spPr>
          <a:xfrm>
            <a:off x="3850760" y="9428730"/>
            <a:ext cx="2945346" cy="497908"/>
          </a:xfrm>
          <a:prstGeom prst="rect">
            <a:avLst/>
          </a:prstGeom>
        </p:spPr>
        <p:txBody>
          <a:bodyPr vert="horz" lIns="90599" tIns="45299" rIns="90599" bIns="45299" rtlCol="0" anchor="b"/>
          <a:lstStyle>
            <a:lvl1pPr algn="r">
              <a:defRPr sz="1200"/>
            </a:lvl1pPr>
          </a:lstStyle>
          <a:p>
            <a:fld id="{33CE9059-905B-433A-835D-42995B792FE0}" type="slidenum">
              <a:rPr lang="en-NZ" smtClean="0"/>
              <a:t>‹#›</a:t>
            </a:fld>
            <a:endParaRPr lang="en-NZ"/>
          </a:p>
        </p:txBody>
      </p:sp>
    </p:spTree>
    <p:extLst>
      <p:ext uri="{BB962C8B-B14F-4D97-AF65-F5344CB8AC3E}">
        <p14:creationId xmlns:p14="http://schemas.microsoft.com/office/powerpoint/2010/main" val="1695534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73" indent="-169873">
              <a:buFont typeface="Wingdings" panose="05000000000000000000" pitchFamily="2" charset="2"/>
              <a:buChar char="q"/>
            </a:pPr>
            <a:r>
              <a:rPr lang="en-NZ" sz="1100" dirty="0">
                <a:latin typeface="Arial" panose="020B0604020202020204" pitchFamily="34" charset="0"/>
                <a:ea typeface="Times New Roman" panose="02020603050405020304" pitchFamily="18" charset="0"/>
              </a:rPr>
              <a:t>I am standing up for Lisa Martin today who as you know is Director for the Complex Carers Group. Lisa and her </a:t>
            </a:r>
            <a:r>
              <a:rPr lang="en-NZ" sz="1100" dirty="0" smtClean="0">
                <a:latin typeface="Arial" panose="020B0604020202020204" pitchFamily="34" charset="0"/>
                <a:ea typeface="Times New Roman" panose="02020603050405020304" pitchFamily="18" charset="0"/>
              </a:rPr>
              <a:t>husband </a:t>
            </a:r>
            <a:r>
              <a:rPr lang="en-NZ" sz="1100" dirty="0">
                <a:latin typeface="Arial" panose="020B0604020202020204" pitchFamily="34" charset="0"/>
                <a:ea typeface="Times New Roman" panose="02020603050405020304" pitchFamily="18" charset="0"/>
              </a:rPr>
              <a:t>are in hospital with their son- to ensure his voice is heard as his treatment and rehabilitation unfolds. </a:t>
            </a:r>
          </a:p>
          <a:p>
            <a:pPr marL="169873" indent="-169873">
              <a:buFont typeface="Wingdings" panose="05000000000000000000" pitchFamily="2" charset="2"/>
              <a:buChar char="q"/>
            </a:pPr>
            <a:r>
              <a:rPr lang="en-NZ" sz="1100" dirty="0">
                <a:latin typeface="Arial" panose="020B0604020202020204" pitchFamily="34" charset="0"/>
                <a:ea typeface="Times New Roman" panose="02020603050405020304" pitchFamily="18" charset="0"/>
              </a:rPr>
              <a:t>Lisa’s presentation was titled: Making a Matrix- Building a Communication and Choice  - a first step to decision making- and effectively supporting people with very high needs post school. </a:t>
            </a:r>
          </a:p>
          <a:p>
            <a:pPr marL="169873" indent="-169873">
              <a:buFont typeface="Wingdings" panose="05000000000000000000" pitchFamily="2" charset="2"/>
              <a:buChar char="q"/>
            </a:pPr>
            <a:r>
              <a:rPr lang="en-NZ" sz="1100" dirty="0">
                <a:latin typeface="Arial" panose="020B0604020202020204" pitchFamily="34" charset="0"/>
                <a:ea typeface="Times New Roman" panose="02020603050405020304" pitchFamily="18" charset="0"/>
              </a:rPr>
              <a:t>I have chosen to focus on the theme of the Symposium – An opportunity to focus on supporting individualised participation in everyday things in every day places- and talk about how we support our daughter Katie, almost 34, to take her place in the world. </a:t>
            </a:r>
          </a:p>
          <a:p>
            <a:pPr marL="169873" indent="-169873">
              <a:buFont typeface="Wingdings" panose="05000000000000000000" pitchFamily="2" charset="2"/>
              <a:buChar char="q"/>
            </a:pPr>
            <a:r>
              <a:rPr lang="en-NZ" sz="1100" dirty="0">
                <a:latin typeface="Arial" panose="020B0604020202020204" pitchFamily="34" charset="0"/>
                <a:ea typeface="Times New Roman" panose="02020603050405020304" pitchFamily="18" charset="0"/>
              </a:rPr>
              <a:t>This is Katie, the photographer, at </a:t>
            </a:r>
            <a:r>
              <a:rPr lang="en-NZ" sz="1100" dirty="0" err="1">
                <a:latin typeface="Arial" panose="020B0604020202020204" pitchFamily="34" charset="0"/>
                <a:ea typeface="Times New Roman" panose="02020603050405020304" pitchFamily="18" charset="0"/>
              </a:rPr>
              <a:t>Mellons</a:t>
            </a:r>
            <a:r>
              <a:rPr lang="en-NZ" sz="1100" dirty="0">
                <a:latin typeface="Arial" panose="020B0604020202020204" pitchFamily="34" charset="0"/>
                <a:ea typeface="Times New Roman" panose="02020603050405020304" pitchFamily="18" charset="0"/>
              </a:rPr>
              <a:t> Bay in Howick. Katie has a passion for taking photos of seascapes and more recently architecture. </a:t>
            </a:r>
          </a:p>
          <a:p>
            <a:pPr marL="169873" indent="-169873" defTabSz="905988">
              <a:buFont typeface="Wingdings" panose="05000000000000000000" pitchFamily="2" charset="2"/>
              <a:buChar char="q"/>
              <a:defRPr/>
            </a:pPr>
            <a:r>
              <a:rPr lang="en-NZ" sz="1100" dirty="0">
                <a:latin typeface="Arial" panose="020B0604020202020204" pitchFamily="34" charset="0"/>
                <a:ea typeface="Times New Roman" panose="02020603050405020304" pitchFamily="18" charset="0"/>
              </a:rPr>
              <a:t>The title of this symposium reminds me that school is such a small part of the journey- and that for the most part, life is lived outside of the formal schooling system. Receiving an education is quite another matter. Life should be a learning journey for us all.  It’s a puzzle then why so little resource is available, especially for those with very high needs post school.  </a:t>
            </a:r>
          </a:p>
          <a:p>
            <a:pPr marL="169873" indent="-169873" defTabSz="905988">
              <a:buFont typeface="Wingdings" panose="05000000000000000000" pitchFamily="2" charset="2"/>
              <a:buChar char="q"/>
              <a:defRPr/>
            </a:pPr>
            <a:r>
              <a:rPr lang="en-NZ" sz="1100" dirty="0">
                <a:latin typeface="Arial" panose="020B0604020202020204" pitchFamily="34" charset="0"/>
                <a:ea typeface="Times New Roman" panose="02020603050405020304" pitchFamily="18" charset="0"/>
              </a:rPr>
              <a:t>You might find these slides very busy- they are, for a reason. Katie takes in all the visual information to make sense of her world. </a:t>
            </a:r>
          </a:p>
          <a:p>
            <a:pPr marL="169873" indent="-169873" defTabSz="905988">
              <a:buFont typeface="Wingdings" panose="05000000000000000000" pitchFamily="2" charset="2"/>
              <a:buChar char="q"/>
              <a:defRPr/>
            </a:pPr>
            <a:r>
              <a:rPr lang="en-NZ" sz="1100" dirty="0">
                <a:latin typeface="Arial" panose="020B0604020202020204" pitchFamily="34" charset="0"/>
                <a:ea typeface="Times New Roman" panose="02020603050405020304" pitchFamily="18" charset="0"/>
              </a:rPr>
              <a:t>This busy presentation is giving a small taste of Katie’s main communication channel which is visual (texture and smell) and is an essential part of her communication and choice matrix- three key senses that she uses to make her day to day decisions. </a:t>
            </a:r>
          </a:p>
          <a:p>
            <a:pPr marL="169873" indent="-169873">
              <a:buFont typeface="Wingdings" panose="05000000000000000000" pitchFamily="2" charset="2"/>
              <a:buChar char="q"/>
            </a:pPr>
            <a:endParaRPr lang="en-NZ" sz="1100" dirty="0"/>
          </a:p>
        </p:txBody>
      </p:sp>
      <p:sp>
        <p:nvSpPr>
          <p:cNvPr id="4" name="Slide Number Placeholder 3"/>
          <p:cNvSpPr>
            <a:spLocks noGrp="1"/>
          </p:cNvSpPr>
          <p:nvPr>
            <p:ph type="sldNum" sz="quarter" idx="5"/>
          </p:nvPr>
        </p:nvSpPr>
        <p:spPr/>
        <p:txBody>
          <a:bodyPr/>
          <a:lstStyle/>
          <a:p>
            <a:fld id="{33CE9059-905B-433A-835D-42995B792FE0}" type="slidenum">
              <a:rPr lang="en-NZ" smtClean="0"/>
              <a:t>1</a:t>
            </a:fld>
            <a:endParaRPr lang="en-NZ"/>
          </a:p>
        </p:txBody>
      </p:sp>
    </p:spTree>
    <p:extLst>
      <p:ext uri="{BB962C8B-B14F-4D97-AF65-F5344CB8AC3E}">
        <p14:creationId xmlns:p14="http://schemas.microsoft.com/office/powerpoint/2010/main" val="171507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73" indent="-169873" defTabSz="905988">
              <a:buFont typeface="Wingdings" panose="05000000000000000000" pitchFamily="2" charset="2"/>
              <a:buChar char="q"/>
              <a:defRPr/>
            </a:pPr>
            <a:r>
              <a:rPr lang="en-NZ" dirty="0"/>
              <a:t>A positive impact of </a:t>
            </a:r>
            <a:r>
              <a:rPr lang="en-NZ" dirty="0" err="1"/>
              <a:t>Covid</a:t>
            </a:r>
            <a:r>
              <a:rPr lang="en-NZ" dirty="0"/>
              <a:t> 19 has meant, for the moment, that IF funding can be used more flexibly. </a:t>
            </a:r>
            <a:endParaRPr lang="en-NZ" dirty="0" smtClean="0"/>
          </a:p>
          <a:p>
            <a:pPr marL="169873" indent="-169873" defTabSz="905988">
              <a:buFont typeface="Wingdings" panose="05000000000000000000" pitchFamily="2" charset="2"/>
              <a:buChar char="q"/>
              <a:defRPr/>
            </a:pPr>
            <a:r>
              <a:rPr lang="en-NZ" dirty="0" smtClean="0"/>
              <a:t>We </a:t>
            </a:r>
            <a:r>
              <a:rPr lang="en-NZ" dirty="0"/>
              <a:t>purchased an </a:t>
            </a:r>
            <a:r>
              <a:rPr lang="en-NZ" dirty="0" err="1"/>
              <a:t>ipad</a:t>
            </a:r>
            <a:r>
              <a:rPr lang="en-NZ" dirty="0"/>
              <a:t> for Katie so that she can roam the Earth. </a:t>
            </a:r>
            <a:r>
              <a:rPr lang="en-NZ" dirty="0" smtClean="0"/>
              <a:t>Today Katie uses Google Earth to travel extensively. She revisits those places she enjoyed as a pre schooler – Daystar Childcare, Mt Eden kindergarten, </a:t>
            </a:r>
            <a:r>
              <a:rPr lang="en-NZ" dirty="0" err="1" smtClean="0"/>
              <a:t>Maungawhau</a:t>
            </a:r>
            <a:r>
              <a:rPr lang="en-NZ" dirty="0" smtClean="0"/>
              <a:t> Primary School, the streets where her playgroup used to live and where we had coffee as a stay at home mum….</a:t>
            </a:r>
          </a:p>
          <a:p>
            <a:pPr marL="169873" indent="-169873" defTabSz="905988">
              <a:buFont typeface="Wingdings" panose="05000000000000000000" pitchFamily="2" charset="2"/>
              <a:buChar char="q"/>
              <a:defRPr/>
            </a:pPr>
            <a:r>
              <a:rPr lang="en-NZ" dirty="0" smtClean="0"/>
              <a:t>Katie writes lists of everywhere she has travelled during the week- and what photos she wants in her envelopes. Katie’s lists are an</a:t>
            </a:r>
            <a:r>
              <a:rPr lang="en-NZ" baseline="0" dirty="0" smtClean="0"/>
              <a:t> element </a:t>
            </a:r>
            <a:r>
              <a:rPr lang="en-NZ" dirty="0" smtClean="0"/>
              <a:t>of her decision making matrix.  </a:t>
            </a:r>
          </a:p>
          <a:p>
            <a:endParaRPr lang="en-NZ" dirty="0" smtClean="0"/>
          </a:p>
        </p:txBody>
      </p:sp>
      <p:sp>
        <p:nvSpPr>
          <p:cNvPr id="4" name="Slide Number Placeholder 3"/>
          <p:cNvSpPr>
            <a:spLocks noGrp="1"/>
          </p:cNvSpPr>
          <p:nvPr>
            <p:ph type="sldNum" sz="quarter" idx="5"/>
          </p:nvPr>
        </p:nvSpPr>
        <p:spPr/>
        <p:txBody>
          <a:bodyPr/>
          <a:lstStyle/>
          <a:p>
            <a:fld id="{33CE9059-905B-433A-835D-42995B792FE0}" type="slidenum">
              <a:rPr lang="en-NZ" smtClean="0"/>
              <a:t>10</a:t>
            </a:fld>
            <a:endParaRPr lang="en-NZ"/>
          </a:p>
        </p:txBody>
      </p:sp>
    </p:spTree>
    <p:extLst>
      <p:ext uri="{BB962C8B-B14F-4D97-AF65-F5344CB8AC3E}">
        <p14:creationId xmlns:p14="http://schemas.microsoft.com/office/powerpoint/2010/main" val="9553129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73" indent="-169873" defTabSz="905988">
              <a:buFont typeface="Wingdings" panose="05000000000000000000" pitchFamily="2" charset="2"/>
              <a:buChar char="q"/>
              <a:defRPr/>
            </a:pPr>
            <a:r>
              <a:rPr lang="en-NZ" baseline="0" dirty="0" smtClean="0"/>
              <a:t>Having a conversation with Katie takes time and energy. </a:t>
            </a:r>
          </a:p>
          <a:p>
            <a:pPr marL="169873" indent="-169873">
              <a:buFont typeface="Wingdings" panose="05000000000000000000" pitchFamily="2" charset="2"/>
              <a:buChar char="q"/>
            </a:pPr>
            <a:endParaRPr lang="en-NZ" dirty="0" smtClean="0"/>
          </a:p>
          <a:p>
            <a:pPr marL="169873" indent="-169873">
              <a:buFont typeface="Wingdings" panose="05000000000000000000" pitchFamily="2" charset="2"/>
              <a:buChar char="q"/>
            </a:pPr>
            <a:r>
              <a:rPr lang="en-NZ" dirty="0" smtClean="0"/>
              <a:t>So-what’s next? </a:t>
            </a:r>
          </a:p>
          <a:p>
            <a:pPr marL="169873" indent="-169873">
              <a:buFont typeface="Wingdings" panose="05000000000000000000" pitchFamily="2" charset="2"/>
              <a:buChar char="q"/>
            </a:pPr>
            <a:r>
              <a:rPr lang="en-NZ" dirty="0" smtClean="0"/>
              <a:t>Neil</a:t>
            </a:r>
            <a:r>
              <a:rPr lang="en-NZ" baseline="0" dirty="0" smtClean="0"/>
              <a:t> and I need to do the stuff!  </a:t>
            </a:r>
          </a:p>
          <a:p>
            <a:endParaRPr lang="en-NZ" dirty="0" smtClean="0"/>
          </a:p>
          <a:p>
            <a:endParaRPr lang="en-NZ" dirty="0" smtClean="0"/>
          </a:p>
        </p:txBody>
      </p:sp>
      <p:sp>
        <p:nvSpPr>
          <p:cNvPr id="4" name="Slide Number Placeholder 3"/>
          <p:cNvSpPr>
            <a:spLocks noGrp="1"/>
          </p:cNvSpPr>
          <p:nvPr>
            <p:ph type="sldNum" sz="quarter" idx="5"/>
          </p:nvPr>
        </p:nvSpPr>
        <p:spPr/>
        <p:txBody>
          <a:bodyPr/>
          <a:lstStyle/>
          <a:p>
            <a:fld id="{33CE9059-905B-433A-835D-42995B792FE0}" type="slidenum">
              <a:rPr lang="en-NZ" smtClean="0"/>
              <a:t>11</a:t>
            </a:fld>
            <a:endParaRPr lang="en-NZ"/>
          </a:p>
        </p:txBody>
      </p:sp>
    </p:spTree>
    <p:extLst>
      <p:ext uri="{BB962C8B-B14F-4D97-AF65-F5344CB8AC3E}">
        <p14:creationId xmlns:p14="http://schemas.microsoft.com/office/powerpoint/2010/main" val="2675902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73" indent="-169873">
              <a:buFont typeface="Wingdings" panose="05000000000000000000" pitchFamily="2" charset="2"/>
              <a:buChar char="q"/>
            </a:pPr>
            <a:r>
              <a:rPr lang="en-NZ" baseline="0" dirty="0" smtClean="0"/>
              <a:t>Sometime in the next few years, we’re planning on winning Lotto, using our Gold cards more often (when I grow up and am eligible), selling up and becoming mortgage free, moving to our forever home by the sea-  and being involved in our new community wherever that might be. </a:t>
            </a:r>
          </a:p>
          <a:p>
            <a:pPr marL="169873" indent="-169873">
              <a:buFont typeface="Wingdings" panose="05000000000000000000" pitchFamily="2" charset="2"/>
              <a:buChar char="q"/>
            </a:pPr>
            <a:endParaRPr lang="en-NZ" dirty="0" smtClean="0"/>
          </a:p>
          <a:p>
            <a:pPr marL="169873" indent="-169873">
              <a:buFont typeface="Wingdings" panose="05000000000000000000" pitchFamily="2" charset="2"/>
              <a:buChar char="q"/>
            </a:pPr>
            <a:r>
              <a:rPr lang="en-NZ" dirty="0" smtClean="0"/>
              <a:t>We need to plan for this</a:t>
            </a:r>
            <a:r>
              <a:rPr lang="en-NZ" baseline="0" dirty="0" smtClean="0"/>
              <a:t> future -</a:t>
            </a:r>
            <a:r>
              <a:rPr lang="en-NZ" dirty="0" smtClean="0"/>
              <a:t>and for a time when we’re not around-</a:t>
            </a:r>
            <a:r>
              <a:rPr lang="en-NZ" baseline="0" dirty="0" smtClean="0"/>
              <a:t> NOW! </a:t>
            </a:r>
            <a:r>
              <a:rPr lang="en-NZ" dirty="0" smtClean="0"/>
              <a:t> </a:t>
            </a:r>
          </a:p>
          <a:p>
            <a:endParaRPr lang="en-NZ" dirty="0" smtClean="0"/>
          </a:p>
          <a:p>
            <a:endParaRPr lang="en-NZ" dirty="0" smtClean="0"/>
          </a:p>
          <a:p>
            <a:r>
              <a:rPr lang="en-NZ" dirty="0" smtClean="0"/>
              <a:t>C</a:t>
            </a:r>
            <a:endParaRPr lang="en-NZ" dirty="0"/>
          </a:p>
        </p:txBody>
      </p:sp>
      <p:sp>
        <p:nvSpPr>
          <p:cNvPr id="4" name="Slide Number Placeholder 3"/>
          <p:cNvSpPr>
            <a:spLocks noGrp="1"/>
          </p:cNvSpPr>
          <p:nvPr>
            <p:ph type="sldNum" sz="quarter" idx="5"/>
          </p:nvPr>
        </p:nvSpPr>
        <p:spPr/>
        <p:txBody>
          <a:bodyPr/>
          <a:lstStyle/>
          <a:p>
            <a:fld id="{33CE9059-905B-433A-835D-42995B792FE0}" type="slidenum">
              <a:rPr lang="en-NZ" smtClean="0"/>
              <a:t>12</a:t>
            </a:fld>
            <a:endParaRPr lang="en-NZ"/>
          </a:p>
        </p:txBody>
      </p:sp>
    </p:spTree>
    <p:extLst>
      <p:ext uri="{BB962C8B-B14F-4D97-AF65-F5344CB8AC3E}">
        <p14:creationId xmlns:p14="http://schemas.microsoft.com/office/powerpoint/2010/main" val="3953137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73" indent="-169873" defTabSz="905988">
              <a:buFont typeface="Wingdings" panose="05000000000000000000" pitchFamily="2" charset="2"/>
              <a:buChar char="q"/>
              <a:defRPr/>
            </a:pPr>
            <a:r>
              <a:rPr lang="en-NZ" dirty="0" smtClean="0"/>
              <a:t>Clearly our adult children see us as members of an aging workforce- if this</a:t>
            </a:r>
            <a:r>
              <a:rPr lang="en-NZ" baseline="0" dirty="0" smtClean="0"/>
              <a:t> email</a:t>
            </a:r>
            <a:r>
              <a:rPr lang="en-NZ" dirty="0" smtClean="0"/>
              <a:t> from our son is anything to go by… </a:t>
            </a:r>
          </a:p>
          <a:p>
            <a:pPr marL="169873" indent="-169873" defTabSz="905988">
              <a:buFont typeface="Wingdings" panose="05000000000000000000" pitchFamily="2" charset="2"/>
              <a:buChar char="q"/>
              <a:defRPr/>
            </a:pPr>
            <a:r>
              <a:rPr lang="en-NZ" dirty="0" smtClean="0"/>
              <a:t>We</a:t>
            </a:r>
            <a:r>
              <a:rPr lang="en-NZ" baseline="0" dirty="0" smtClean="0"/>
              <a:t> spent a whole weekend recently answering the questions and the relief at getting this done was visible. </a:t>
            </a:r>
            <a:endParaRPr lang="en-NZ" dirty="0" smtClean="0"/>
          </a:p>
          <a:p>
            <a:pPr marL="169873" indent="-169873">
              <a:buFont typeface="Wingdings" panose="05000000000000000000" pitchFamily="2" charset="2"/>
              <a:buChar char="q"/>
            </a:pPr>
            <a:r>
              <a:rPr lang="en-NZ" dirty="0" smtClean="0"/>
              <a:t>Our kids worry about the future </a:t>
            </a:r>
            <a:r>
              <a:rPr lang="en-NZ" b="0" u="sng" dirty="0" smtClean="0"/>
              <a:t>too</a:t>
            </a:r>
            <a:r>
              <a:rPr lang="en-NZ" b="1" u="sng" dirty="0" smtClean="0"/>
              <a:t>-Read the slide </a:t>
            </a:r>
            <a:endParaRPr lang="en-NZ" b="1" u="sng" dirty="0"/>
          </a:p>
        </p:txBody>
      </p:sp>
      <p:sp>
        <p:nvSpPr>
          <p:cNvPr id="4" name="Slide Number Placeholder 3"/>
          <p:cNvSpPr>
            <a:spLocks noGrp="1"/>
          </p:cNvSpPr>
          <p:nvPr>
            <p:ph type="sldNum" sz="quarter" idx="5"/>
          </p:nvPr>
        </p:nvSpPr>
        <p:spPr/>
        <p:txBody>
          <a:bodyPr/>
          <a:lstStyle/>
          <a:p>
            <a:fld id="{33CE9059-905B-433A-835D-42995B792FE0}" type="slidenum">
              <a:rPr lang="en-NZ" smtClean="0"/>
              <a:t>13</a:t>
            </a:fld>
            <a:endParaRPr lang="en-NZ"/>
          </a:p>
        </p:txBody>
      </p:sp>
    </p:spTree>
    <p:extLst>
      <p:ext uri="{BB962C8B-B14F-4D97-AF65-F5344CB8AC3E}">
        <p14:creationId xmlns:p14="http://schemas.microsoft.com/office/powerpoint/2010/main" val="1081643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73" indent="-169873">
              <a:buFont typeface="Wingdings" panose="05000000000000000000" pitchFamily="2" charset="2"/>
              <a:buChar char="q"/>
            </a:pPr>
            <a:r>
              <a:rPr lang="en-NZ" baseline="0" dirty="0" smtClean="0"/>
              <a:t> Read the second bubble: Inclusive living is strengthened when we have control over all decisions affecting our day to day lives and when we have access to information in a format that is easy to understand. </a:t>
            </a:r>
          </a:p>
          <a:p>
            <a:pPr marL="169873" indent="-169873">
              <a:buFont typeface="Wingdings" panose="05000000000000000000" pitchFamily="2" charset="2"/>
              <a:buChar char="q"/>
            </a:pPr>
            <a:endParaRPr lang="en-NZ" baseline="0" dirty="0" smtClean="0"/>
          </a:p>
          <a:p>
            <a:pPr marL="169873" indent="-169873">
              <a:buFont typeface="Wingdings" panose="05000000000000000000" pitchFamily="2" charset="2"/>
              <a:buChar char="q"/>
            </a:pPr>
            <a:r>
              <a:rPr lang="en-NZ" baseline="0" dirty="0" smtClean="0"/>
              <a:t>If we are to do the right thing, we are going to have to begin soon to help Katie prepare for an cope with the changes that are on the horizon. </a:t>
            </a:r>
          </a:p>
          <a:p>
            <a:pPr marL="169873" indent="-169873">
              <a:buFont typeface="Wingdings" panose="05000000000000000000" pitchFamily="2" charset="2"/>
              <a:buChar char="q"/>
            </a:pPr>
            <a:r>
              <a:rPr lang="en-NZ" baseline="0" dirty="0" smtClean="0"/>
              <a:t>We trust a transformed system will support those arrangements. </a:t>
            </a:r>
            <a:endParaRPr lang="en-NZ" dirty="0"/>
          </a:p>
        </p:txBody>
      </p:sp>
      <p:sp>
        <p:nvSpPr>
          <p:cNvPr id="4" name="Slide Number Placeholder 3"/>
          <p:cNvSpPr>
            <a:spLocks noGrp="1"/>
          </p:cNvSpPr>
          <p:nvPr>
            <p:ph type="sldNum" sz="quarter" idx="5"/>
          </p:nvPr>
        </p:nvSpPr>
        <p:spPr/>
        <p:txBody>
          <a:bodyPr/>
          <a:lstStyle/>
          <a:p>
            <a:fld id="{33CE9059-905B-433A-835D-42995B792FE0}" type="slidenum">
              <a:rPr lang="en-NZ" smtClean="0"/>
              <a:t>14</a:t>
            </a:fld>
            <a:endParaRPr lang="en-NZ"/>
          </a:p>
        </p:txBody>
      </p:sp>
    </p:spTree>
    <p:extLst>
      <p:ext uri="{BB962C8B-B14F-4D97-AF65-F5344CB8AC3E}">
        <p14:creationId xmlns:p14="http://schemas.microsoft.com/office/powerpoint/2010/main" val="34166838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73" indent="-169873" defTabSz="905988">
              <a:buFont typeface="Wingdings" panose="05000000000000000000" pitchFamily="2" charset="2"/>
              <a:buChar char="q"/>
              <a:defRPr/>
            </a:pPr>
            <a:r>
              <a:rPr lang="en-NZ" dirty="0"/>
              <a:t>Neil &amp; I are looking forward to our own good </a:t>
            </a:r>
            <a:r>
              <a:rPr lang="en-NZ" dirty="0" smtClean="0"/>
              <a:t>life</a:t>
            </a:r>
            <a:r>
              <a:rPr lang="en-NZ" baseline="0" dirty="0" smtClean="0"/>
              <a:t> which we think will be enhanced when the promised land appears on the horizon- and when we retire to our house with a sea view. </a:t>
            </a:r>
          </a:p>
          <a:p>
            <a:pPr marL="169873" indent="-169873">
              <a:buFont typeface="Wingdings" panose="05000000000000000000" pitchFamily="2" charset="2"/>
              <a:buChar char="q"/>
            </a:pPr>
            <a:r>
              <a:rPr lang="en-US" dirty="0" smtClean="0">
                <a:cs typeface="Calibri"/>
              </a:rPr>
              <a:t>For</a:t>
            </a:r>
            <a:r>
              <a:rPr lang="en-US" baseline="0" dirty="0" smtClean="0">
                <a:cs typeface="Calibri"/>
              </a:rPr>
              <a:t> 34 years we have done our very best by Katie, working with hundreds of professionals who in general did their best by Katie as we accommodated and contributed to changing policies, rules, supports and services based on the best practice of the day. </a:t>
            </a:r>
          </a:p>
          <a:p>
            <a:r>
              <a:rPr lang="en-US" baseline="0" dirty="0" smtClean="0">
                <a:cs typeface="Calibri"/>
              </a:rPr>
              <a:t> </a:t>
            </a:r>
          </a:p>
          <a:p>
            <a:pPr marL="169873" indent="-169873">
              <a:buFont typeface="Wingdings" panose="05000000000000000000" pitchFamily="2" charset="2"/>
              <a:buChar char="q"/>
            </a:pPr>
            <a:r>
              <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rPr>
              <a:t>We embraced everything that inclusion meant way back in 1989. Still,  Katie is amongst the most poorly of educated women in NZ.  She is among those least prepared for this brave new technical world. We hope and trust that this is no longer true for young people leaving the education system. </a:t>
            </a:r>
          </a:p>
          <a:p>
            <a:pPr marL="169873" indent="-169873" defTabSz="905988">
              <a:buFont typeface="Wingdings" panose="05000000000000000000" pitchFamily="2" charset="2"/>
              <a:buChar char="q"/>
              <a:defRPr/>
            </a:pPr>
            <a:endPar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endParaRPr>
          </a:p>
          <a:p>
            <a:pPr marL="169873" indent="-169873" defTabSz="905988">
              <a:buFont typeface="Wingdings" panose="05000000000000000000" pitchFamily="2" charset="2"/>
              <a:buChar char="q"/>
              <a:defRPr/>
            </a:pPr>
            <a:r>
              <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rPr>
              <a:t>We embraced SRV, we look forward to the government , policy and EGL principles that promise to enable Katie’s good life.</a:t>
            </a:r>
          </a:p>
          <a:p>
            <a:endPar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endParaRPr>
          </a:p>
          <a:p>
            <a:pPr marL="169873" indent="-169873">
              <a:buFont typeface="Wingdings" panose="05000000000000000000" pitchFamily="2" charset="2"/>
              <a:buChar char="q"/>
            </a:pPr>
            <a:r>
              <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rPr>
              <a:t> Through all the systemic and social barriers that Katie and families like ours have had to navigate, we have never stopped loving our quirky daughter who has chosen a road less travelled.  </a:t>
            </a:r>
            <a:endParaRPr lang="en-US" baseline="0" dirty="0" smtClean="0">
              <a:cs typeface="Calibri"/>
            </a:endParaRPr>
          </a:p>
          <a:p>
            <a:pPr marL="169873" indent="-169873" defTabSz="905988">
              <a:buFont typeface="Wingdings" panose="05000000000000000000" pitchFamily="2" charset="2"/>
              <a:buChar char="q"/>
              <a:defRPr/>
            </a:pPr>
            <a:endParaRPr lang="en-NZ" baseline="0" dirty="0" smtClean="0"/>
          </a:p>
        </p:txBody>
      </p:sp>
      <p:sp>
        <p:nvSpPr>
          <p:cNvPr id="4" name="Slide Number Placeholder 3"/>
          <p:cNvSpPr>
            <a:spLocks noGrp="1"/>
          </p:cNvSpPr>
          <p:nvPr>
            <p:ph type="sldNum" sz="quarter" idx="5"/>
          </p:nvPr>
        </p:nvSpPr>
        <p:spPr/>
        <p:txBody>
          <a:bodyPr/>
          <a:lstStyle/>
          <a:p>
            <a:fld id="{33CE9059-905B-433A-835D-42995B792FE0}" type="slidenum">
              <a:rPr lang="en-NZ" smtClean="0"/>
              <a:t>15</a:t>
            </a:fld>
            <a:endParaRPr lang="en-NZ"/>
          </a:p>
        </p:txBody>
      </p:sp>
    </p:spTree>
    <p:extLst>
      <p:ext uri="{BB962C8B-B14F-4D97-AF65-F5344CB8AC3E}">
        <p14:creationId xmlns:p14="http://schemas.microsoft.com/office/powerpoint/2010/main" val="15193310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73" indent="-169873">
              <a:buFont typeface="Wingdings" panose="05000000000000000000" pitchFamily="2" charset="2"/>
              <a:buChar char="q"/>
            </a:pPr>
            <a:endParaRPr lang="en-US" baseline="0" dirty="0" smtClean="0">
              <a:cs typeface="Calibri"/>
            </a:endParaRPr>
          </a:p>
          <a:p>
            <a:pPr marL="169873" indent="-169873">
              <a:buFont typeface="Wingdings" panose="05000000000000000000" pitchFamily="2" charset="2"/>
              <a:buChar char="q"/>
            </a:pPr>
            <a:r>
              <a:rPr lang="en-US" baseline="0" dirty="0" smtClean="0">
                <a:cs typeface="Calibri"/>
              </a:rPr>
              <a:t>As Maya Angelou said: I did then what I knew how to do.  Now I know better, I do better. </a:t>
            </a:r>
            <a:endParaRPr lang="en-US" dirty="0">
              <a:cs typeface="Calibri"/>
            </a:endParaRPr>
          </a:p>
        </p:txBody>
      </p:sp>
      <p:sp>
        <p:nvSpPr>
          <p:cNvPr id="4" name="Slide Number Placeholder 3"/>
          <p:cNvSpPr>
            <a:spLocks noGrp="1"/>
          </p:cNvSpPr>
          <p:nvPr>
            <p:ph type="sldNum" sz="quarter" idx="5"/>
          </p:nvPr>
        </p:nvSpPr>
        <p:spPr/>
        <p:txBody>
          <a:bodyPr/>
          <a:lstStyle/>
          <a:p>
            <a:fld id="{D53501CC-5506-4D73-91AD-04DDD9C404F4}" type="slidenum">
              <a:rPr lang="en-US"/>
              <a:t>16</a:t>
            </a:fld>
            <a:endParaRPr lang="en-US"/>
          </a:p>
        </p:txBody>
      </p:sp>
    </p:spTree>
    <p:extLst>
      <p:ext uri="{BB962C8B-B14F-4D97-AF65-F5344CB8AC3E}">
        <p14:creationId xmlns:p14="http://schemas.microsoft.com/office/powerpoint/2010/main" val="21249037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endParaRPr>
          </a:p>
          <a:p>
            <a:pPr marL="169873" indent="-169873">
              <a:buFont typeface="Wingdings" panose="05000000000000000000" pitchFamily="2" charset="2"/>
              <a:buChar char="q"/>
            </a:pPr>
            <a:r>
              <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rPr>
              <a:t>Along the way, We stopped waiting for the government to create Katie’s good life- and we got on with the stuff of life.  </a:t>
            </a:r>
          </a:p>
          <a:p>
            <a:endPar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endParaRPr>
          </a:p>
          <a:p>
            <a:pPr marL="169873" indent="-169873">
              <a:buFont typeface="Wingdings" panose="05000000000000000000" pitchFamily="2" charset="2"/>
              <a:buChar char="q"/>
            </a:pPr>
            <a:r>
              <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rPr>
              <a:t>Like Lisa and Todd and all those mums and dads and brothers and sisters and whanau who love family members with very high support needs, we have never stopped thinking about securing the future, while supporting Katie to live her very best life possible- in the present. </a:t>
            </a:r>
          </a:p>
          <a:p>
            <a:r>
              <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rPr>
              <a:t> </a:t>
            </a:r>
          </a:p>
          <a:p>
            <a:pPr marL="169873" indent="-169873">
              <a:buFont typeface="Wingdings" panose="05000000000000000000" pitchFamily="2" charset="2"/>
              <a:buChar char="q"/>
            </a:pPr>
            <a:r>
              <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rPr>
              <a:t>This has included going to work- and my role as Change Practice Manager at SC means I have a professional opportunity to be involved in an aspiring programme of work- Programme Astra which includes…Read the slide. </a:t>
            </a:r>
          </a:p>
          <a:p>
            <a:endPar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endParaRPr>
          </a:p>
          <a:p>
            <a:pPr marL="169873" indent="-169873">
              <a:buFont typeface="Wingdings" panose="05000000000000000000" pitchFamily="2" charset="2"/>
              <a:buChar char="q"/>
            </a:pPr>
            <a:r>
              <a:rPr lang="en-NZ" dirty="0">
                <a:solidFill>
                  <a:schemeClr val="bg1">
                    <a:lumMod val="95000"/>
                  </a:schemeClr>
                </a:solidFill>
                <a:latin typeface="Arial" panose="020B0604020202020204" pitchFamily="34" charset="0"/>
                <a:cs typeface="Arial" panose="020B0604020202020204" pitchFamily="34" charset="0"/>
              </a:rPr>
              <a:t> I think Programme Astra is really </a:t>
            </a:r>
            <a:r>
              <a:rPr lang="en-NZ" b="0" dirty="0">
                <a:latin typeface="Arial" panose="020B0604020202020204" pitchFamily="34" charset="0"/>
                <a:cs typeface="Arial" panose="020B0604020202020204" pitchFamily="34" charset="0"/>
              </a:rPr>
              <a:t>Katie’s legacy to Spectrum Care- after a lifetime </a:t>
            </a:r>
            <a:r>
              <a:rPr lang="en-NZ" b="0" dirty="0" smtClean="0">
                <a:latin typeface="Arial" panose="020B0604020202020204" pitchFamily="34" charset="0"/>
                <a:cs typeface="Arial" panose="020B0604020202020204" pitchFamily="34" charset="0"/>
              </a:rPr>
              <a:t>of</a:t>
            </a:r>
            <a:r>
              <a:rPr lang="en-NZ" b="0" baseline="0" dirty="0" smtClean="0">
                <a:latin typeface="Arial" panose="020B0604020202020204" pitchFamily="34" charset="0"/>
                <a:cs typeface="Arial" panose="020B0604020202020204" pitchFamily="34" charset="0"/>
              </a:rPr>
              <a:t> Katie </a:t>
            </a:r>
            <a:r>
              <a:rPr lang="en-NZ" b="0" dirty="0" smtClean="0">
                <a:latin typeface="Arial" panose="020B0604020202020204" pitchFamily="34" charset="0"/>
                <a:cs typeface="Arial" panose="020B0604020202020204" pitchFamily="34" charset="0"/>
              </a:rPr>
              <a:t>teaching </a:t>
            </a:r>
            <a:r>
              <a:rPr lang="en-NZ" b="0" dirty="0">
                <a:latin typeface="Arial" panose="020B0604020202020204" pitchFamily="34" charset="0"/>
                <a:cs typeface="Arial" panose="020B0604020202020204" pitchFamily="34" charset="0"/>
              </a:rPr>
              <a:t>our family the true meaning of universal design, living the life she and we have imagined- including </a:t>
            </a:r>
            <a:r>
              <a:rPr lang="en-NZ" b="0" dirty="0" smtClean="0">
                <a:latin typeface="Arial" panose="020B0604020202020204" pitchFamily="34" charset="0"/>
                <a:cs typeface="Arial" panose="020B0604020202020204" pitchFamily="34" charset="0"/>
              </a:rPr>
              <a:t>the challenges of</a:t>
            </a:r>
            <a:r>
              <a:rPr lang="en-NZ" b="0" baseline="0" dirty="0" smtClean="0">
                <a:latin typeface="Arial" panose="020B0604020202020204" pitchFamily="34" charset="0"/>
                <a:cs typeface="Arial" panose="020B0604020202020204" pitchFamily="34" charset="0"/>
              </a:rPr>
              <a:t> getting past the No!  To the Matrix which involves </a:t>
            </a:r>
            <a:r>
              <a:rPr lang="en-NZ" b="0" dirty="0" smtClean="0">
                <a:latin typeface="Arial" panose="020B0604020202020204" pitchFamily="34" charset="0"/>
                <a:cs typeface="Arial" panose="020B0604020202020204" pitchFamily="34" charset="0"/>
              </a:rPr>
              <a:t>communicating, connecting </a:t>
            </a:r>
            <a:r>
              <a:rPr lang="en-NZ" b="0" dirty="0">
                <a:latin typeface="Arial" panose="020B0604020202020204" pitchFamily="34" charset="0"/>
                <a:cs typeface="Arial" panose="020B0604020202020204" pitchFamily="34" charset="0"/>
              </a:rPr>
              <a:t>and doing </a:t>
            </a:r>
            <a:r>
              <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rPr>
              <a:t>everyday things, in everyday places- where everyone </a:t>
            </a:r>
            <a:r>
              <a:rPr lang="en-NZ">
                <a:solidFill>
                  <a:schemeClr val="bg1">
                    <a:lumMod val="95000"/>
                  </a:schemeClr>
                </a:solidFill>
                <a:latin typeface="Arial" panose="020B0604020202020204" pitchFamily="34" charset="0"/>
                <a:ea typeface="Calibri" panose="020F0502020204030204" pitchFamily="34" charset="0"/>
                <a:cs typeface="Arial" panose="020B0604020202020204" pitchFamily="34" charset="0"/>
              </a:rPr>
              <a:t>is welcome.  </a:t>
            </a:r>
            <a:endPar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endParaRPr>
          </a:p>
          <a:p>
            <a:endParaRPr lang="en-NZ" dirty="0">
              <a:solidFill>
                <a:schemeClr val="bg1">
                  <a:lumMod val="95000"/>
                </a:schemeClr>
              </a:solidFill>
              <a:latin typeface="Arial" panose="020B0604020202020204" pitchFamily="34" charset="0"/>
              <a:ea typeface="Calibri" panose="020F0502020204030204" pitchFamily="34" charset="0"/>
              <a:cs typeface="Arial" panose="020B0604020202020204" pitchFamily="34" charset="0"/>
            </a:endParaRPr>
          </a:p>
          <a:p>
            <a:pPr marL="169873" indent="-169873">
              <a:buFont typeface="Wingdings" panose="05000000000000000000" pitchFamily="2" charset="2"/>
              <a:buChar char="q"/>
            </a:pPr>
            <a:r>
              <a:rPr lang="en-NZ" dirty="0">
                <a:solidFill>
                  <a:schemeClr val="bg1">
                    <a:lumMod val="95000"/>
                  </a:schemeClr>
                </a:solidFill>
                <a:latin typeface="Arial" panose="020B0604020202020204" pitchFamily="34" charset="0"/>
                <a:cs typeface="Arial" panose="020B0604020202020204" pitchFamily="34" charset="0"/>
              </a:rPr>
              <a:t>Thank you. </a:t>
            </a:r>
            <a:endParaRPr lang="en-NZ"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3CE9059-905B-433A-835D-42995B792FE0}" type="slidenum">
              <a:rPr lang="en-NZ" smtClean="0"/>
              <a:t>17</a:t>
            </a:fld>
            <a:endParaRPr lang="en-NZ"/>
          </a:p>
        </p:txBody>
      </p:sp>
    </p:spTree>
    <p:extLst>
      <p:ext uri="{BB962C8B-B14F-4D97-AF65-F5344CB8AC3E}">
        <p14:creationId xmlns:p14="http://schemas.microsoft.com/office/powerpoint/2010/main" val="3110320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73" indent="-169873">
              <a:buFont typeface="Wingdings" panose="05000000000000000000" pitchFamily="2" charset="2"/>
              <a:buChar char="q"/>
            </a:pPr>
            <a:r>
              <a:rPr lang="en-NZ" dirty="0"/>
              <a:t>We look forward to the time when Katie has a flexible personalised budget to manage.  She and we have been waiting a long time! </a:t>
            </a:r>
          </a:p>
          <a:p>
            <a:pPr marL="169873" indent="-169873">
              <a:buFont typeface="Wingdings" panose="05000000000000000000" pitchFamily="2" charset="2"/>
              <a:buChar char="q"/>
            </a:pPr>
            <a:r>
              <a:rPr lang="en-NZ" dirty="0"/>
              <a:t>We belong to an international community. </a:t>
            </a:r>
            <a:r>
              <a:rPr lang="en-NZ" baseline="0" dirty="0" smtClean="0"/>
              <a:t> Our family has adopted the Inclusive Living Network Manifesto-</a:t>
            </a:r>
            <a:r>
              <a:rPr lang="en-NZ" dirty="0" smtClean="0"/>
              <a:t> </a:t>
            </a:r>
            <a:r>
              <a:rPr lang="en-NZ" dirty="0"/>
              <a:t>written by our </a:t>
            </a:r>
            <a:r>
              <a:rPr lang="en-NZ" dirty="0" smtClean="0"/>
              <a:t>friends </a:t>
            </a:r>
            <a:r>
              <a:rPr lang="en-NZ" dirty="0"/>
              <a:t>in </a:t>
            </a:r>
            <a:r>
              <a:rPr lang="en-NZ" dirty="0" smtClean="0"/>
              <a:t>Ireland.</a:t>
            </a:r>
            <a:r>
              <a:rPr lang="en-NZ" baseline="0" dirty="0" smtClean="0"/>
              <a:t>  The values and principles</a:t>
            </a:r>
            <a:r>
              <a:rPr lang="en-NZ" dirty="0" smtClean="0"/>
              <a:t> in the manifesto align with our</a:t>
            </a:r>
            <a:r>
              <a:rPr lang="en-NZ" baseline="0" dirty="0" smtClean="0"/>
              <a:t> family values and will guide</a:t>
            </a:r>
            <a:r>
              <a:rPr lang="en-NZ" dirty="0" smtClean="0"/>
              <a:t> </a:t>
            </a:r>
            <a:r>
              <a:rPr lang="en-NZ" dirty="0"/>
              <a:t>the decisions Katie makes- and those we make for and with her. </a:t>
            </a:r>
          </a:p>
        </p:txBody>
      </p:sp>
      <p:sp>
        <p:nvSpPr>
          <p:cNvPr id="4" name="Slide Number Placeholder 3"/>
          <p:cNvSpPr>
            <a:spLocks noGrp="1"/>
          </p:cNvSpPr>
          <p:nvPr>
            <p:ph type="sldNum" sz="quarter" idx="5"/>
          </p:nvPr>
        </p:nvSpPr>
        <p:spPr/>
        <p:txBody>
          <a:bodyPr/>
          <a:lstStyle/>
          <a:p>
            <a:fld id="{33CE9059-905B-433A-835D-42995B792FE0}" type="slidenum">
              <a:rPr lang="en-NZ" smtClean="0"/>
              <a:t>2</a:t>
            </a:fld>
            <a:endParaRPr lang="en-NZ"/>
          </a:p>
        </p:txBody>
      </p:sp>
    </p:spTree>
    <p:extLst>
      <p:ext uri="{BB962C8B-B14F-4D97-AF65-F5344CB8AC3E}">
        <p14:creationId xmlns:p14="http://schemas.microsoft.com/office/powerpoint/2010/main" val="601019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73" indent="-169873">
              <a:buFont typeface="Wingdings" panose="05000000000000000000" pitchFamily="2" charset="2"/>
              <a:buChar char="q"/>
            </a:pPr>
            <a:r>
              <a:rPr lang="en-NZ" dirty="0" smtClean="0"/>
              <a:t>Refer</a:t>
            </a:r>
            <a:r>
              <a:rPr lang="en-NZ" baseline="0" dirty="0" smtClean="0"/>
              <a:t> to </a:t>
            </a:r>
            <a:r>
              <a:rPr lang="en-NZ" dirty="0" smtClean="0"/>
              <a:t>slide</a:t>
            </a:r>
            <a:r>
              <a:rPr lang="en-NZ" baseline="0" dirty="0" smtClean="0"/>
              <a:t> </a:t>
            </a:r>
            <a:endParaRPr lang="en-NZ" dirty="0"/>
          </a:p>
          <a:p>
            <a:pPr marL="169873" indent="-169873">
              <a:buFont typeface="Wingdings" panose="05000000000000000000" pitchFamily="2" charset="2"/>
              <a:buChar char="q"/>
            </a:pPr>
            <a:r>
              <a:rPr lang="en-NZ" dirty="0" smtClean="0"/>
              <a:t>All</a:t>
            </a:r>
            <a:r>
              <a:rPr lang="en-NZ" baseline="0" dirty="0" smtClean="0"/>
              <a:t> </a:t>
            </a:r>
            <a:r>
              <a:rPr lang="en-NZ" dirty="0" smtClean="0"/>
              <a:t>of </a:t>
            </a:r>
            <a:r>
              <a:rPr lang="en-NZ" dirty="0"/>
              <a:t>this is still true today- However, we did not allow this diagnosis and prognosis to define Katie- and we did not allow it to drive the decision we made and are still making for and with her today. </a:t>
            </a:r>
          </a:p>
          <a:p>
            <a:pPr marL="169873" indent="-169873">
              <a:buFont typeface="Wingdings" panose="05000000000000000000" pitchFamily="2" charset="2"/>
              <a:buChar char="q"/>
            </a:pPr>
            <a:r>
              <a:rPr lang="en-NZ" dirty="0" smtClean="0"/>
              <a:t>We </a:t>
            </a:r>
            <a:r>
              <a:rPr lang="en-NZ" dirty="0"/>
              <a:t>engaged with all the interventions and best practice therapies of the day, </a:t>
            </a:r>
            <a:r>
              <a:rPr lang="en-NZ" dirty="0" smtClean="0"/>
              <a:t>and paid for those not funded.  We </a:t>
            </a:r>
            <a:r>
              <a:rPr lang="en-NZ" dirty="0"/>
              <a:t>did everything we could to support </a:t>
            </a:r>
            <a:r>
              <a:rPr lang="en-NZ" dirty="0" smtClean="0"/>
              <a:t>Katie </a:t>
            </a:r>
            <a:r>
              <a:rPr lang="en-NZ" dirty="0"/>
              <a:t>to communicate- and we worked and supported with her passions and interests and quirky choices – and got on with the business of living-as we advocated for improvements and change- just as the generations of parents did before us- and as you do now. </a:t>
            </a:r>
          </a:p>
        </p:txBody>
      </p:sp>
      <p:sp>
        <p:nvSpPr>
          <p:cNvPr id="4" name="Slide Number Placeholder 3"/>
          <p:cNvSpPr>
            <a:spLocks noGrp="1"/>
          </p:cNvSpPr>
          <p:nvPr>
            <p:ph type="sldNum" sz="quarter" idx="5"/>
          </p:nvPr>
        </p:nvSpPr>
        <p:spPr/>
        <p:txBody>
          <a:bodyPr/>
          <a:lstStyle/>
          <a:p>
            <a:fld id="{33CE9059-905B-433A-835D-42995B792FE0}" type="slidenum">
              <a:rPr lang="en-NZ" smtClean="0"/>
              <a:t>3</a:t>
            </a:fld>
            <a:endParaRPr lang="en-NZ"/>
          </a:p>
        </p:txBody>
      </p:sp>
    </p:spTree>
    <p:extLst>
      <p:ext uri="{BB962C8B-B14F-4D97-AF65-F5344CB8AC3E}">
        <p14:creationId xmlns:p14="http://schemas.microsoft.com/office/powerpoint/2010/main" val="1607082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73" indent="-169873">
              <a:buFont typeface="Wingdings" panose="05000000000000000000" pitchFamily="2" charset="2"/>
              <a:buChar char="q"/>
            </a:pPr>
            <a:r>
              <a:rPr lang="en-NZ" dirty="0"/>
              <a:t>We simply got on with loving her- our child and adult daughter who still says No to everything. </a:t>
            </a:r>
            <a:endParaRPr lang="en-NZ" dirty="0" smtClean="0"/>
          </a:p>
          <a:p>
            <a:pPr marL="169873" indent="-169873">
              <a:buFont typeface="Wingdings" panose="05000000000000000000" pitchFamily="2" charset="2"/>
              <a:buChar char="q"/>
            </a:pPr>
            <a:r>
              <a:rPr lang="en-NZ" dirty="0" smtClean="0"/>
              <a:t> </a:t>
            </a:r>
            <a:r>
              <a:rPr lang="en-NZ" dirty="0"/>
              <a:t>Communication and decision making grid looks more like this… next slide….</a:t>
            </a:r>
          </a:p>
          <a:p>
            <a:endParaRPr lang="en-NZ" dirty="0"/>
          </a:p>
        </p:txBody>
      </p:sp>
      <p:sp>
        <p:nvSpPr>
          <p:cNvPr id="4" name="Slide Number Placeholder 3"/>
          <p:cNvSpPr>
            <a:spLocks noGrp="1"/>
          </p:cNvSpPr>
          <p:nvPr>
            <p:ph type="sldNum" sz="quarter" idx="5"/>
          </p:nvPr>
        </p:nvSpPr>
        <p:spPr/>
        <p:txBody>
          <a:bodyPr/>
          <a:lstStyle/>
          <a:p>
            <a:fld id="{33CE9059-905B-433A-835D-42995B792FE0}" type="slidenum">
              <a:rPr lang="en-NZ" smtClean="0"/>
              <a:t>4</a:t>
            </a:fld>
            <a:endParaRPr lang="en-NZ"/>
          </a:p>
        </p:txBody>
      </p:sp>
    </p:spTree>
    <p:extLst>
      <p:ext uri="{BB962C8B-B14F-4D97-AF65-F5344CB8AC3E}">
        <p14:creationId xmlns:p14="http://schemas.microsoft.com/office/powerpoint/2010/main" val="2726214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73" indent="-169873">
              <a:buFont typeface="Wingdings" panose="05000000000000000000" pitchFamily="2" charset="2"/>
              <a:buChar char="q"/>
            </a:pPr>
            <a:r>
              <a:rPr lang="en-NZ" sz="1100" dirty="0"/>
              <a:t>I’m reasonably sure Lisa’s decision making grid didn’t look like this. </a:t>
            </a:r>
          </a:p>
          <a:p>
            <a:pPr marL="169873" indent="-169873">
              <a:buFont typeface="Wingdings" panose="05000000000000000000" pitchFamily="2" charset="2"/>
              <a:buChar char="q"/>
            </a:pPr>
            <a:r>
              <a:rPr lang="en-NZ" sz="1100" dirty="0"/>
              <a:t>This is a negotiation tool employed by all the Robertson children- now grown up</a:t>
            </a:r>
          </a:p>
          <a:p>
            <a:pPr marL="169873" indent="-169873" defTabSz="905988">
              <a:buFont typeface="Wingdings" panose="05000000000000000000" pitchFamily="2" charset="2"/>
              <a:buChar char="q"/>
              <a:defRPr/>
            </a:pPr>
            <a:r>
              <a:rPr lang="en-NZ" sz="1100" dirty="0"/>
              <a:t>Katie say No to everything!  And I wonder where this comes from?!!! </a:t>
            </a:r>
          </a:p>
          <a:p>
            <a:r>
              <a:rPr lang="en-NZ" sz="1100" dirty="0"/>
              <a:t> </a:t>
            </a:r>
          </a:p>
          <a:p>
            <a:pPr marL="169873" indent="-169873">
              <a:buFont typeface="Wingdings" panose="05000000000000000000" pitchFamily="2" charset="2"/>
              <a:buChar char="q"/>
            </a:pPr>
            <a:endParaRPr lang="en-NZ" sz="1100" dirty="0"/>
          </a:p>
        </p:txBody>
      </p:sp>
      <p:sp>
        <p:nvSpPr>
          <p:cNvPr id="4" name="Slide Number Placeholder 3"/>
          <p:cNvSpPr>
            <a:spLocks noGrp="1"/>
          </p:cNvSpPr>
          <p:nvPr>
            <p:ph type="sldNum" sz="quarter" idx="5"/>
          </p:nvPr>
        </p:nvSpPr>
        <p:spPr/>
        <p:txBody>
          <a:bodyPr/>
          <a:lstStyle/>
          <a:p>
            <a:fld id="{33CE9059-905B-433A-835D-42995B792FE0}" type="slidenum">
              <a:rPr lang="en-NZ" smtClean="0"/>
              <a:t>5</a:t>
            </a:fld>
            <a:endParaRPr lang="en-NZ"/>
          </a:p>
        </p:txBody>
      </p:sp>
    </p:spTree>
    <p:extLst>
      <p:ext uri="{BB962C8B-B14F-4D97-AF65-F5344CB8AC3E}">
        <p14:creationId xmlns:p14="http://schemas.microsoft.com/office/powerpoint/2010/main" val="2346130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73" indent="-169873">
              <a:buFont typeface="Wingdings" panose="05000000000000000000" pitchFamily="2" charset="2"/>
              <a:buChar char="q"/>
            </a:pPr>
            <a:r>
              <a:rPr lang="en-NZ" dirty="0" smtClean="0"/>
              <a:t>The next few slides takes you through a whistle tour of the last 13 years of Katie’s life. </a:t>
            </a:r>
          </a:p>
          <a:p>
            <a:pPr marL="169873" indent="-169873">
              <a:buFont typeface="Wingdings" panose="05000000000000000000" pitchFamily="2" charset="2"/>
              <a:buChar char="q"/>
            </a:pPr>
            <a:r>
              <a:rPr lang="en-NZ" dirty="0" smtClean="0"/>
              <a:t>This</a:t>
            </a:r>
            <a:r>
              <a:rPr lang="en-NZ" baseline="0" dirty="0" smtClean="0"/>
              <a:t> photo was taken by Katie from her front window at sunset. </a:t>
            </a:r>
            <a:endParaRPr lang="en-NZ" dirty="0"/>
          </a:p>
          <a:p>
            <a:pPr marL="169873" indent="-169873">
              <a:buFont typeface="Wingdings" panose="05000000000000000000" pitchFamily="2" charset="2"/>
              <a:buChar char="q"/>
            </a:pPr>
            <a:r>
              <a:rPr lang="en-NZ" dirty="0"/>
              <a:t>Katie left </a:t>
            </a:r>
            <a:r>
              <a:rPr lang="en-NZ" dirty="0" smtClean="0"/>
              <a:t>school at 17 </a:t>
            </a:r>
            <a:r>
              <a:rPr lang="en-NZ" dirty="0"/>
              <a:t>in an unplanned and unexpected timeframe, no well planned transition or plans in place. </a:t>
            </a:r>
          </a:p>
          <a:p>
            <a:pPr marL="169873" indent="-169873">
              <a:buFont typeface="Wingdings" panose="05000000000000000000" pitchFamily="2" charset="2"/>
              <a:buChar char="q"/>
            </a:pPr>
            <a:r>
              <a:rPr lang="en-NZ" dirty="0"/>
              <a:t>She used every means at her disposal to tell everyone </a:t>
            </a:r>
            <a:r>
              <a:rPr lang="en-NZ" dirty="0" smtClean="0"/>
              <a:t>she</a:t>
            </a:r>
            <a:r>
              <a:rPr lang="en-NZ" baseline="0" dirty="0" smtClean="0"/>
              <a:t> no longer wanted to go to school</a:t>
            </a:r>
            <a:r>
              <a:rPr lang="en-NZ" dirty="0" smtClean="0"/>
              <a:t>, </a:t>
            </a:r>
            <a:r>
              <a:rPr lang="en-NZ" dirty="0"/>
              <a:t>mostly using behaviour- because Katie is a woman of few words having never developed the gift of being able to talk. It was a terrible time for her- and for our family- and the next few years are ones I never want to repeat- or hear of similar stories. </a:t>
            </a:r>
          </a:p>
          <a:p>
            <a:pPr marL="169873" indent="-169873">
              <a:buFont typeface="Wingdings" panose="05000000000000000000" pitchFamily="2" charset="2"/>
              <a:buChar char="q"/>
            </a:pPr>
            <a:r>
              <a:rPr lang="en-NZ" dirty="0"/>
              <a:t>Life changed for all of us when Katie remained in the family home- and we went to live around the corner. </a:t>
            </a:r>
            <a:r>
              <a:rPr lang="en-NZ" dirty="0" smtClean="0"/>
              <a:t>Katie pays</a:t>
            </a:r>
            <a:r>
              <a:rPr lang="en-NZ" baseline="0" dirty="0" smtClean="0"/>
              <a:t> her way including paying for half tour second mortgage- through her rent. </a:t>
            </a:r>
            <a:endParaRPr lang="en-NZ" dirty="0"/>
          </a:p>
          <a:p>
            <a:pPr marL="169873" indent="-169873">
              <a:buFont typeface="Wingdings" panose="05000000000000000000" pitchFamily="2" charset="2"/>
              <a:buChar char="q"/>
            </a:pPr>
            <a:r>
              <a:rPr lang="en-NZ" dirty="0"/>
              <a:t>So what kept us on track with the plan for Katie to live her best life possible? </a:t>
            </a:r>
          </a:p>
          <a:p>
            <a:pPr marL="169873" indent="-169873">
              <a:buFont typeface="Wingdings" panose="05000000000000000000" pitchFamily="2" charset="2"/>
              <a:buChar char="q"/>
            </a:pPr>
            <a:r>
              <a:rPr lang="en-NZ" dirty="0"/>
              <a:t>We </a:t>
            </a:r>
            <a:r>
              <a:rPr lang="en-NZ" dirty="0" smtClean="0"/>
              <a:t>made </a:t>
            </a:r>
            <a:r>
              <a:rPr lang="en-NZ" dirty="0"/>
              <a:t>our mark in the sand when she was 3. We believed in her right to live with family, in our shared community and to play and be educated in the same places as the children in her play group, her sister and later on, her brother. </a:t>
            </a:r>
            <a:r>
              <a:rPr lang="en-NZ" dirty="0" smtClean="0"/>
              <a:t>Not </a:t>
            </a:r>
            <a:r>
              <a:rPr lang="en-NZ" dirty="0"/>
              <a:t>everyone shared our belief- and many still don’t. </a:t>
            </a:r>
            <a:r>
              <a:rPr lang="en-NZ" dirty="0" smtClean="0"/>
              <a:t>That’s ok- this</a:t>
            </a:r>
            <a:r>
              <a:rPr lang="en-NZ" baseline="0" dirty="0" smtClean="0"/>
              <a:t> was our choice.</a:t>
            </a:r>
            <a:endParaRPr lang="en-NZ" dirty="0"/>
          </a:p>
          <a:p>
            <a:pPr marL="169873" indent="-169873">
              <a:buFont typeface="Wingdings" panose="05000000000000000000" pitchFamily="2" charset="2"/>
              <a:buChar char="q"/>
            </a:pPr>
            <a:r>
              <a:rPr lang="en-NZ" dirty="0"/>
              <a:t>Our family believed in the principles of inclusion, SRV (doing what other people of her age and of a similar culture are doing), and well ahead of EGL- although if you look at the principles, Katie and the early champions and leaders of inclusion were already living their lives by these principles- yet to be articulated. </a:t>
            </a:r>
          </a:p>
          <a:p>
            <a:pPr marL="169873" indent="-169873">
              <a:buFont typeface="Wingdings" panose="05000000000000000000" pitchFamily="2" charset="2"/>
              <a:buChar char="q"/>
            </a:pPr>
            <a:r>
              <a:rPr lang="en-NZ" dirty="0"/>
              <a:t>We found a handful of other families </a:t>
            </a:r>
            <a:r>
              <a:rPr lang="en-NZ" dirty="0" smtClean="0"/>
              <a:t>who walked our </a:t>
            </a:r>
            <a:r>
              <a:rPr lang="en-NZ" dirty="0"/>
              <a:t>talk- </a:t>
            </a:r>
            <a:r>
              <a:rPr lang="en-NZ" dirty="0" smtClean="0"/>
              <a:t>supported </a:t>
            </a:r>
            <a:r>
              <a:rPr lang="en-NZ" dirty="0"/>
              <a:t>by some amazing professionals in the </a:t>
            </a:r>
            <a:r>
              <a:rPr lang="en-NZ" dirty="0" smtClean="0"/>
              <a:t>health/</a:t>
            </a:r>
            <a:r>
              <a:rPr lang="en-NZ" dirty="0" err="1" smtClean="0"/>
              <a:t>ed</a:t>
            </a:r>
            <a:r>
              <a:rPr lang="en-NZ" dirty="0" smtClean="0"/>
              <a:t> </a:t>
            </a:r>
            <a:r>
              <a:rPr lang="en-NZ" dirty="0"/>
              <a:t>system who walked that path with us. </a:t>
            </a:r>
          </a:p>
          <a:p>
            <a:pPr marL="169873" indent="-169873">
              <a:buFont typeface="Wingdings" panose="05000000000000000000" pitchFamily="2" charset="2"/>
              <a:buChar char="q"/>
            </a:pPr>
            <a:r>
              <a:rPr lang="en-NZ" dirty="0"/>
              <a:t>Having to explain our Why- which underpins all our decisions, has been necessary, and not always in step with policy </a:t>
            </a:r>
            <a:r>
              <a:rPr lang="en-NZ" dirty="0" smtClean="0"/>
              <a:t>and </a:t>
            </a:r>
            <a:r>
              <a:rPr lang="en-NZ" dirty="0"/>
              <a:t>what the government will fund. There have been so many rules to get our heads around. At times it has been exhausting and demoralising. To be on the receiving end of so many No-s. </a:t>
            </a:r>
          </a:p>
          <a:p>
            <a:pPr marL="169873" indent="-169873">
              <a:buFont typeface="Wingdings" panose="05000000000000000000" pitchFamily="2" charset="2"/>
              <a:buChar char="q"/>
            </a:pPr>
            <a:r>
              <a:rPr lang="en-NZ" dirty="0"/>
              <a:t>Katie is about to say No (for the </a:t>
            </a:r>
            <a:r>
              <a:rPr lang="en-NZ" dirty="0" err="1"/>
              <a:t>millionith</a:t>
            </a:r>
            <a:r>
              <a:rPr lang="en-NZ" dirty="0"/>
              <a:t> time in her life- when we tell her she is moving from her home that she has lived on for over 20 years. </a:t>
            </a:r>
          </a:p>
          <a:p>
            <a:pPr marL="169873" indent="-169873">
              <a:buFont typeface="Wingdings" panose="05000000000000000000" pitchFamily="2" charset="2"/>
              <a:buChar char="q"/>
            </a:pPr>
            <a:r>
              <a:rPr lang="en-NZ" dirty="0" smtClean="0"/>
              <a:t>The</a:t>
            </a:r>
            <a:r>
              <a:rPr lang="en-NZ" baseline="0" dirty="0" smtClean="0"/>
              <a:t> </a:t>
            </a:r>
            <a:r>
              <a:rPr lang="en-NZ" dirty="0" smtClean="0"/>
              <a:t>sun </a:t>
            </a:r>
            <a:r>
              <a:rPr lang="en-NZ" dirty="0"/>
              <a:t>is setting on Katie’s childhood home and a new dawn for her to photograph is on the horizon. </a:t>
            </a:r>
            <a:endParaRPr lang="en-NZ" baseline="0" dirty="0" smtClean="0"/>
          </a:p>
          <a:p>
            <a:pPr marL="169873" indent="-169873">
              <a:buFont typeface="Wingdings" panose="05000000000000000000" pitchFamily="2" charset="2"/>
              <a:buChar char="q"/>
            </a:pPr>
            <a:r>
              <a:rPr lang="en-NZ" dirty="0" smtClean="0"/>
              <a:t>Does </a:t>
            </a:r>
            <a:r>
              <a:rPr lang="en-NZ" dirty="0"/>
              <a:t>she have a choice in moving? Actually, no. </a:t>
            </a:r>
            <a:r>
              <a:rPr lang="en-NZ" dirty="0" smtClean="0"/>
              <a:t>Does</a:t>
            </a:r>
            <a:r>
              <a:rPr lang="en-NZ" baseline="0" dirty="0" smtClean="0"/>
              <a:t> </a:t>
            </a:r>
            <a:r>
              <a:rPr lang="en-NZ" dirty="0" smtClean="0"/>
              <a:t>she </a:t>
            </a:r>
            <a:r>
              <a:rPr lang="en-NZ" dirty="0"/>
              <a:t>have a choice about taking everything with her?  To be honest, it’s a chance to minimise how many umbrellas, pens, soaps, bottles of shampoo, </a:t>
            </a:r>
            <a:r>
              <a:rPr lang="en-NZ" dirty="0" smtClean="0"/>
              <a:t>paper and duvets (shiver) </a:t>
            </a:r>
            <a:r>
              <a:rPr lang="en-NZ" dirty="0"/>
              <a:t>she </a:t>
            </a:r>
            <a:r>
              <a:rPr lang="en-NZ" dirty="0" smtClean="0"/>
              <a:t>gets </a:t>
            </a:r>
            <a:r>
              <a:rPr lang="en-NZ" dirty="0"/>
              <a:t>to take as she makes a fresh </a:t>
            </a:r>
            <a:r>
              <a:rPr lang="en-NZ" dirty="0" smtClean="0"/>
              <a:t>start-</a:t>
            </a:r>
            <a:r>
              <a:rPr lang="en-NZ" baseline="0" dirty="0" smtClean="0"/>
              <a:t> and taking a minimalistic approach to decorating.</a:t>
            </a:r>
            <a:r>
              <a:rPr lang="en-NZ" dirty="0" smtClean="0"/>
              <a:t>  Moving house can be a wonderful time to make a fresh, clean start</a:t>
            </a:r>
            <a:r>
              <a:rPr lang="en-NZ" baseline="0" dirty="0" smtClean="0"/>
              <a:t> for any of us. Katie </a:t>
            </a:r>
            <a:r>
              <a:rPr lang="en-NZ" dirty="0" smtClean="0"/>
              <a:t>will </a:t>
            </a:r>
            <a:r>
              <a:rPr lang="en-NZ" dirty="0"/>
              <a:t>have a lot of choices and decisions to make, but there are some decisions that Neil and I will make for her. </a:t>
            </a:r>
          </a:p>
          <a:p>
            <a:pPr marL="169873" indent="-169873">
              <a:buFont typeface="Wingdings" panose="05000000000000000000" pitchFamily="2" charset="2"/>
              <a:buChar char="q"/>
            </a:pPr>
            <a:r>
              <a:rPr lang="en-NZ" dirty="0" smtClean="0"/>
              <a:t>The</a:t>
            </a:r>
            <a:r>
              <a:rPr lang="en-NZ" baseline="0" dirty="0" smtClean="0"/>
              <a:t> Inclusive Living Network </a:t>
            </a:r>
            <a:r>
              <a:rPr lang="en-NZ" dirty="0" smtClean="0"/>
              <a:t>Manifesto</a:t>
            </a:r>
            <a:r>
              <a:rPr lang="en-NZ" baseline="0" dirty="0" smtClean="0"/>
              <a:t> will support our decision making matrix when it comes to supporting </a:t>
            </a:r>
            <a:r>
              <a:rPr lang="en-NZ" dirty="0" smtClean="0"/>
              <a:t>Katie </a:t>
            </a:r>
            <a:r>
              <a:rPr lang="en-NZ" dirty="0"/>
              <a:t>to move forward with her life.  </a:t>
            </a:r>
          </a:p>
          <a:p>
            <a:endParaRPr lang="en-NZ" dirty="0"/>
          </a:p>
          <a:p>
            <a:r>
              <a:rPr lang="en-NZ" dirty="0"/>
              <a:t>	</a:t>
            </a:r>
          </a:p>
        </p:txBody>
      </p:sp>
      <p:sp>
        <p:nvSpPr>
          <p:cNvPr id="4" name="Slide Number Placeholder 3"/>
          <p:cNvSpPr>
            <a:spLocks noGrp="1"/>
          </p:cNvSpPr>
          <p:nvPr>
            <p:ph type="sldNum" sz="quarter" idx="5"/>
          </p:nvPr>
        </p:nvSpPr>
        <p:spPr/>
        <p:txBody>
          <a:bodyPr/>
          <a:lstStyle/>
          <a:p>
            <a:fld id="{33CE9059-905B-433A-835D-42995B792FE0}" type="slidenum">
              <a:rPr lang="en-NZ" smtClean="0"/>
              <a:t>6</a:t>
            </a:fld>
            <a:endParaRPr lang="en-NZ"/>
          </a:p>
        </p:txBody>
      </p:sp>
    </p:spTree>
    <p:extLst>
      <p:ext uri="{BB962C8B-B14F-4D97-AF65-F5344CB8AC3E}">
        <p14:creationId xmlns:p14="http://schemas.microsoft.com/office/powerpoint/2010/main" val="189927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32484" marR="12583">
              <a:lnSpc>
                <a:spcPct val="98000"/>
              </a:lnSpc>
            </a:pPr>
            <a:r>
              <a:rPr lang="en-NZ" dirty="0">
                <a:latin typeface="Arial" panose="020B0604020202020204" pitchFamily="34" charset="0"/>
                <a:ea typeface="Calibri" panose="020F0502020204030204" pitchFamily="34" charset="0"/>
                <a:cs typeface="Arial" panose="020B0604020202020204" pitchFamily="34" charset="0"/>
              </a:rPr>
              <a:t>Our  lives are better when we focus on each other’s strengths, abilities and gifts </a:t>
            </a:r>
          </a:p>
          <a:p>
            <a:pPr>
              <a:lnSpc>
                <a:spcPts val="991"/>
              </a:lnSpc>
            </a:pPr>
            <a:r>
              <a:rPr lang="en-NZ" dirty="0">
                <a:latin typeface="Arial" panose="020B0604020202020204" pitchFamily="34" charset="0"/>
                <a:ea typeface="Times New Roman" panose="02020603050405020304" pitchFamily="18" charset="0"/>
                <a:cs typeface="Arial" panose="020B0604020202020204" pitchFamily="34" charset="0"/>
              </a:rPr>
              <a:t> </a:t>
            </a:r>
          </a:p>
          <a:p>
            <a:pPr>
              <a:lnSpc>
                <a:spcPts val="991"/>
              </a:lnSpc>
            </a:pPr>
            <a:r>
              <a:rPr lang="en-NZ" b="1" dirty="0">
                <a:latin typeface="Arial" panose="020B0604020202020204" pitchFamily="34" charset="0"/>
                <a:ea typeface="Calibri" panose="020F0502020204030204" pitchFamily="34" charset="0"/>
                <a:cs typeface="Arial" panose="020B0604020202020204" pitchFamily="34" charset="0"/>
              </a:rPr>
              <a:t>We recognise inclusive living when:</a:t>
            </a:r>
          </a:p>
          <a:p>
            <a:pPr marL="283121" indent="-283121">
              <a:lnSpc>
                <a:spcPts val="991"/>
              </a:lnSpc>
              <a:buFont typeface="Wingdings" panose="05000000000000000000" pitchFamily="2" charset="2"/>
              <a:buChar char="q"/>
            </a:pPr>
            <a:r>
              <a:rPr lang="en-NZ" dirty="0">
                <a:latin typeface="Arial" panose="020B0604020202020204" pitchFamily="34" charset="0"/>
                <a:ea typeface="Calibri" panose="020F0502020204030204" pitchFamily="34" charset="0"/>
                <a:cs typeface="Arial" panose="020B0604020202020204" pitchFamily="34" charset="0"/>
              </a:rPr>
              <a:t> We are known for what we contribute to our family, school, creating a home, street, work, society</a:t>
            </a:r>
          </a:p>
          <a:p>
            <a:pPr marL="283121" indent="-283121">
              <a:lnSpc>
                <a:spcPts val="991"/>
              </a:lnSpc>
              <a:buFont typeface="Wingdings" panose="05000000000000000000" pitchFamily="2" charset="2"/>
              <a:buChar char="q"/>
            </a:pPr>
            <a:r>
              <a:rPr lang="en-NZ" dirty="0">
                <a:latin typeface="Arial" panose="020B0604020202020204" pitchFamily="34" charset="0"/>
                <a:ea typeface="Calibri" panose="020F0502020204030204" pitchFamily="34" charset="0"/>
                <a:cs typeface="Arial" panose="020B0604020202020204" pitchFamily="34" charset="0"/>
              </a:rPr>
              <a:t>Our interests and gifts are applauded and promoted</a:t>
            </a:r>
          </a:p>
          <a:p>
            <a:pPr marL="283121" indent="-283121">
              <a:lnSpc>
                <a:spcPts val="991"/>
              </a:lnSpc>
              <a:buFont typeface="Wingdings" panose="05000000000000000000" pitchFamily="2" charset="2"/>
              <a:buChar char="q"/>
            </a:pPr>
            <a:r>
              <a:rPr lang="en-NZ" dirty="0">
                <a:latin typeface="Arial" panose="020B0604020202020204" pitchFamily="34" charset="0"/>
                <a:ea typeface="Calibri" panose="020F0502020204030204" pitchFamily="34" charset="0"/>
                <a:cs typeface="Arial" panose="020B0604020202020204" pitchFamily="34" charset="0"/>
              </a:rPr>
              <a:t> Our will, preference and wishes are the starting point of all conversations</a:t>
            </a:r>
          </a:p>
          <a:p>
            <a:pPr>
              <a:lnSpc>
                <a:spcPts val="991"/>
              </a:lnSpc>
            </a:pPr>
            <a:endParaRPr lang="en-NZ" dirty="0">
              <a:latin typeface="Arial" panose="020B0604020202020204" pitchFamily="34" charset="0"/>
              <a:ea typeface="Calibri" panose="020F0502020204030204" pitchFamily="34" charset="0"/>
              <a:cs typeface="Arial" panose="020B0604020202020204" pitchFamily="34" charset="0"/>
            </a:endParaRPr>
          </a:p>
          <a:p>
            <a:pPr>
              <a:lnSpc>
                <a:spcPts val="991"/>
              </a:lnSpc>
            </a:pPr>
            <a:r>
              <a:rPr lang="en-NZ" b="1" dirty="0">
                <a:latin typeface="Arial" panose="020B0604020202020204" pitchFamily="34" charset="0"/>
                <a:ea typeface="Calibri" panose="020F0502020204030204" pitchFamily="34" charset="0"/>
                <a:cs typeface="Arial" panose="020B0604020202020204" pitchFamily="34" charset="0"/>
              </a:rPr>
              <a:t>Inclusive living is strengthened when:</a:t>
            </a:r>
          </a:p>
          <a:p>
            <a:pPr marL="283121" indent="-283121">
              <a:lnSpc>
                <a:spcPts val="991"/>
              </a:lnSpc>
              <a:buFont typeface="Wingdings" panose="05000000000000000000" pitchFamily="2" charset="2"/>
              <a:buChar char="q"/>
            </a:pPr>
            <a:r>
              <a:rPr lang="en-NZ" dirty="0">
                <a:latin typeface="Arial" panose="020B0604020202020204" pitchFamily="34" charset="0"/>
                <a:ea typeface="Calibri" panose="020F0502020204030204" pitchFamily="34" charset="0"/>
                <a:cs typeface="Arial" panose="020B0604020202020204" pitchFamily="34" charset="0"/>
              </a:rPr>
              <a:t>Everything starts with us, where we are at and how we define our needs and aspirations</a:t>
            </a:r>
          </a:p>
          <a:p>
            <a:pPr marL="283121" indent="-283121">
              <a:lnSpc>
                <a:spcPts val="991"/>
              </a:lnSpc>
              <a:buFont typeface="Wingdings" panose="05000000000000000000" pitchFamily="2" charset="2"/>
              <a:buChar char="q"/>
            </a:pPr>
            <a:r>
              <a:rPr lang="en-NZ" dirty="0">
                <a:latin typeface="Arial" panose="020B0604020202020204" pitchFamily="34" charset="0"/>
                <a:ea typeface="Calibri" panose="020F0502020204030204" pitchFamily="34" charset="0"/>
                <a:cs typeface="Arial" panose="020B0604020202020204" pitchFamily="34" charset="0"/>
              </a:rPr>
              <a:t>The focus is on what we are good at</a:t>
            </a:r>
          </a:p>
          <a:p>
            <a:pPr marL="283121" indent="-283121">
              <a:lnSpc>
                <a:spcPts val="991"/>
              </a:lnSpc>
              <a:buFont typeface="Wingdings" panose="05000000000000000000" pitchFamily="2" charset="2"/>
              <a:buChar char="q"/>
            </a:pPr>
            <a:r>
              <a:rPr lang="en-NZ" dirty="0">
                <a:latin typeface="Arial" panose="020B0604020202020204" pitchFamily="34" charset="0"/>
                <a:ea typeface="Calibri" panose="020F0502020204030204" pitchFamily="34" charset="0"/>
                <a:cs typeface="Arial" panose="020B0604020202020204" pitchFamily="34" charset="0"/>
              </a:rPr>
              <a:t>We have the support we need to get on with life</a:t>
            </a:r>
          </a:p>
          <a:p>
            <a:pPr marL="283121" indent="-283121">
              <a:lnSpc>
                <a:spcPts val="991"/>
              </a:lnSpc>
              <a:buFont typeface="Wingdings" panose="05000000000000000000" pitchFamily="2" charset="2"/>
              <a:buChar char="q"/>
            </a:pPr>
            <a:endParaRPr lang="en-NZ" dirty="0">
              <a:latin typeface="Arial" panose="020B0604020202020204" pitchFamily="34" charset="0"/>
              <a:ea typeface="Calibri" panose="020F0502020204030204" pitchFamily="34" charset="0"/>
              <a:cs typeface="Arial" panose="020B0604020202020204" pitchFamily="34" charset="0"/>
            </a:endParaRPr>
          </a:p>
          <a:p>
            <a:pPr marL="169873" indent="-169873">
              <a:lnSpc>
                <a:spcPts val="991"/>
              </a:lnSpc>
              <a:buFont typeface="Wingdings" panose="05000000000000000000" pitchFamily="2" charset="2"/>
              <a:buChar char="q"/>
            </a:pPr>
            <a:r>
              <a:rPr lang="en-NZ" dirty="0">
                <a:latin typeface="Arial" panose="020B0604020202020204" pitchFamily="34" charset="0"/>
                <a:cs typeface="Arial" panose="020B0604020202020204" pitchFamily="34" charset="0"/>
              </a:rPr>
              <a:t>Everything Katie has achieved- has first been through a No! </a:t>
            </a:r>
          </a:p>
          <a:p>
            <a:pPr marL="169873" indent="-169873">
              <a:buFont typeface="Wingdings" panose="05000000000000000000" pitchFamily="2" charset="2"/>
              <a:buChar char="q"/>
            </a:pPr>
            <a:r>
              <a:rPr lang="en-NZ" dirty="0">
                <a:latin typeface="Arial" panose="020B0604020202020204" pitchFamily="34" charset="0"/>
                <a:cs typeface="Arial" panose="020B0604020202020204" pitchFamily="34" charset="0"/>
              </a:rPr>
              <a:t>Katie said No! Before she held her first art exhibition and cocktail evening in her own home- and hosted around 20 international guests. </a:t>
            </a:r>
          </a:p>
          <a:p>
            <a:pPr marL="169873" indent="-169873">
              <a:buFont typeface="Wingdings" panose="05000000000000000000" pitchFamily="2" charset="2"/>
              <a:buChar char="q"/>
            </a:pPr>
            <a:r>
              <a:rPr lang="en-NZ" dirty="0">
                <a:latin typeface="Arial" panose="020B0604020202020204" pitchFamily="34" charset="0"/>
                <a:cs typeface="Arial" panose="020B0604020202020204" pitchFamily="34" charset="0"/>
              </a:rPr>
              <a:t>Today she tells her story to people through her art, photos and through tell8iing her story- which she needs my voice to tell </a:t>
            </a:r>
          </a:p>
        </p:txBody>
      </p:sp>
      <p:sp>
        <p:nvSpPr>
          <p:cNvPr id="4" name="Slide Number Placeholder 3"/>
          <p:cNvSpPr>
            <a:spLocks noGrp="1"/>
          </p:cNvSpPr>
          <p:nvPr>
            <p:ph type="sldNum" sz="quarter" idx="5"/>
          </p:nvPr>
        </p:nvSpPr>
        <p:spPr/>
        <p:txBody>
          <a:bodyPr/>
          <a:lstStyle/>
          <a:p>
            <a:fld id="{33CE9059-905B-433A-835D-42995B792FE0}" type="slidenum">
              <a:rPr lang="en-NZ" smtClean="0"/>
              <a:t>7</a:t>
            </a:fld>
            <a:endParaRPr lang="en-NZ"/>
          </a:p>
        </p:txBody>
      </p:sp>
    </p:spTree>
    <p:extLst>
      <p:ext uri="{BB962C8B-B14F-4D97-AF65-F5344CB8AC3E}">
        <p14:creationId xmlns:p14="http://schemas.microsoft.com/office/powerpoint/2010/main" val="31328063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32484" marR="12583">
              <a:lnSpc>
                <a:spcPct val="98000"/>
              </a:lnSpc>
            </a:pPr>
            <a:endParaRPr lang="en-NZ" sz="1800" dirty="0">
              <a:latin typeface="Arial" panose="020B0604020202020204" pitchFamily="34" charset="0"/>
              <a:ea typeface="Calibri" panose="020F0502020204030204" pitchFamily="34" charset="0"/>
              <a:cs typeface="Arial" panose="020B0604020202020204" pitchFamily="34" charset="0"/>
            </a:endParaRPr>
          </a:p>
          <a:p>
            <a:pPr marL="1302357" marR="12583" indent="-169873">
              <a:lnSpc>
                <a:spcPct val="98000"/>
              </a:lnSpc>
              <a:buFont typeface="Wingdings" panose="05000000000000000000" pitchFamily="2" charset="2"/>
              <a:buChar char="q"/>
            </a:pPr>
            <a:r>
              <a:rPr lang="en-NZ" sz="1800" b="1" dirty="0">
                <a:latin typeface="Calibri" panose="020F0502020204030204" pitchFamily="34" charset="0"/>
                <a:ea typeface="Calibri" panose="020F0502020204030204" pitchFamily="34" charset="0"/>
                <a:cs typeface="Arial" panose="020B0604020202020204" pitchFamily="34" charset="0"/>
              </a:rPr>
              <a:t>We can recognise inclusive living when:</a:t>
            </a:r>
            <a:endParaRPr lang="en-NZ" sz="1800" dirty="0">
              <a:latin typeface="Calibri" panose="020F0502020204030204" pitchFamily="34" charset="0"/>
              <a:ea typeface="Calibri" panose="020F0502020204030204" pitchFamily="34" charset="0"/>
              <a:cs typeface="Arial" panose="020B0604020202020204" pitchFamily="34" charset="0"/>
            </a:endParaRPr>
          </a:p>
          <a:p>
            <a:pPr marL="339745" marR="242855" indent="-339745">
              <a:lnSpc>
                <a:spcPct val="97000"/>
              </a:lnSpc>
              <a:buFont typeface="Wingdings" panose="05000000000000000000" pitchFamily="2" charset="2"/>
              <a:buChar char="q"/>
              <a:tabLst>
                <a:tab pos="440411" algn="l"/>
              </a:tabLst>
            </a:pPr>
            <a:r>
              <a:rPr lang="en-NZ" sz="1800" dirty="0">
                <a:latin typeface="Calibri" panose="020F0502020204030204" pitchFamily="34" charset="0"/>
                <a:ea typeface="Calibri" panose="020F0502020204030204" pitchFamily="34" charset="0"/>
                <a:cs typeface="Arial" panose="020B0604020202020204" pitchFamily="34" charset="0"/>
              </a:rPr>
              <a:t>Every member of the community is using ordinary places in their own community and is known by others using the same places</a:t>
            </a:r>
          </a:p>
          <a:p>
            <a:pPr marL="339745" indent="-339745">
              <a:buFont typeface="Wingdings" panose="05000000000000000000" pitchFamily="2" charset="2"/>
              <a:buChar char="q"/>
              <a:tabLst>
                <a:tab pos="440411" algn="l"/>
              </a:tabLst>
            </a:pPr>
            <a:r>
              <a:rPr lang="en-NZ" sz="1800" dirty="0">
                <a:latin typeface="Calibri" panose="020F0502020204030204" pitchFamily="34" charset="0"/>
                <a:ea typeface="Calibri" panose="020F0502020204030204" pitchFamily="34" charset="0"/>
                <a:cs typeface="Arial" panose="020B0604020202020204" pitchFamily="34" charset="0"/>
              </a:rPr>
              <a:t>The community is experienced as warm and welcoming by all and to all</a:t>
            </a:r>
          </a:p>
          <a:p>
            <a:pPr marL="339745" marR="217689" indent="-339745">
              <a:lnSpc>
                <a:spcPct val="97000"/>
              </a:lnSpc>
              <a:buFont typeface="Wingdings" panose="05000000000000000000" pitchFamily="2" charset="2"/>
              <a:buChar char="q"/>
              <a:tabLst>
                <a:tab pos="440411" algn="l"/>
              </a:tabLst>
            </a:pPr>
            <a:r>
              <a:rPr lang="en-NZ" sz="1800" dirty="0">
                <a:latin typeface="Calibri" panose="020F0502020204030204" pitchFamily="34" charset="0"/>
                <a:ea typeface="Calibri" panose="020F0502020204030204" pitchFamily="34" charset="0"/>
                <a:cs typeface="Arial" panose="020B0604020202020204" pitchFamily="34" charset="0"/>
              </a:rPr>
              <a:t>Each person is known by name as an individual with their own uniqueness and for the kinds of things they do in their daily lives</a:t>
            </a:r>
          </a:p>
          <a:p>
            <a:pPr marL="339745" marR="217689" indent="-339745">
              <a:lnSpc>
                <a:spcPct val="97000"/>
              </a:lnSpc>
              <a:buFont typeface="Wingdings" panose="05000000000000000000" pitchFamily="2" charset="2"/>
              <a:buChar char="q"/>
              <a:tabLst>
                <a:tab pos="440411" algn="l"/>
              </a:tabLst>
            </a:pPr>
            <a:r>
              <a:rPr lang="en-NZ" sz="1800" dirty="0">
                <a:latin typeface="Calibri" panose="020F0502020204030204" pitchFamily="34" charset="0"/>
                <a:ea typeface="Calibri" panose="020F0502020204030204" pitchFamily="34" charset="0"/>
                <a:cs typeface="Arial" panose="020B0604020202020204" pitchFamily="34" charset="0"/>
              </a:rPr>
              <a:t>Each person has a role in the community, is involved in a variety of things that are important to them and has got to know others by name</a:t>
            </a:r>
          </a:p>
          <a:p>
            <a:pPr marL="339745" indent="-339745">
              <a:buFont typeface="Wingdings" panose="05000000000000000000" pitchFamily="2" charset="2"/>
              <a:buChar char="q"/>
              <a:tabLst>
                <a:tab pos="440411" algn="l"/>
              </a:tabLst>
            </a:pPr>
            <a:r>
              <a:rPr lang="en-NZ" sz="1800" dirty="0">
                <a:latin typeface="Calibri" panose="020F0502020204030204" pitchFamily="34" charset="0"/>
                <a:ea typeface="Calibri" panose="020F0502020204030204" pitchFamily="34" charset="0"/>
                <a:cs typeface="Arial" panose="020B0604020202020204" pitchFamily="34" charset="0"/>
              </a:rPr>
              <a:t>Being present can be a contribution. Being visible in our community is important</a:t>
            </a:r>
          </a:p>
          <a:p>
            <a:pPr marL="339745" indent="-339745">
              <a:buFont typeface="Wingdings" panose="05000000000000000000" pitchFamily="2" charset="2"/>
              <a:buChar char="q"/>
              <a:tabLst>
                <a:tab pos="440411" algn="l"/>
              </a:tabLst>
            </a:pPr>
            <a:endParaRPr lang="en-NZ" sz="1800" dirty="0">
              <a:latin typeface="Calibri" panose="020F0502020204030204" pitchFamily="34" charset="0"/>
              <a:ea typeface="Calibri" panose="020F0502020204030204" pitchFamily="34" charset="0"/>
              <a:cs typeface="Arial" panose="020B0604020202020204" pitchFamily="34" charset="0"/>
            </a:endParaRPr>
          </a:p>
          <a:p>
            <a:r>
              <a:rPr lang="en-NZ" sz="1800" b="1" dirty="0">
                <a:latin typeface="Calibri" panose="020F0502020204030204" pitchFamily="34" charset="0"/>
                <a:ea typeface="Calibri" panose="020F0502020204030204" pitchFamily="34" charset="0"/>
                <a:cs typeface="Arial" panose="020B0604020202020204" pitchFamily="34" charset="0"/>
              </a:rPr>
              <a:t>Inclusive living is strengthened when:</a:t>
            </a:r>
            <a:endParaRPr lang="en-NZ" sz="1800" dirty="0">
              <a:latin typeface="Calibri" panose="020F0502020204030204" pitchFamily="34" charset="0"/>
              <a:ea typeface="Calibri" panose="020F0502020204030204" pitchFamily="34" charset="0"/>
              <a:cs typeface="Arial" panose="020B0604020202020204" pitchFamily="34" charset="0"/>
            </a:endParaRPr>
          </a:p>
          <a:p>
            <a:pPr marL="339745" indent="-339745">
              <a:buFont typeface="Wingdings" panose="05000000000000000000" pitchFamily="2" charset="2"/>
              <a:buChar char="q"/>
              <a:tabLst>
                <a:tab pos="452994" algn="l"/>
              </a:tabLst>
            </a:pPr>
            <a:r>
              <a:rPr lang="en-NZ" sz="1800" dirty="0">
                <a:latin typeface="Calibri" panose="020F0502020204030204" pitchFamily="34" charset="0"/>
                <a:ea typeface="Calibri" panose="020F0502020204030204" pitchFamily="34" charset="0"/>
                <a:cs typeface="Arial" panose="020B0604020202020204" pitchFamily="34" charset="0"/>
              </a:rPr>
              <a:t>We know others in our community</a:t>
            </a:r>
          </a:p>
          <a:p>
            <a:pPr marL="339745" indent="-339745">
              <a:buFont typeface="Wingdings" panose="05000000000000000000" pitchFamily="2" charset="2"/>
              <a:buChar char="q"/>
              <a:tabLst>
                <a:tab pos="452994" algn="l"/>
              </a:tabLst>
            </a:pPr>
            <a:r>
              <a:rPr lang="en-NZ" sz="1800" dirty="0">
                <a:latin typeface="Calibri" panose="020F0502020204030204" pitchFamily="34" charset="0"/>
                <a:ea typeface="Calibri" panose="020F0502020204030204" pitchFamily="34" charset="0"/>
                <a:cs typeface="Arial" panose="020B0604020202020204" pitchFamily="34" charset="0"/>
              </a:rPr>
              <a:t>We know others based on common interests</a:t>
            </a:r>
          </a:p>
          <a:p>
            <a:pPr marL="339745" indent="-339745">
              <a:buFont typeface="Wingdings" panose="05000000000000000000" pitchFamily="2" charset="2"/>
              <a:buChar char="q"/>
              <a:tabLst>
                <a:tab pos="452994" algn="l"/>
              </a:tabLst>
            </a:pPr>
            <a:r>
              <a:rPr lang="en-NZ" sz="1800" dirty="0">
                <a:latin typeface="Calibri" panose="020F0502020204030204" pitchFamily="34" charset="0"/>
                <a:ea typeface="Calibri" panose="020F0502020204030204" pitchFamily="34" charset="0"/>
                <a:cs typeface="Arial" panose="020B0604020202020204" pitchFamily="34" charset="0"/>
              </a:rPr>
              <a:t>We don’t tolerate exclusion and we accept and embrace the diversity of each person</a:t>
            </a:r>
          </a:p>
          <a:p>
            <a:pPr marL="339745" marR="28941" indent="-339745">
              <a:lnSpc>
                <a:spcPct val="97000"/>
              </a:lnSpc>
              <a:buFont typeface="Wingdings" panose="05000000000000000000" pitchFamily="2" charset="2"/>
              <a:buChar char="q"/>
              <a:tabLst>
                <a:tab pos="452994" algn="l"/>
              </a:tabLst>
            </a:pPr>
            <a:r>
              <a:rPr lang="en-NZ" sz="1800" dirty="0">
                <a:latin typeface="Calibri" panose="020F0502020204030204" pitchFamily="34" charset="0"/>
                <a:ea typeface="Calibri" panose="020F0502020204030204" pitchFamily="34" charset="0"/>
                <a:cs typeface="Arial" panose="020B0604020202020204" pitchFamily="34" charset="0"/>
              </a:rPr>
              <a:t>We plan strategically and intentionally to avoid unintended or reinforced exclusion – get it right from the beginning</a:t>
            </a:r>
          </a:p>
          <a:p>
            <a:pPr marL="339745" indent="-339745">
              <a:buFont typeface="Wingdings" panose="05000000000000000000" pitchFamily="2" charset="2"/>
              <a:buChar char="q"/>
              <a:tabLst>
                <a:tab pos="452994" algn="l"/>
              </a:tabLst>
            </a:pPr>
            <a:r>
              <a:rPr lang="en-NZ" sz="1800" dirty="0">
                <a:latin typeface="Calibri" panose="020F0502020204030204" pitchFamily="34" charset="0"/>
                <a:ea typeface="Calibri" panose="020F0502020204030204" pitchFamily="34" charset="0"/>
                <a:cs typeface="Arial" panose="020B0604020202020204" pitchFamily="34" charset="0"/>
              </a:rPr>
              <a:t>We promote and proactively support strong connections with family and friends</a:t>
            </a:r>
          </a:p>
          <a:p>
            <a:pPr marL="169873" indent="-169873">
              <a:buFont typeface="Wingdings" panose="05000000000000000000" pitchFamily="2" charset="2"/>
              <a:buChar char="q"/>
            </a:pPr>
            <a:endParaRPr lang="en-NZ" sz="1800" dirty="0"/>
          </a:p>
          <a:p>
            <a:endParaRPr lang="en-NZ" sz="1800" b="1" dirty="0">
              <a:latin typeface="Calibri" panose="020F0502020204030204" pitchFamily="34" charset="0"/>
              <a:ea typeface="Calibri" panose="020F0502020204030204" pitchFamily="34" charset="0"/>
              <a:cs typeface="Arial" panose="020B0604020202020204" pitchFamily="34" charset="0"/>
            </a:endParaRPr>
          </a:p>
          <a:p>
            <a:endParaRPr lang="en-NZ" sz="1800" b="1" dirty="0">
              <a:latin typeface="Calibri" panose="020F0502020204030204" pitchFamily="34" charset="0"/>
              <a:ea typeface="Calibri" panose="020F0502020204030204" pitchFamily="34" charset="0"/>
              <a:cs typeface="Arial" panose="020B0604020202020204" pitchFamily="34" charset="0"/>
            </a:endParaRPr>
          </a:p>
          <a:p>
            <a:r>
              <a:rPr lang="en-NZ" sz="1800" b="1" dirty="0">
                <a:latin typeface="Calibri" panose="020F0502020204030204" pitchFamily="34" charset="0"/>
                <a:ea typeface="Calibri" panose="020F0502020204030204" pitchFamily="34" charset="0"/>
                <a:cs typeface="Arial" panose="020B0604020202020204" pitchFamily="34" charset="0"/>
              </a:rPr>
              <a:t>We recognise inclusive living when:</a:t>
            </a:r>
            <a:endParaRPr lang="en-NZ" sz="1800" dirty="0">
              <a:latin typeface="Calibri" panose="020F0502020204030204" pitchFamily="34" charset="0"/>
              <a:ea typeface="Calibri" panose="020F0502020204030204" pitchFamily="34" charset="0"/>
              <a:cs typeface="Arial" panose="020B0604020202020204" pitchFamily="34" charset="0"/>
            </a:endParaRPr>
          </a:p>
          <a:p>
            <a:pPr marL="283121" indent="-283121">
              <a:buFont typeface="Wingdings" panose="05000000000000000000" pitchFamily="2" charset="2"/>
              <a:buChar char="q"/>
            </a:pPr>
            <a:r>
              <a:rPr lang="en-NZ" sz="1800" dirty="0">
                <a:latin typeface="Calibri" panose="020F0502020204030204" pitchFamily="34" charset="0"/>
                <a:ea typeface="Calibri" panose="020F0502020204030204" pitchFamily="34" charset="0"/>
                <a:cs typeface="Arial" panose="020B0604020202020204" pitchFamily="34" charset="0"/>
              </a:rPr>
              <a:t>Advice and support is sought and given by those closest to us</a:t>
            </a:r>
          </a:p>
          <a:p>
            <a:pPr marL="283121" indent="-283121">
              <a:buFont typeface="Wingdings" panose="05000000000000000000" pitchFamily="2" charset="2"/>
              <a:buChar char="q"/>
            </a:pPr>
            <a:r>
              <a:rPr lang="en-NZ" sz="1800" dirty="0">
                <a:latin typeface="Calibri" panose="020F0502020204030204" pitchFamily="34" charset="0"/>
                <a:ea typeface="Calibri" panose="020F0502020204030204" pitchFamily="34" charset="0"/>
                <a:cs typeface="Arial" panose="020B0604020202020204" pitchFamily="34" charset="0"/>
              </a:rPr>
              <a:t>We define what good support is and we choose who does that – including GP, hairdresser, staff, </a:t>
            </a:r>
            <a:r>
              <a:rPr lang="en-NZ" sz="1800" dirty="0" err="1">
                <a:latin typeface="Calibri" panose="020F0502020204030204" pitchFamily="34" charset="0"/>
                <a:ea typeface="Calibri" panose="020F0502020204030204" pitchFamily="34" charset="0"/>
                <a:cs typeface="Arial" panose="020B0604020202020204" pitchFamily="34" charset="0"/>
              </a:rPr>
              <a:t>etc</a:t>
            </a:r>
            <a:r>
              <a:rPr lang="en-NZ" sz="1800" dirty="0">
                <a:latin typeface="Calibri" panose="020F0502020204030204" pitchFamily="34" charset="0"/>
                <a:ea typeface="Calibri" panose="020F0502020204030204" pitchFamily="34" charset="0"/>
                <a:cs typeface="Arial" panose="020B0604020202020204" pitchFamily="34" charset="0"/>
              </a:rPr>
              <a:t> etc.</a:t>
            </a:r>
          </a:p>
          <a:p>
            <a:pPr marL="283121" indent="-283121">
              <a:buFont typeface="Wingdings" panose="05000000000000000000" pitchFamily="2" charset="2"/>
              <a:buChar char="q"/>
            </a:pPr>
            <a:r>
              <a:rPr lang="en-NZ" sz="1800" dirty="0">
                <a:latin typeface="Calibri" panose="020F0502020204030204" pitchFamily="34" charset="0"/>
                <a:ea typeface="Calibri" panose="020F0502020204030204" pitchFamily="34" charset="0"/>
                <a:cs typeface="Arial" panose="020B0604020202020204" pitchFamily="34" charset="0"/>
              </a:rPr>
              <a:t>We spend our time with others in ordinary places doing ordinary things in the community we belong to</a:t>
            </a:r>
          </a:p>
          <a:p>
            <a:pPr>
              <a:lnSpc>
                <a:spcPts val="1620"/>
              </a:lnSpc>
            </a:pPr>
            <a:r>
              <a:rPr lang="en-NZ" sz="1800" dirty="0">
                <a:latin typeface="Times New Roman" panose="02020603050405020304" pitchFamily="18" charset="0"/>
                <a:ea typeface="Times New Roman" panose="02020603050405020304" pitchFamily="18" charset="0"/>
                <a:cs typeface="Arial" panose="020B0604020202020204" pitchFamily="34" charset="0"/>
              </a:rPr>
              <a:t> </a:t>
            </a:r>
            <a:endParaRPr lang="en-NZ" sz="1800" dirty="0">
              <a:latin typeface="Calibri" panose="020F0502020204030204" pitchFamily="34" charset="0"/>
              <a:ea typeface="Calibri" panose="020F0502020204030204" pitchFamily="34" charset="0"/>
              <a:cs typeface="Arial" panose="020B0604020202020204" pitchFamily="34" charset="0"/>
            </a:endParaRPr>
          </a:p>
          <a:p>
            <a:r>
              <a:rPr lang="en-NZ" sz="1800" b="1" dirty="0">
                <a:latin typeface="Calibri" panose="020F0502020204030204" pitchFamily="34" charset="0"/>
                <a:ea typeface="Calibri" panose="020F0502020204030204" pitchFamily="34" charset="0"/>
                <a:cs typeface="Arial" panose="020B0604020202020204" pitchFamily="34" charset="0"/>
              </a:rPr>
              <a:t>Inclusive living is strengthened when:</a:t>
            </a:r>
            <a:endParaRPr lang="en-NZ" sz="1800" dirty="0">
              <a:latin typeface="Calibri" panose="020F0502020204030204" pitchFamily="34" charset="0"/>
              <a:ea typeface="Calibri" panose="020F0502020204030204" pitchFamily="34" charset="0"/>
              <a:cs typeface="Arial" panose="020B0604020202020204" pitchFamily="34" charset="0"/>
            </a:endParaRPr>
          </a:p>
          <a:p>
            <a:pPr marL="283121" indent="-283121">
              <a:buFont typeface="Wingdings" panose="05000000000000000000" pitchFamily="2" charset="2"/>
              <a:buChar char="q"/>
            </a:pPr>
            <a:r>
              <a:rPr lang="en-NZ" sz="1800" dirty="0">
                <a:latin typeface="Calibri" panose="020F0502020204030204" pitchFamily="34" charset="0"/>
                <a:ea typeface="Calibri" panose="020F0502020204030204" pitchFamily="34" charset="0"/>
                <a:cs typeface="Arial" panose="020B0604020202020204" pitchFamily="34" charset="0"/>
              </a:rPr>
              <a:t>We are surrounded by natural, freely given relationships</a:t>
            </a:r>
          </a:p>
          <a:p>
            <a:pPr marL="283121" indent="-283121">
              <a:buFont typeface="Wingdings" panose="05000000000000000000" pitchFamily="2" charset="2"/>
              <a:buChar char="q"/>
            </a:pPr>
            <a:r>
              <a:rPr lang="en-NZ" sz="1800" dirty="0">
                <a:latin typeface="Calibri" panose="020F0502020204030204" pitchFamily="34" charset="0"/>
                <a:ea typeface="Calibri" panose="020F0502020204030204" pitchFamily="34" charset="0"/>
                <a:cs typeface="Arial" panose="020B0604020202020204" pitchFamily="34" charset="0"/>
              </a:rPr>
              <a:t>We are the starting point of all conversations, actions and decision making.  We listen to each other</a:t>
            </a:r>
          </a:p>
          <a:p>
            <a:endParaRPr lang="en-NZ" dirty="0"/>
          </a:p>
        </p:txBody>
      </p:sp>
      <p:sp>
        <p:nvSpPr>
          <p:cNvPr id="4" name="Slide Number Placeholder 3"/>
          <p:cNvSpPr>
            <a:spLocks noGrp="1"/>
          </p:cNvSpPr>
          <p:nvPr>
            <p:ph type="sldNum" sz="quarter" idx="5"/>
          </p:nvPr>
        </p:nvSpPr>
        <p:spPr/>
        <p:txBody>
          <a:bodyPr/>
          <a:lstStyle/>
          <a:p>
            <a:fld id="{33CE9059-905B-433A-835D-42995B792FE0}" type="slidenum">
              <a:rPr lang="en-NZ" smtClean="0"/>
              <a:t>8</a:t>
            </a:fld>
            <a:endParaRPr lang="en-NZ"/>
          </a:p>
        </p:txBody>
      </p:sp>
    </p:spTree>
    <p:extLst>
      <p:ext uri="{BB962C8B-B14F-4D97-AF65-F5344CB8AC3E}">
        <p14:creationId xmlns:p14="http://schemas.microsoft.com/office/powerpoint/2010/main" val="38485504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When it comes to communicating. Katie is low tech…. </a:t>
            </a:r>
          </a:p>
          <a:p>
            <a:endParaRPr lang="en-NZ" dirty="0"/>
          </a:p>
        </p:txBody>
      </p:sp>
      <p:sp>
        <p:nvSpPr>
          <p:cNvPr id="4" name="Slide Number Placeholder 3"/>
          <p:cNvSpPr>
            <a:spLocks noGrp="1"/>
          </p:cNvSpPr>
          <p:nvPr>
            <p:ph type="sldNum" sz="quarter" idx="5"/>
          </p:nvPr>
        </p:nvSpPr>
        <p:spPr/>
        <p:txBody>
          <a:bodyPr/>
          <a:lstStyle/>
          <a:p>
            <a:fld id="{33CE9059-905B-433A-835D-42995B792FE0}" type="slidenum">
              <a:rPr lang="en-NZ" smtClean="0"/>
              <a:t>9</a:t>
            </a:fld>
            <a:endParaRPr lang="en-NZ"/>
          </a:p>
        </p:txBody>
      </p:sp>
    </p:spTree>
    <p:extLst>
      <p:ext uri="{BB962C8B-B14F-4D97-AF65-F5344CB8AC3E}">
        <p14:creationId xmlns:p14="http://schemas.microsoft.com/office/powerpoint/2010/main" val="1651318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NZ"/>
          </a:p>
        </p:txBody>
      </p:sp>
      <p:sp>
        <p:nvSpPr>
          <p:cNvPr id="4" name="Date Placeholder 3"/>
          <p:cNvSpPr>
            <a:spLocks noGrp="1"/>
          </p:cNvSpPr>
          <p:nvPr>
            <p:ph type="dt" sz="half" idx="10"/>
          </p:nvPr>
        </p:nvSpPr>
        <p:spPr/>
        <p:txBody>
          <a:bodyPr/>
          <a:lstStyle/>
          <a:p>
            <a:fld id="{0D6EA5A3-4B6D-493A-9D36-4B184C6E6E31}" type="datetimeFigureOut">
              <a:rPr lang="en-NZ" smtClean="0"/>
              <a:t>7/10/2020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0E38840-5BE0-40B5-8871-75548EF7B932}" type="slidenum">
              <a:rPr lang="en-NZ" smtClean="0"/>
              <a:t>‹#›</a:t>
            </a:fld>
            <a:endParaRPr lang="en-NZ"/>
          </a:p>
        </p:txBody>
      </p:sp>
    </p:spTree>
    <p:extLst>
      <p:ext uri="{BB962C8B-B14F-4D97-AF65-F5344CB8AC3E}">
        <p14:creationId xmlns:p14="http://schemas.microsoft.com/office/powerpoint/2010/main" val="3639677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0D6EA5A3-4B6D-493A-9D36-4B184C6E6E31}" type="datetimeFigureOut">
              <a:rPr lang="en-NZ" smtClean="0"/>
              <a:t>7/10/2020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0E38840-5BE0-40B5-8871-75548EF7B932}" type="slidenum">
              <a:rPr lang="en-NZ" smtClean="0"/>
              <a:t>‹#›</a:t>
            </a:fld>
            <a:endParaRPr lang="en-NZ"/>
          </a:p>
        </p:txBody>
      </p:sp>
    </p:spTree>
    <p:extLst>
      <p:ext uri="{BB962C8B-B14F-4D97-AF65-F5344CB8AC3E}">
        <p14:creationId xmlns:p14="http://schemas.microsoft.com/office/powerpoint/2010/main" val="1953543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0D6EA5A3-4B6D-493A-9D36-4B184C6E6E31}" type="datetimeFigureOut">
              <a:rPr lang="en-NZ" smtClean="0"/>
              <a:t>7/10/2020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0E38840-5BE0-40B5-8871-75548EF7B932}" type="slidenum">
              <a:rPr lang="en-NZ" smtClean="0"/>
              <a:t>‹#›</a:t>
            </a:fld>
            <a:endParaRPr lang="en-NZ"/>
          </a:p>
        </p:txBody>
      </p:sp>
    </p:spTree>
    <p:extLst>
      <p:ext uri="{BB962C8B-B14F-4D97-AF65-F5344CB8AC3E}">
        <p14:creationId xmlns:p14="http://schemas.microsoft.com/office/powerpoint/2010/main" val="1607357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Imag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lstStyle/>
          <a:p>
            <a:r>
              <a:rPr lang="en-US" dirty="0"/>
              <a:t>Image Title</a:t>
            </a:r>
          </a:p>
        </p:txBody>
      </p:sp>
      <p:sp>
        <p:nvSpPr>
          <p:cNvPr id="3" name="Content Placeholder 2"/>
          <p:cNvSpPr>
            <a:spLocks noGrp="1"/>
          </p:cNvSpPr>
          <p:nvPr>
            <p:ph idx="1" hasCustomPrompt="1"/>
          </p:nvPr>
        </p:nvSpPr>
        <p:spPr>
          <a:xfrm>
            <a:off x="457200" y="1600200"/>
            <a:ext cx="8229600" cy="4525963"/>
          </a:xfrm>
          <a:prstGeom prst="rect">
            <a:avLst/>
          </a:prstGeom>
        </p:spPr>
        <p:txBody>
          <a:bodyPr/>
          <a:lstStyle>
            <a:lvl1pPr marL="0" indent="0">
              <a:buNone/>
              <a:defRPr/>
            </a:lvl1pPr>
          </a:lstStyle>
          <a:p>
            <a:pPr lvl="0"/>
            <a:r>
              <a:rPr lang="en-US" dirty="0"/>
              <a:t>Image/ Video Space Holder</a:t>
            </a:r>
          </a:p>
        </p:txBody>
      </p:sp>
      <p:sp>
        <p:nvSpPr>
          <p:cNvPr id="4" name="Date Placeholder 3"/>
          <p:cNvSpPr>
            <a:spLocks noGrp="1"/>
          </p:cNvSpPr>
          <p:nvPr>
            <p:ph type="dt" sz="half" idx="10"/>
          </p:nvPr>
        </p:nvSpPr>
        <p:spPr/>
        <p:txBody>
          <a:bodyPr/>
          <a:lstStyle/>
          <a:p>
            <a:fld id="{A4A38E45-5243-F34F-92C9-A3DD56AB66E6}" type="datetimeFigureOut">
              <a:rPr lang="en-US" smtClean="0"/>
              <a:t>10/7/2020</a:t>
            </a:fld>
            <a:endParaRPr lang="en-US"/>
          </a:p>
        </p:txBody>
      </p:sp>
    </p:spTree>
    <p:extLst>
      <p:ext uri="{BB962C8B-B14F-4D97-AF65-F5344CB8AC3E}">
        <p14:creationId xmlns:p14="http://schemas.microsoft.com/office/powerpoint/2010/main" val="1370690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0D6EA5A3-4B6D-493A-9D36-4B184C6E6E31}" type="datetimeFigureOut">
              <a:rPr lang="en-NZ" smtClean="0"/>
              <a:t>7/10/2020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0E38840-5BE0-40B5-8871-75548EF7B932}" type="slidenum">
              <a:rPr lang="en-NZ" smtClean="0"/>
              <a:t>‹#›</a:t>
            </a:fld>
            <a:endParaRPr lang="en-NZ"/>
          </a:p>
        </p:txBody>
      </p:sp>
    </p:spTree>
    <p:extLst>
      <p:ext uri="{BB962C8B-B14F-4D97-AF65-F5344CB8AC3E}">
        <p14:creationId xmlns:p14="http://schemas.microsoft.com/office/powerpoint/2010/main" val="3031322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D6EA5A3-4B6D-493A-9D36-4B184C6E6E31}" type="datetimeFigureOut">
              <a:rPr lang="en-NZ" smtClean="0"/>
              <a:t>7/10/2020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0E38840-5BE0-40B5-8871-75548EF7B932}" type="slidenum">
              <a:rPr lang="en-NZ" smtClean="0"/>
              <a:t>‹#›</a:t>
            </a:fld>
            <a:endParaRPr lang="en-NZ"/>
          </a:p>
        </p:txBody>
      </p:sp>
    </p:spTree>
    <p:extLst>
      <p:ext uri="{BB962C8B-B14F-4D97-AF65-F5344CB8AC3E}">
        <p14:creationId xmlns:p14="http://schemas.microsoft.com/office/powerpoint/2010/main" val="2857887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p:txBody>
          <a:bodyPr/>
          <a:lstStyle/>
          <a:p>
            <a:fld id="{0D6EA5A3-4B6D-493A-9D36-4B184C6E6E31}" type="datetimeFigureOut">
              <a:rPr lang="en-NZ" smtClean="0"/>
              <a:t>7/10/2020</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40E38840-5BE0-40B5-8871-75548EF7B932}" type="slidenum">
              <a:rPr lang="en-NZ" smtClean="0"/>
              <a:t>‹#›</a:t>
            </a:fld>
            <a:endParaRPr lang="en-NZ"/>
          </a:p>
        </p:txBody>
      </p:sp>
    </p:spTree>
    <p:extLst>
      <p:ext uri="{BB962C8B-B14F-4D97-AF65-F5344CB8AC3E}">
        <p14:creationId xmlns:p14="http://schemas.microsoft.com/office/powerpoint/2010/main" val="2674467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7" name="Date Placeholder 6"/>
          <p:cNvSpPr>
            <a:spLocks noGrp="1"/>
          </p:cNvSpPr>
          <p:nvPr>
            <p:ph type="dt" sz="half" idx="10"/>
          </p:nvPr>
        </p:nvSpPr>
        <p:spPr/>
        <p:txBody>
          <a:bodyPr/>
          <a:lstStyle/>
          <a:p>
            <a:fld id="{0D6EA5A3-4B6D-493A-9D36-4B184C6E6E31}" type="datetimeFigureOut">
              <a:rPr lang="en-NZ" smtClean="0"/>
              <a:t>7/10/2020</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40E38840-5BE0-40B5-8871-75548EF7B932}" type="slidenum">
              <a:rPr lang="en-NZ" smtClean="0"/>
              <a:t>‹#›</a:t>
            </a:fld>
            <a:endParaRPr lang="en-NZ"/>
          </a:p>
        </p:txBody>
      </p:sp>
    </p:spTree>
    <p:extLst>
      <p:ext uri="{BB962C8B-B14F-4D97-AF65-F5344CB8AC3E}">
        <p14:creationId xmlns:p14="http://schemas.microsoft.com/office/powerpoint/2010/main" val="3778130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Date Placeholder 2"/>
          <p:cNvSpPr>
            <a:spLocks noGrp="1"/>
          </p:cNvSpPr>
          <p:nvPr>
            <p:ph type="dt" sz="half" idx="10"/>
          </p:nvPr>
        </p:nvSpPr>
        <p:spPr/>
        <p:txBody>
          <a:bodyPr/>
          <a:lstStyle/>
          <a:p>
            <a:fld id="{0D6EA5A3-4B6D-493A-9D36-4B184C6E6E31}" type="datetimeFigureOut">
              <a:rPr lang="en-NZ" smtClean="0"/>
              <a:t>7/10/2020</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40E38840-5BE0-40B5-8871-75548EF7B932}" type="slidenum">
              <a:rPr lang="en-NZ" smtClean="0"/>
              <a:t>‹#›</a:t>
            </a:fld>
            <a:endParaRPr lang="en-NZ"/>
          </a:p>
        </p:txBody>
      </p:sp>
    </p:spTree>
    <p:extLst>
      <p:ext uri="{BB962C8B-B14F-4D97-AF65-F5344CB8AC3E}">
        <p14:creationId xmlns:p14="http://schemas.microsoft.com/office/powerpoint/2010/main" val="2783004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6EA5A3-4B6D-493A-9D36-4B184C6E6E31}" type="datetimeFigureOut">
              <a:rPr lang="en-NZ" smtClean="0"/>
              <a:t>7/10/2020</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40E38840-5BE0-40B5-8871-75548EF7B932}" type="slidenum">
              <a:rPr lang="en-NZ" smtClean="0"/>
              <a:t>‹#›</a:t>
            </a:fld>
            <a:endParaRPr lang="en-NZ"/>
          </a:p>
        </p:txBody>
      </p:sp>
    </p:spTree>
    <p:extLst>
      <p:ext uri="{BB962C8B-B14F-4D97-AF65-F5344CB8AC3E}">
        <p14:creationId xmlns:p14="http://schemas.microsoft.com/office/powerpoint/2010/main" val="1825140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D6EA5A3-4B6D-493A-9D36-4B184C6E6E31}" type="datetimeFigureOut">
              <a:rPr lang="en-NZ" smtClean="0"/>
              <a:t>7/10/2020</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40E38840-5BE0-40B5-8871-75548EF7B932}" type="slidenum">
              <a:rPr lang="en-NZ" smtClean="0"/>
              <a:t>‹#›</a:t>
            </a:fld>
            <a:endParaRPr lang="en-NZ"/>
          </a:p>
        </p:txBody>
      </p:sp>
    </p:spTree>
    <p:extLst>
      <p:ext uri="{BB962C8B-B14F-4D97-AF65-F5344CB8AC3E}">
        <p14:creationId xmlns:p14="http://schemas.microsoft.com/office/powerpoint/2010/main" val="3729763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D6EA5A3-4B6D-493A-9D36-4B184C6E6E31}" type="datetimeFigureOut">
              <a:rPr lang="en-NZ" smtClean="0"/>
              <a:t>7/10/2020</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40E38840-5BE0-40B5-8871-75548EF7B932}" type="slidenum">
              <a:rPr lang="en-NZ" smtClean="0"/>
              <a:t>‹#›</a:t>
            </a:fld>
            <a:endParaRPr lang="en-NZ"/>
          </a:p>
        </p:txBody>
      </p:sp>
    </p:spTree>
    <p:extLst>
      <p:ext uri="{BB962C8B-B14F-4D97-AF65-F5344CB8AC3E}">
        <p14:creationId xmlns:p14="http://schemas.microsoft.com/office/powerpoint/2010/main" val="1555114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6EA5A3-4B6D-493A-9D36-4B184C6E6E31}" type="datetimeFigureOut">
              <a:rPr lang="en-NZ" smtClean="0"/>
              <a:t>7/10/2020</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E38840-5BE0-40B5-8871-75548EF7B932}" type="slidenum">
              <a:rPr lang="en-NZ" smtClean="0"/>
              <a:t>‹#›</a:t>
            </a:fld>
            <a:endParaRPr lang="en-NZ"/>
          </a:p>
        </p:txBody>
      </p:sp>
    </p:spTree>
    <p:extLst>
      <p:ext uri="{BB962C8B-B14F-4D97-AF65-F5344CB8AC3E}">
        <p14:creationId xmlns:p14="http://schemas.microsoft.com/office/powerpoint/2010/main" val="3749276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6.jpeg"/></Relationships>
</file>

<file path=ppt/slides/_rels/slide1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15.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51.jpg"/><Relationship Id="rId7"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customXml" Target="../ink/ink2.xml"/><Relationship Id="rId5" Type="http://schemas.openxmlformats.org/officeDocument/2006/relationships/image" Target="../media/image43.png"/><Relationship Id="rId4" Type="http://schemas.openxmlformats.org/officeDocument/2006/relationships/customXml" Target="../ink/ink1.xml"/><Relationship Id="rId9"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s://creativecommons.org/licenses/by-sa/3.0/" TargetMode="External"/><Relationship Id="rId4" Type="http://schemas.openxmlformats.org/officeDocument/2006/relationships/hyperlink" Target="https://marciglass.com/2016/08/07/when-you-know-better-do-better/" TargetMode="External"/></Relationships>
</file>

<file path=ppt/slides/_rels/slide1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3.jpeg"/><Relationship Id="rId7" Type="http://schemas.openxmlformats.org/officeDocument/2006/relationships/diagramColors" Target="../diagrams/colors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3.jpeg"/><Relationship Id="rId10" Type="http://schemas.openxmlformats.org/officeDocument/2006/relationships/image" Target="../media/image16.jpeg"/><Relationship Id="rId4" Type="http://schemas.microsoft.com/office/2007/relationships/hdphoto" Target="../media/hdphoto1.wdp"/><Relationship Id="rId9" Type="http://schemas.microsoft.com/office/2007/relationships/hdphoto" Target="../media/hdphoto3.wdp"/></Relationships>
</file>

<file path=ppt/slides/_rels/slide8.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7.jpeg"/><Relationship Id="rId3" Type="http://schemas.openxmlformats.org/officeDocument/2006/relationships/image" Target="../media/image17.jpeg"/><Relationship Id="rId7" Type="http://schemas.openxmlformats.org/officeDocument/2006/relationships/image" Target="../media/image21.jpeg"/><Relationship Id="rId12"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 Id="rId14" Type="http://schemas.openxmlformats.org/officeDocument/2006/relationships/image" Target="../media/image28.jpe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32.jpeg"/><Relationship Id="rId11" Type="http://schemas.openxmlformats.org/officeDocument/2006/relationships/image" Target="../media/image36.jpeg"/><Relationship Id="rId5" Type="http://schemas.openxmlformats.org/officeDocument/2006/relationships/image" Target="../media/image31.jpeg"/><Relationship Id="rId10" Type="http://schemas.openxmlformats.org/officeDocument/2006/relationships/image" Target="../media/image35.jpeg"/><Relationship Id="rId4" Type="http://schemas.openxmlformats.org/officeDocument/2006/relationships/image" Target="../media/image30.jpeg"/><Relationship Id="rId9"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0636A-00D3-460A-8880-3BEC3E324AB9}"/>
              </a:ext>
            </a:extLst>
          </p:cNvPr>
          <p:cNvSpPr>
            <a:spLocks noGrp="1"/>
          </p:cNvSpPr>
          <p:nvPr>
            <p:ph type="title"/>
          </p:nvPr>
        </p:nvSpPr>
        <p:spPr>
          <a:xfrm>
            <a:off x="457200" y="274638"/>
            <a:ext cx="8484416" cy="830148"/>
          </a:xfrm>
        </p:spPr>
        <p:txBody>
          <a:bodyPr>
            <a:normAutofit fontScale="90000"/>
          </a:bodyPr>
          <a:lstStyle/>
          <a:p>
            <a:r>
              <a:rPr lang="en-NZ" sz="2700" b="1" dirty="0">
                <a:solidFill>
                  <a:srgbClr val="505050"/>
                </a:solidFill>
                <a:effectLst/>
                <a:latin typeface="Arial" panose="020B0604020202020204" pitchFamily="34" charset="0"/>
                <a:ea typeface="Times New Roman" panose="02020603050405020304" pitchFamily="18" charset="0"/>
              </a:rPr>
              <a:t/>
            </a:r>
            <a:br>
              <a:rPr lang="en-NZ" sz="2700" b="1" dirty="0">
                <a:solidFill>
                  <a:srgbClr val="505050"/>
                </a:solidFill>
                <a:effectLst/>
                <a:latin typeface="Arial" panose="020B0604020202020204" pitchFamily="34" charset="0"/>
                <a:ea typeface="Times New Roman" panose="02020603050405020304" pitchFamily="18" charset="0"/>
              </a:rPr>
            </a:br>
            <a:r>
              <a:rPr lang="en-NZ" sz="1800" dirty="0">
                <a:solidFill>
                  <a:srgbClr val="505050"/>
                </a:solidFill>
                <a:effectLst/>
                <a:latin typeface="Calibri" panose="020F0502020204030204" pitchFamily="34" charset="0"/>
                <a:ea typeface="Calibri" panose="020F0502020204030204" pitchFamily="34" charset="0"/>
              </a:rPr>
              <a:t/>
            </a:r>
            <a:br>
              <a:rPr lang="en-NZ" sz="1800" dirty="0">
                <a:solidFill>
                  <a:srgbClr val="505050"/>
                </a:solidFill>
                <a:effectLst/>
                <a:latin typeface="Calibri" panose="020F0502020204030204" pitchFamily="34" charset="0"/>
                <a:ea typeface="Calibri" panose="020F0502020204030204" pitchFamily="34" charset="0"/>
              </a:rPr>
            </a:br>
            <a:endParaRPr lang="en-NZ" dirty="0"/>
          </a:p>
        </p:txBody>
      </p:sp>
      <p:pic>
        <p:nvPicPr>
          <p:cNvPr id="6" name="Content Placeholder 5" descr="A person standing next to a body of water&#10;&#10;Description automatically generated">
            <a:extLst>
              <a:ext uri="{FF2B5EF4-FFF2-40B4-BE49-F238E27FC236}">
                <a16:creationId xmlns:a16="http://schemas.microsoft.com/office/drawing/2014/main" id="{A76E65C1-CDCA-4D1E-B97A-DDBBE7F6EA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104786"/>
            <a:ext cx="8363273" cy="4772485"/>
          </a:xfrm>
          <a:prstGeom prst="rect">
            <a:avLst/>
          </a:prstGeom>
        </p:spPr>
      </p:pic>
      <p:sp>
        <p:nvSpPr>
          <p:cNvPr id="3" name="Content Placeholder 2">
            <a:extLst>
              <a:ext uri="{FF2B5EF4-FFF2-40B4-BE49-F238E27FC236}">
                <a16:creationId xmlns:a16="http://schemas.microsoft.com/office/drawing/2014/main" id="{1143DB1C-5A3E-4E32-996E-3814FC23547D}"/>
              </a:ext>
            </a:extLst>
          </p:cNvPr>
          <p:cNvSpPr>
            <a:spLocks noGrp="1"/>
          </p:cNvSpPr>
          <p:nvPr>
            <p:ph idx="1"/>
          </p:nvPr>
        </p:nvSpPr>
        <p:spPr>
          <a:xfrm>
            <a:off x="457196" y="1052736"/>
            <a:ext cx="8363276" cy="5184575"/>
          </a:xfrm>
        </p:spPr>
        <p:txBody>
          <a:bodyPr>
            <a:normAutofit/>
          </a:bodyPr>
          <a:lstStyle/>
          <a:p>
            <a:pPr marL="0" indent="0">
              <a:spcAft>
                <a:spcPts val="750"/>
              </a:spcAft>
              <a:buNone/>
            </a:pPr>
            <a:r>
              <a:rPr lang="en-NZ" sz="1800" b="1" dirty="0">
                <a:solidFill>
                  <a:schemeClr val="bg1">
                    <a:lumMod val="95000"/>
                  </a:schemeClr>
                </a:solidFill>
                <a:latin typeface="Arial" panose="020B0604020202020204" pitchFamily="34" charset="0"/>
                <a:ea typeface="Times New Roman" panose="02020603050405020304" pitchFamily="18" charset="0"/>
              </a:rPr>
              <a:t>NZDSN</a:t>
            </a:r>
            <a:r>
              <a:rPr lang="en-NZ" sz="1800" b="1" dirty="0">
                <a:solidFill>
                  <a:schemeClr val="bg1">
                    <a:lumMod val="95000"/>
                  </a:schemeClr>
                </a:solidFill>
                <a:effectLst/>
                <a:latin typeface="Arial" panose="020B0604020202020204" pitchFamily="34" charset="0"/>
                <a:ea typeface="Times New Roman" panose="02020603050405020304" pitchFamily="18" charset="0"/>
              </a:rPr>
              <a:t> National Symposium</a:t>
            </a:r>
            <a:br>
              <a:rPr lang="en-NZ" sz="1800" b="1" dirty="0">
                <a:solidFill>
                  <a:schemeClr val="bg1">
                    <a:lumMod val="95000"/>
                  </a:schemeClr>
                </a:solidFill>
                <a:effectLst/>
                <a:latin typeface="Arial" panose="020B0604020202020204" pitchFamily="34" charset="0"/>
                <a:ea typeface="Times New Roman" panose="02020603050405020304" pitchFamily="18" charset="0"/>
              </a:rPr>
            </a:br>
            <a:r>
              <a:rPr lang="en-NZ" sz="1800" b="1" dirty="0">
                <a:solidFill>
                  <a:schemeClr val="bg1">
                    <a:lumMod val="95000"/>
                  </a:schemeClr>
                </a:solidFill>
                <a:effectLst/>
                <a:latin typeface="Arial" panose="020B0604020202020204" pitchFamily="34" charset="0"/>
                <a:ea typeface="Times New Roman" panose="02020603050405020304" pitchFamily="18" charset="0"/>
              </a:rPr>
              <a:t/>
            </a:r>
            <a:br>
              <a:rPr lang="en-NZ" sz="1800" b="1" dirty="0">
                <a:solidFill>
                  <a:schemeClr val="bg1">
                    <a:lumMod val="95000"/>
                  </a:schemeClr>
                </a:solidFill>
                <a:effectLst/>
                <a:latin typeface="Arial" panose="020B0604020202020204" pitchFamily="34" charset="0"/>
                <a:ea typeface="Times New Roman" panose="02020603050405020304" pitchFamily="18" charset="0"/>
              </a:rPr>
            </a:br>
            <a:r>
              <a:rPr lang="en-NZ" sz="1800" b="1" dirty="0">
                <a:solidFill>
                  <a:schemeClr val="bg1">
                    <a:lumMod val="95000"/>
                  </a:schemeClr>
                </a:solidFill>
                <a:effectLst/>
                <a:latin typeface="Arial" panose="020B0604020202020204" pitchFamily="34" charset="0"/>
                <a:ea typeface="Times New Roman" panose="02020603050405020304" pitchFamily="18" charset="0"/>
              </a:rPr>
              <a:t>Effectively Supporting People</a:t>
            </a:r>
            <a:br>
              <a:rPr lang="en-NZ" sz="1800" b="1" dirty="0">
                <a:solidFill>
                  <a:schemeClr val="bg1">
                    <a:lumMod val="95000"/>
                  </a:schemeClr>
                </a:solidFill>
                <a:effectLst/>
                <a:latin typeface="Arial" panose="020B0604020202020204" pitchFamily="34" charset="0"/>
                <a:ea typeface="Times New Roman" panose="02020603050405020304" pitchFamily="18" charset="0"/>
              </a:rPr>
            </a:br>
            <a:r>
              <a:rPr lang="en-NZ" sz="1800" b="1" dirty="0">
                <a:solidFill>
                  <a:schemeClr val="bg1">
                    <a:lumMod val="95000"/>
                  </a:schemeClr>
                </a:solidFill>
                <a:effectLst/>
                <a:latin typeface="Arial" panose="020B0604020202020204" pitchFamily="34" charset="0"/>
                <a:ea typeface="Times New Roman" panose="02020603050405020304" pitchFamily="18" charset="0"/>
              </a:rPr>
              <a:t>with Very High Needs Post School</a:t>
            </a:r>
            <a:br>
              <a:rPr lang="en-NZ" sz="1800" b="1" dirty="0">
                <a:solidFill>
                  <a:schemeClr val="bg1">
                    <a:lumMod val="95000"/>
                  </a:schemeClr>
                </a:solidFill>
                <a:effectLst/>
                <a:latin typeface="Arial" panose="020B0604020202020204" pitchFamily="34" charset="0"/>
                <a:ea typeface="Times New Roman" panose="02020603050405020304" pitchFamily="18" charset="0"/>
              </a:rPr>
            </a:br>
            <a:r>
              <a:rPr lang="en-NZ" sz="1800" b="1" dirty="0">
                <a:solidFill>
                  <a:schemeClr val="bg1">
                    <a:lumMod val="95000"/>
                  </a:schemeClr>
                </a:solidFill>
                <a:effectLst/>
                <a:latin typeface="Arial" panose="020B0604020202020204" pitchFamily="34" charset="0"/>
                <a:ea typeface="Times New Roman" panose="02020603050405020304" pitchFamily="18" charset="0"/>
              </a:rPr>
              <a:t/>
            </a:r>
            <a:br>
              <a:rPr lang="en-NZ" sz="1800" b="1" dirty="0">
                <a:solidFill>
                  <a:schemeClr val="bg1">
                    <a:lumMod val="95000"/>
                  </a:schemeClr>
                </a:solidFill>
                <a:effectLst/>
                <a:latin typeface="Arial" panose="020B0604020202020204" pitchFamily="34" charset="0"/>
                <a:ea typeface="Times New Roman" panose="02020603050405020304" pitchFamily="18" charset="0"/>
              </a:rPr>
            </a:br>
            <a:r>
              <a:rPr lang="en-NZ" sz="1800" b="1" dirty="0">
                <a:solidFill>
                  <a:schemeClr val="bg1">
                    <a:lumMod val="95000"/>
                  </a:schemeClr>
                </a:solidFill>
                <a:effectLst/>
                <a:latin typeface="Arial" panose="020B0604020202020204" pitchFamily="34" charset="0"/>
                <a:ea typeface="Times New Roman" panose="02020603050405020304" pitchFamily="18" charset="0"/>
              </a:rPr>
              <a:t/>
            </a:r>
            <a:br>
              <a:rPr lang="en-NZ" sz="1800" b="1" dirty="0">
                <a:solidFill>
                  <a:schemeClr val="bg1">
                    <a:lumMod val="95000"/>
                  </a:schemeClr>
                </a:solidFill>
                <a:effectLst/>
                <a:latin typeface="Arial" panose="020B0604020202020204" pitchFamily="34" charset="0"/>
                <a:ea typeface="Times New Roman" panose="02020603050405020304" pitchFamily="18" charset="0"/>
              </a:rPr>
            </a:br>
            <a:endParaRPr lang="en-NZ" sz="1800" b="1" dirty="0">
              <a:solidFill>
                <a:schemeClr val="bg1">
                  <a:lumMod val="95000"/>
                </a:schemeClr>
              </a:solidFill>
              <a:effectLst/>
              <a:latin typeface="Arial" panose="020B0604020202020204" pitchFamily="34" charset="0"/>
              <a:ea typeface="Times New Roman" panose="02020603050405020304" pitchFamily="18" charset="0"/>
            </a:endParaRPr>
          </a:p>
          <a:p>
            <a:pPr marL="0" indent="0" algn="ctr">
              <a:lnSpc>
                <a:spcPct val="150000"/>
              </a:lnSpc>
              <a:buNone/>
            </a:pPr>
            <a:endParaRPr lang="en-NZ" sz="1800" b="1" dirty="0">
              <a:solidFill>
                <a:schemeClr val="bg1">
                  <a:lumMod val="95000"/>
                </a:schemeClr>
              </a:solidFill>
              <a:effectLst/>
              <a:latin typeface="Arial" panose="020B0604020202020204" pitchFamily="34" charset="0"/>
              <a:ea typeface="Calibri" panose="020F0502020204030204" pitchFamily="34" charset="0"/>
            </a:endParaRPr>
          </a:p>
          <a:p>
            <a:pPr marL="0" indent="0" algn="ctr">
              <a:lnSpc>
                <a:spcPct val="150000"/>
              </a:lnSpc>
              <a:buNone/>
            </a:pPr>
            <a:endParaRPr lang="en-NZ" sz="1800" b="1" dirty="0">
              <a:solidFill>
                <a:schemeClr val="bg1">
                  <a:lumMod val="95000"/>
                </a:schemeClr>
              </a:solidFill>
              <a:latin typeface="Arial" panose="020B0604020202020204" pitchFamily="34" charset="0"/>
              <a:ea typeface="Calibri" panose="020F0502020204030204" pitchFamily="34" charset="0"/>
            </a:endParaRPr>
          </a:p>
          <a:p>
            <a:pPr marL="0" indent="0" algn="ctr">
              <a:lnSpc>
                <a:spcPct val="150000"/>
              </a:lnSpc>
              <a:buNone/>
            </a:pPr>
            <a:endParaRPr lang="en-NZ" sz="1800" b="1" dirty="0">
              <a:solidFill>
                <a:schemeClr val="bg1">
                  <a:lumMod val="95000"/>
                </a:schemeClr>
              </a:solidFill>
              <a:effectLst/>
              <a:latin typeface="Arial" panose="020B0604020202020204" pitchFamily="34" charset="0"/>
              <a:ea typeface="Calibri" panose="020F0502020204030204" pitchFamily="34" charset="0"/>
            </a:endParaRPr>
          </a:p>
          <a:p>
            <a:pPr marL="0" indent="0" algn="ctr">
              <a:lnSpc>
                <a:spcPct val="150000"/>
              </a:lnSpc>
              <a:buNone/>
            </a:pPr>
            <a:endParaRPr lang="en-NZ" sz="1800" b="1" dirty="0">
              <a:solidFill>
                <a:schemeClr val="bg1">
                  <a:lumMod val="95000"/>
                </a:schemeClr>
              </a:solidFill>
              <a:latin typeface="Arial" panose="020B0604020202020204" pitchFamily="34" charset="0"/>
              <a:ea typeface="Calibri" panose="020F0502020204030204" pitchFamily="34" charset="0"/>
            </a:endParaRPr>
          </a:p>
          <a:p>
            <a:pPr marL="0" indent="0" algn="ctr">
              <a:lnSpc>
                <a:spcPct val="150000"/>
              </a:lnSpc>
              <a:buNone/>
            </a:pPr>
            <a:r>
              <a:rPr lang="en-NZ" sz="1800" b="1" dirty="0">
                <a:solidFill>
                  <a:schemeClr val="bg1">
                    <a:lumMod val="95000"/>
                  </a:schemeClr>
                </a:solidFill>
                <a:effectLst/>
                <a:latin typeface="Arial" panose="020B0604020202020204" pitchFamily="34" charset="0"/>
                <a:ea typeface="Calibri" panose="020F0502020204030204" pitchFamily="34" charset="0"/>
              </a:rPr>
              <a:t>An opportunity to focus on supporting individualised participation  </a:t>
            </a:r>
            <a:r>
              <a:rPr lang="en-NZ" sz="1800" dirty="0">
                <a:solidFill>
                  <a:schemeClr val="bg1">
                    <a:lumMod val="95000"/>
                  </a:schemeClr>
                </a:solidFill>
                <a:effectLst/>
                <a:latin typeface="Arial" panose="020B0604020202020204" pitchFamily="34" charset="0"/>
                <a:ea typeface="Calibri" panose="020F0502020204030204" pitchFamily="34" charset="0"/>
              </a:rPr>
              <a:t/>
            </a:r>
            <a:br>
              <a:rPr lang="en-NZ" sz="1800" dirty="0">
                <a:solidFill>
                  <a:schemeClr val="bg1">
                    <a:lumMod val="95000"/>
                  </a:schemeClr>
                </a:solidFill>
                <a:effectLst/>
                <a:latin typeface="Arial" panose="020B0604020202020204" pitchFamily="34" charset="0"/>
                <a:ea typeface="Calibri" panose="020F0502020204030204" pitchFamily="34" charset="0"/>
              </a:rPr>
            </a:br>
            <a:r>
              <a:rPr lang="en-NZ" sz="1800" b="1" dirty="0">
                <a:solidFill>
                  <a:schemeClr val="bg1">
                    <a:lumMod val="95000"/>
                  </a:schemeClr>
                </a:solidFill>
                <a:effectLst/>
                <a:latin typeface="Arial" panose="020B0604020202020204" pitchFamily="34" charset="0"/>
                <a:ea typeface="Calibri" panose="020F0502020204030204" pitchFamily="34" charset="0"/>
              </a:rPr>
              <a:t>in everyday things in everyday places</a:t>
            </a:r>
            <a:endParaRPr lang="en-NZ" sz="1800" dirty="0">
              <a:solidFill>
                <a:schemeClr val="bg1">
                  <a:lumMod val="95000"/>
                </a:schemeClr>
              </a:solidFill>
              <a:effectLst/>
              <a:latin typeface="Calibri" panose="020F0502020204030204" pitchFamily="34" charset="0"/>
              <a:ea typeface="Calibri" panose="020F0502020204030204" pitchFamily="34" charset="0"/>
            </a:endParaRPr>
          </a:p>
          <a:p>
            <a:endParaRPr lang="en-NZ" dirty="0"/>
          </a:p>
        </p:txBody>
      </p:sp>
    </p:spTree>
    <p:extLst>
      <p:ext uri="{BB962C8B-B14F-4D97-AF65-F5344CB8AC3E}">
        <p14:creationId xmlns:p14="http://schemas.microsoft.com/office/powerpoint/2010/main" val="26673791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928F64C6-FE22-4FC1-A763-DFCC514811B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195918" y="4577975"/>
            <a:ext cx="5654511" cy="1899827"/>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A3DC138-54D9-4629-8FA2-2B454C300EE4}"/>
              </a:ext>
            </a:extLst>
          </p:cNvPr>
          <p:cNvSpPr>
            <a:spLocks noGrp="1"/>
          </p:cNvSpPr>
          <p:nvPr>
            <p:ph type="title"/>
          </p:nvPr>
        </p:nvSpPr>
        <p:spPr>
          <a:xfrm>
            <a:off x="3452601" y="4741948"/>
            <a:ext cx="5122140" cy="862031"/>
          </a:xfrm>
        </p:spPr>
        <p:txBody>
          <a:bodyPr vert="horz" lIns="91440" tIns="45720" rIns="91440" bIns="45720" rtlCol="0" anchor="b">
            <a:normAutofit/>
          </a:bodyPr>
          <a:lstStyle/>
          <a:p>
            <a:pPr algn="l">
              <a:lnSpc>
                <a:spcPct val="90000"/>
              </a:lnSpc>
            </a:pPr>
            <a:r>
              <a:rPr lang="en-US" sz="2700" kern="1200">
                <a:solidFill>
                  <a:srgbClr val="FFFFFF"/>
                </a:solidFill>
                <a:latin typeface="+mj-lt"/>
                <a:ea typeface="+mj-ea"/>
                <a:cs typeface="+mj-cs"/>
              </a:rPr>
              <a:t>2019-2020</a:t>
            </a:r>
            <a:br>
              <a:rPr lang="en-US" sz="2700" kern="1200">
                <a:solidFill>
                  <a:srgbClr val="FFFFFF"/>
                </a:solidFill>
                <a:latin typeface="+mj-lt"/>
                <a:ea typeface="+mj-ea"/>
                <a:cs typeface="+mj-cs"/>
              </a:rPr>
            </a:br>
            <a:r>
              <a:rPr lang="en-US" sz="2700" kern="1200">
                <a:solidFill>
                  <a:srgbClr val="FFFFFF"/>
                </a:solidFill>
                <a:latin typeface="+mj-lt"/>
                <a:ea typeface="+mj-ea"/>
                <a:cs typeface="+mj-cs"/>
              </a:rPr>
              <a:t>Planet Google &amp; travel around NZ </a:t>
            </a:r>
          </a:p>
        </p:txBody>
      </p:sp>
      <p:pic>
        <p:nvPicPr>
          <p:cNvPr id="7" name="Picture 6" descr="A view of a building&#10;&#10;Description automatically generated">
            <a:extLst>
              <a:ext uri="{FF2B5EF4-FFF2-40B4-BE49-F238E27FC236}">
                <a16:creationId xmlns:a16="http://schemas.microsoft.com/office/drawing/2014/main" id="{EEC818A9-90C0-44E1-B1C2-CE6519FC51D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927" r="7390" b="2"/>
          <a:stretch/>
        </p:blipFill>
        <p:spPr>
          <a:xfrm>
            <a:off x="238227" y="321734"/>
            <a:ext cx="2848177" cy="2010551"/>
          </a:xfrm>
          <a:prstGeom prst="rect">
            <a:avLst/>
          </a:prstGeom>
        </p:spPr>
      </p:pic>
      <p:pic>
        <p:nvPicPr>
          <p:cNvPr id="23" name="Content Placeholder 22" descr="Text, letter&#10;&#10;Description automatically generated">
            <a:extLst>
              <a:ext uri="{FF2B5EF4-FFF2-40B4-BE49-F238E27FC236}">
                <a16:creationId xmlns:a16="http://schemas.microsoft.com/office/drawing/2014/main" id="{FCF8DDF1-38AE-44B0-9F9A-0328F74C9C0D}"/>
              </a:ext>
            </a:extLst>
          </p:cNvPr>
          <p:cNvPicPr>
            <a:picLocks noGrp="1" noChangeAspect="1"/>
          </p:cNvPicPr>
          <p:nvPr>
            <p:ph sz="half" idx="1"/>
          </p:nvPr>
        </p:nvPicPr>
        <p:blipFill rotWithShape="1">
          <a:blip r:embed="rId4" cstate="print">
            <a:extLst>
              <a:ext uri="{28A0092B-C50C-407E-A947-70E740481C1C}">
                <a14:useLocalDpi xmlns:a14="http://schemas.microsoft.com/office/drawing/2010/main" val="0"/>
              </a:ext>
            </a:extLst>
          </a:blip>
          <a:srcRect r="18716" b="1"/>
          <a:stretch/>
        </p:blipFill>
        <p:spPr>
          <a:xfrm rot="5400000">
            <a:off x="2518801" y="954841"/>
            <a:ext cx="4111323" cy="2845104"/>
          </a:xfrm>
          <a:prstGeom prst="rect">
            <a:avLst/>
          </a:prstGeom>
        </p:spPr>
      </p:pic>
      <p:pic>
        <p:nvPicPr>
          <p:cNvPr id="36" name="Picture 35" descr="A picture containing outdoor, building, train, front&#10;&#10;Description automatically generated">
            <a:extLst>
              <a:ext uri="{FF2B5EF4-FFF2-40B4-BE49-F238E27FC236}">
                <a16:creationId xmlns:a16="http://schemas.microsoft.com/office/drawing/2014/main" id="{7F51F9FD-D006-4B5E-9494-28AD66D5785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141" r="-3" b="2746"/>
          <a:stretch/>
        </p:blipFill>
        <p:spPr>
          <a:xfrm>
            <a:off x="6064632" y="321733"/>
            <a:ext cx="2848488" cy="2010552"/>
          </a:xfrm>
          <a:prstGeom prst="rect">
            <a:avLst/>
          </a:prstGeom>
        </p:spPr>
      </p:pic>
      <p:pic>
        <p:nvPicPr>
          <p:cNvPr id="3" name="Picture 2" descr="A picture containing engineering drawing&#10;&#10;Description automatically generated">
            <a:extLst>
              <a:ext uri="{FF2B5EF4-FFF2-40B4-BE49-F238E27FC236}">
                <a16:creationId xmlns:a16="http://schemas.microsoft.com/office/drawing/2014/main" id="{6EAA5CB0-17BC-40BA-85A9-29DA43FD928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60198" b="-2"/>
          <a:stretch/>
        </p:blipFill>
        <p:spPr>
          <a:xfrm rot="5400000">
            <a:off x="654358" y="2005964"/>
            <a:ext cx="2013804" cy="2846070"/>
          </a:xfrm>
          <a:prstGeom prst="rect">
            <a:avLst/>
          </a:prstGeom>
        </p:spPr>
      </p:pic>
      <p:pic>
        <p:nvPicPr>
          <p:cNvPr id="10" name="Content Placeholder 4" descr="A large brick building with grass in front of a house&#10;&#10;Description automatically generated">
            <a:extLst>
              <a:ext uri="{FF2B5EF4-FFF2-40B4-BE49-F238E27FC236}">
                <a16:creationId xmlns:a16="http://schemas.microsoft.com/office/drawing/2014/main" id="{D3204AAD-55D3-4FC1-9C85-3C162781D2F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3" b="6023"/>
          <a:stretch/>
        </p:blipFill>
        <p:spPr>
          <a:xfrm>
            <a:off x="6062214" y="2431705"/>
            <a:ext cx="2848487" cy="2000947"/>
          </a:xfrm>
          <a:prstGeom prst="rect">
            <a:avLst/>
          </a:prstGeom>
        </p:spPr>
      </p:pic>
      <p:pic>
        <p:nvPicPr>
          <p:cNvPr id="34" name="Content Placeholder 33" descr="A group of people standing next to a fence&#10;&#10;Description automatically generated">
            <a:extLst>
              <a:ext uri="{FF2B5EF4-FFF2-40B4-BE49-F238E27FC236}">
                <a16:creationId xmlns:a16="http://schemas.microsoft.com/office/drawing/2014/main" id="{359C26E8-2D51-4E53-A859-B9AC64D98392}"/>
              </a:ext>
            </a:extLst>
          </p:cNvPr>
          <p:cNvPicPr>
            <a:picLocks noGrp="1" noChangeAspect="1"/>
          </p:cNvPicPr>
          <p:nvPr>
            <p:ph sz="half" idx="2"/>
          </p:nvPr>
        </p:nvPicPr>
        <p:blipFill rotWithShape="1">
          <a:blip r:embed="rId8" cstate="print">
            <a:extLst>
              <a:ext uri="{28A0092B-C50C-407E-A947-70E740481C1C}">
                <a14:useLocalDpi xmlns:a14="http://schemas.microsoft.com/office/drawing/2010/main" val="0"/>
              </a:ext>
            </a:extLst>
          </a:blip>
          <a:srcRect r="-2" b="5807"/>
          <a:stretch/>
        </p:blipFill>
        <p:spPr>
          <a:xfrm>
            <a:off x="238225" y="4525716"/>
            <a:ext cx="2846070" cy="2010551"/>
          </a:xfrm>
          <a:prstGeom prst="rect">
            <a:avLst/>
          </a:prstGeom>
        </p:spPr>
      </p:pic>
      <p:cxnSp>
        <p:nvCxnSpPr>
          <p:cNvPr id="43" name="Straight Connector 42">
            <a:extLst>
              <a:ext uri="{FF2B5EF4-FFF2-40B4-BE49-F238E27FC236}">
                <a16:creationId xmlns:a16="http://schemas.microsoft.com/office/drawing/2014/main" id="{5C34627B-48E6-4F4D-B843-97717A86B490}"/>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539950" y="5694097"/>
            <a:ext cx="4114800" cy="0"/>
          </a:xfrm>
          <a:prstGeom prst="line">
            <a:avLst/>
          </a:prstGeom>
          <a:ln w="15875">
            <a:solidFill>
              <a:srgbClr val="D9D9D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90968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cat sitting next to a cup of coffee&#10;&#10;Description automatically generated">
            <a:extLst>
              <a:ext uri="{FF2B5EF4-FFF2-40B4-BE49-F238E27FC236}">
                <a16:creationId xmlns:a16="http://schemas.microsoft.com/office/drawing/2014/main" id="{ABF5103E-AFE3-47AB-A55B-F897AD1E97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6466" y="643466"/>
            <a:ext cx="5571067" cy="5571067"/>
          </a:xfrm>
          <a:prstGeom prst="rect">
            <a:avLst/>
          </a:prstGeom>
        </p:spPr>
      </p:pic>
    </p:spTree>
    <p:extLst>
      <p:ext uri="{BB962C8B-B14F-4D97-AF65-F5344CB8AC3E}">
        <p14:creationId xmlns:p14="http://schemas.microsoft.com/office/powerpoint/2010/main" val="11928607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Parent Activists still at work!</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91680" y="1417638"/>
            <a:ext cx="5700303" cy="4943415"/>
          </a:xfrm>
        </p:spPr>
      </p:pic>
    </p:spTree>
    <p:extLst>
      <p:ext uri="{BB962C8B-B14F-4D97-AF65-F5344CB8AC3E}">
        <p14:creationId xmlns:p14="http://schemas.microsoft.com/office/powerpoint/2010/main" val="210565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CE841B8-E8CB-453A-9330-AC8BB706FFE2}"/>
              </a:ext>
            </a:extLst>
          </p:cNvPr>
          <p:cNvSpPr>
            <a:spLocks noGrp="1"/>
          </p:cNvSpPr>
          <p:nvPr>
            <p:ph sz="half" idx="1"/>
          </p:nvPr>
        </p:nvSpPr>
        <p:spPr>
          <a:xfrm>
            <a:off x="179512" y="692696"/>
            <a:ext cx="3441857" cy="5760640"/>
          </a:xfrm>
        </p:spPr>
        <p:txBody>
          <a:bodyPr vert="horz" lIns="91440" tIns="45720" rIns="91440" bIns="45720" rtlCol="0" anchor="t">
            <a:normAutofit lnSpcReduction="10000"/>
          </a:bodyPr>
          <a:lstStyle/>
          <a:p>
            <a:pPr marL="0" indent="0">
              <a:lnSpc>
                <a:spcPct val="90000"/>
              </a:lnSpc>
              <a:buNone/>
            </a:pPr>
            <a:r>
              <a:rPr lang="en-US" sz="1600" i="1" dirty="0">
                <a:effectLst/>
              </a:rPr>
              <a:t>Dear Mum &amp; Dad</a:t>
            </a:r>
          </a:p>
          <a:p>
            <a:pPr marL="0" indent="-228600">
              <a:lnSpc>
                <a:spcPct val="90000"/>
              </a:lnSpc>
            </a:pPr>
            <a:endParaRPr lang="en-US" sz="1600" i="1" dirty="0">
              <a:effectLst/>
            </a:endParaRPr>
          </a:p>
          <a:p>
            <a:pPr marL="0" indent="0">
              <a:lnSpc>
                <a:spcPct val="90000"/>
              </a:lnSpc>
              <a:buNone/>
            </a:pPr>
            <a:r>
              <a:rPr lang="en-US" sz="1600" i="1" dirty="0">
                <a:effectLst/>
              </a:rPr>
              <a:t>I promised a few months ago I would send this email. </a:t>
            </a:r>
          </a:p>
          <a:p>
            <a:pPr marL="0" indent="-228600">
              <a:lnSpc>
                <a:spcPct val="90000"/>
              </a:lnSpc>
            </a:pPr>
            <a:endParaRPr lang="en-US" sz="1600" i="1" dirty="0">
              <a:effectLst/>
            </a:endParaRPr>
          </a:p>
          <a:p>
            <a:pPr marL="0" indent="0">
              <a:lnSpc>
                <a:spcPct val="90000"/>
              </a:lnSpc>
              <a:buNone/>
            </a:pPr>
            <a:r>
              <a:rPr lang="en-US" sz="1600" i="1" dirty="0">
                <a:effectLst/>
              </a:rPr>
              <a:t>I would like a status of the </a:t>
            </a:r>
            <a:r>
              <a:rPr lang="en-US" sz="1600" b="1" i="1" dirty="0">
                <a:effectLst/>
              </a:rPr>
              <a:t>current</a:t>
            </a:r>
            <a:r>
              <a:rPr lang="en-US" sz="1600" i="1" dirty="0">
                <a:effectLst/>
              </a:rPr>
              <a:t> financial and estate plans in place – you can </a:t>
            </a:r>
            <a:r>
              <a:rPr lang="en-US" sz="1600" b="1" i="1" dirty="0">
                <a:effectLst/>
              </a:rPr>
              <a:t>comment in to this email below in a different </a:t>
            </a:r>
            <a:r>
              <a:rPr lang="en-US" sz="1600" b="1" i="1" dirty="0" err="1">
                <a:effectLst/>
              </a:rPr>
              <a:t>colour</a:t>
            </a:r>
            <a:r>
              <a:rPr lang="en-US" sz="1600" i="1" dirty="0">
                <a:effectLst/>
              </a:rPr>
              <a:t>.</a:t>
            </a:r>
          </a:p>
          <a:p>
            <a:pPr marL="0" indent="-228600">
              <a:lnSpc>
                <a:spcPct val="90000"/>
              </a:lnSpc>
            </a:pPr>
            <a:endParaRPr lang="en-US" sz="1600" i="1" dirty="0">
              <a:effectLst/>
            </a:endParaRPr>
          </a:p>
          <a:p>
            <a:pPr marL="0" indent="0">
              <a:lnSpc>
                <a:spcPct val="90000"/>
              </a:lnSpc>
              <a:buNone/>
            </a:pPr>
            <a:r>
              <a:rPr lang="en-US" sz="1600" i="1" dirty="0">
                <a:effectLst/>
              </a:rPr>
              <a:t>Can you </a:t>
            </a:r>
            <a:r>
              <a:rPr lang="en-US" sz="1600" b="1" i="1" dirty="0">
                <a:effectLst/>
              </a:rPr>
              <a:t>please provide a first response to this by 31 August</a:t>
            </a:r>
            <a:r>
              <a:rPr lang="en-US" sz="1600" i="1" dirty="0">
                <a:effectLst/>
              </a:rPr>
              <a:t>. Please don’t wait to have all the answers, I’m much keener on iterative updates to this rather than a complete answer. Perfect is the enemy of good here. Please add detail which I may be missing.</a:t>
            </a:r>
          </a:p>
          <a:p>
            <a:pPr marL="0" indent="-228600">
              <a:lnSpc>
                <a:spcPct val="90000"/>
              </a:lnSpc>
            </a:pPr>
            <a:endParaRPr lang="en-US" sz="1600" i="1" dirty="0">
              <a:effectLst/>
            </a:endParaRPr>
          </a:p>
          <a:p>
            <a:pPr marL="0" indent="0">
              <a:lnSpc>
                <a:spcPct val="90000"/>
              </a:lnSpc>
              <a:buNone/>
            </a:pPr>
            <a:r>
              <a:rPr lang="en-US" sz="1600" i="1" dirty="0">
                <a:effectLst/>
              </a:rPr>
              <a:t>It’s going to be a horrific time for us kids when either/both of you leave this mortal earth. Knowing the answers to the below will help us cope.</a:t>
            </a:r>
          </a:p>
          <a:p>
            <a:pPr marL="0" indent="-228600">
              <a:lnSpc>
                <a:spcPct val="90000"/>
              </a:lnSpc>
            </a:pPr>
            <a:endParaRPr lang="en-US" sz="1600" i="1" dirty="0">
              <a:effectLst/>
            </a:endParaRPr>
          </a:p>
          <a:p>
            <a:pPr marL="0" indent="0">
              <a:lnSpc>
                <a:spcPct val="90000"/>
              </a:lnSpc>
              <a:buNone/>
            </a:pPr>
            <a:r>
              <a:rPr lang="en-US" sz="1600" i="1" dirty="0">
                <a:effectLst/>
              </a:rPr>
              <a:t>Love Ed </a:t>
            </a:r>
          </a:p>
          <a:p>
            <a:pPr marL="0" indent="0">
              <a:lnSpc>
                <a:spcPct val="90000"/>
              </a:lnSpc>
              <a:buNone/>
            </a:pPr>
            <a:r>
              <a:rPr lang="en-US" sz="900" dirty="0">
                <a:effectLst/>
              </a:rPr>
              <a:t> </a:t>
            </a:r>
          </a:p>
        </p:txBody>
      </p:sp>
      <p:sp>
        <p:nvSpPr>
          <p:cNvPr id="13" name="Freeform: Shape 12">
            <a:extLst>
              <a:ext uri="{FF2B5EF4-FFF2-40B4-BE49-F238E27FC236}">
                <a16:creationId xmlns:a16="http://schemas.microsoft.com/office/drawing/2014/main" id="{A86541C6-61B1-4DAA-B57A-EAF3F24F049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699982" y="1"/>
            <a:ext cx="4866342" cy="3036711"/>
          </a:xfrm>
          <a:custGeom>
            <a:avLst/>
            <a:gdLst>
              <a:gd name="connsiteX0" fmla="*/ 0 w 6488456"/>
              <a:gd name="connsiteY0" fmla="*/ 0 h 3036711"/>
              <a:gd name="connsiteX1" fmla="*/ 6488456 w 6488456"/>
              <a:gd name="connsiteY1" fmla="*/ 0 h 3036711"/>
              <a:gd name="connsiteX2" fmla="*/ 6482686 w 6488456"/>
              <a:gd name="connsiteY2" fmla="*/ 114279 h 3036711"/>
              <a:gd name="connsiteX3" fmla="*/ 3244228 w 6488456"/>
              <a:gd name="connsiteY3" fmla="*/ 3036711 h 3036711"/>
              <a:gd name="connsiteX4" fmla="*/ 5771 w 6488456"/>
              <a:gd name="connsiteY4" fmla="*/ 114279 h 3036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8456" h="3036711">
                <a:moveTo>
                  <a:pt x="0" y="0"/>
                </a:moveTo>
                <a:lnTo>
                  <a:pt x="6488456" y="0"/>
                </a:lnTo>
                <a:lnTo>
                  <a:pt x="6482686" y="114279"/>
                </a:lnTo>
                <a:cubicBezTo>
                  <a:pt x="6315984" y="1755766"/>
                  <a:pt x="4929697" y="3036711"/>
                  <a:pt x="3244228" y="3036711"/>
                </a:cubicBezTo>
                <a:cubicBezTo>
                  <a:pt x="1558760" y="3036711"/>
                  <a:pt x="172473" y="1755766"/>
                  <a:pt x="5771" y="114279"/>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Content Placeholder 5" descr="A person standing next to a person&#10;&#10;Description automatically generated">
            <a:extLst>
              <a:ext uri="{FF2B5EF4-FFF2-40B4-BE49-F238E27FC236}">
                <a16:creationId xmlns:a16="http://schemas.microsoft.com/office/drawing/2014/main" id="{D464177D-DC48-4F3A-9ECC-C2E6C8BB5434}"/>
              </a:ext>
            </a:extLst>
          </p:cNvPr>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r="2" b="6539"/>
          <a:stretch/>
        </p:blipFill>
        <p:spPr>
          <a:xfrm>
            <a:off x="3857208" y="3"/>
            <a:ext cx="4551888" cy="2839783"/>
          </a:xfrm>
          <a:custGeom>
            <a:avLst/>
            <a:gdLst/>
            <a:ahLst/>
            <a:cxnLst/>
            <a:rect l="l" t="t" r="r" b="b"/>
            <a:pathLst>
              <a:path w="6069184" h="2839783">
                <a:moveTo>
                  <a:pt x="0" y="0"/>
                </a:moveTo>
                <a:lnTo>
                  <a:pt x="6069184" y="0"/>
                </a:lnTo>
                <a:lnTo>
                  <a:pt x="6063823" y="106160"/>
                </a:lnTo>
                <a:cubicBezTo>
                  <a:pt x="5907891" y="1641596"/>
                  <a:pt x="4611168" y="2839783"/>
                  <a:pt x="3034592" y="2839783"/>
                </a:cubicBezTo>
                <a:cubicBezTo>
                  <a:pt x="1458016" y="2839783"/>
                  <a:pt x="161292" y="1641596"/>
                  <a:pt x="5360" y="106160"/>
                </a:cubicBezTo>
                <a:close/>
              </a:path>
            </a:pathLst>
          </a:custGeom>
        </p:spPr>
      </p:pic>
      <p:sp>
        <p:nvSpPr>
          <p:cNvPr id="15" name="Freeform: Shape 14">
            <a:extLst>
              <a:ext uri="{FF2B5EF4-FFF2-40B4-BE49-F238E27FC236}">
                <a16:creationId xmlns:a16="http://schemas.microsoft.com/office/drawing/2014/main" id="{71750011-2006-46BB-AFDE-C6E46175233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245491" y="2900758"/>
            <a:ext cx="3898509" cy="3957242"/>
          </a:xfrm>
          <a:custGeom>
            <a:avLst/>
            <a:gdLst>
              <a:gd name="connsiteX0" fmla="*/ 1942747 w 5198011"/>
              <a:gd name="connsiteY0" fmla="*/ 0 h 3957242"/>
              <a:gd name="connsiteX1" fmla="*/ 5198011 w 5198011"/>
              <a:gd name="connsiteY1" fmla="*/ 3255264 h 3957242"/>
              <a:gd name="connsiteX2" fmla="*/ 5131876 w 5198011"/>
              <a:gd name="connsiteY2" fmla="*/ 3911314 h 3957242"/>
              <a:gd name="connsiteX3" fmla="*/ 5120066 w 5198011"/>
              <a:gd name="connsiteY3" fmla="*/ 3957242 h 3957242"/>
              <a:gd name="connsiteX4" fmla="*/ 0 w 5198011"/>
              <a:gd name="connsiteY4" fmla="*/ 3957242 h 3957242"/>
              <a:gd name="connsiteX5" fmla="*/ 0 w 5198011"/>
              <a:gd name="connsiteY5" fmla="*/ 647700 h 3957242"/>
              <a:gd name="connsiteX6" fmla="*/ 122698 w 5198011"/>
              <a:gd name="connsiteY6" fmla="*/ 555948 h 3957242"/>
              <a:gd name="connsiteX7" fmla="*/ 1942747 w 5198011"/>
              <a:gd name="connsiteY7" fmla="*/ 0 h 395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8011" h="3957242">
                <a:moveTo>
                  <a:pt x="1942747" y="0"/>
                </a:moveTo>
                <a:cubicBezTo>
                  <a:pt x="3740580" y="0"/>
                  <a:pt x="5198011" y="1457431"/>
                  <a:pt x="5198011" y="3255264"/>
                </a:cubicBezTo>
                <a:cubicBezTo>
                  <a:pt x="5198011" y="3479993"/>
                  <a:pt x="5175239" y="3699404"/>
                  <a:pt x="5131876" y="3911314"/>
                </a:cubicBezTo>
                <a:lnTo>
                  <a:pt x="5120066" y="3957242"/>
                </a:lnTo>
                <a:lnTo>
                  <a:pt x="0" y="3957242"/>
                </a:lnTo>
                <a:lnTo>
                  <a:pt x="0" y="647700"/>
                </a:lnTo>
                <a:lnTo>
                  <a:pt x="122698" y="555948"/>
                </a:lnTo>
                <a:cubicBezTo>
                  <a:pt x="642241" y="204951"/>
                  <a:pt x="1268560" y="0"/>
                  <a:pt x="1942747"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Picture 7" descr="A group of people standing next to a child posing for a picture&#10;&#10;Description automatically generated">
            <a:extLst>
              <a:ext uri="{FF2B5EF4-FFF2-40B4-BE49-F238E27FC236}">
                <a16:creationId xmlns:a16="http://schemas.microsoft.com/office/drawing/2014/main" id="{825F61B6-4585-444C-BC8A-C71E95FF8C8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 b="5450"/>
          <a:stretch/>
        </p:blipFill>
        <p:spPr>
          <a:xfrm>
            <a:off x="5392940" y="3124784"/>
            <a:ext cx="3751061" cy="3733214"/>
          </a:xfrm>
          <a:custGeom>
            <a:avLst/>
            <a:gdLst/>
            <a:ahLst/>
            <a:cxnLst/>
            <a:rect l="l" t="t" r="r" b="b"/>
            <a:pathLst>
              <a:path w="5001415" h="3733214">
                <a:moveTo>
                  <a:pt x="3044952" y="0"/>
                </a:moveTo>
                <a:cubicBezTo>
                  <a:pt x="3780687" y="0"/>
                  <a:pt x="4455477" y="260939"/>
                  <a:pt x="4981824" y="695319"/>
                </a:cubicBezTo>
                <a:lnTo>
                  <a:pt x="5001415" y="713124"/>
                </a:lnTo>
                <a:lnTo>
                  <a:pt x="5001415" y="3733214"/>
                </a:lnTo>
                <a:lnTo>
                  <a:pt x="81043" y="3733214"/>
                </a:lnTo>
                <a:lnTo>
                  <a:pt x="61862" y="3658617"/>
                </a:lnTo>
                <a:cubicBezTo>
                  <a:pt x="21301" y="3460397"/>
                  <a:pt x="0" y="3255162"/>
                  <a:pt x="0" y="3044952"/>
                </a:cubicBezTo>
                <a:cubicBezTo>
                  <a:pt x="0" y="1363271"/>
                  <a:pt x="1363271" y="0"/>
                  <a:pt x="3044952" y="0"/>
                </a:cubicBezTo>
                <a:close/>
              </a:path>
            </a:pathLst>
          </a:custGeom>
        </p:spPr>
      </p:pic>
    </p:spTree>
    <p:extLst>
      <p:ext uri="{BB962C8B-B14F-4D97-AF65-F5344CB8AC3E}">
        <p14:creationId xmlns:p14="http://schemas.microsoft.com/office/powerpoint/2010/main" val="2102382764"/>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7" name="Rectangle 75">
            <a:extLst>
              <a:ext uri="{FF2B5EF4-FFF2-40B4-BE49-F238E27FC236}">
                <a16:creationId xmlns:a16="http://schemas.microsoft.com/office/drawing/2014/main" id="{9F7D788E-2C1B-4EF4-8719-12613771FF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rgbClr val="4040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58" name="Freeform: Shape 77">
            <a:extLst>
              <a:ext uri="{FF2B5EF4-FFF2-40B4-BE49-F238E27FC236}">
                <a16:creationId xmlns:a16="http://schemas.microsoft.com/office/drawing/2014/main" id="{58DEA6A1-FC5C-4E6E-BBBF-7E472949B39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53125" y="2196877"/>
            <a:ext cx="3890875" cy="4661123"/>
          </a:xfrm>
          <a:custGeom>
            <a:avLst/>
            <a:gdLst>
              <a:gd name="connsiteX0" fmla="*/ 3084645 w 4538241"/>
              <a:gd name="connsiteY0" fmla="*/ 0 h 5436644"/>
              <a:gd name="connsiteX1" fmla="*/ 4285328 w 4538241"/>
              <a:gd name="connsiteY1" fmla="*/ 242407 h 5436644"/>
              <a:gd name="connsiteX2" fmla="*/ 4538241 w 4538241"/>
              <a:gd name="connsiteY2" fmla="*/ 364242 h 5436644"/>
              <a:gd name="connsiteX3" fmla="*/ 4538241 w 4538241"/>
              <a:gd name="connsiteY3" fmla="*/ 5436644 h 5436644"/>
              <a:gd name="connsiteX4" fmla="*/ 1091428 w 4538241"/>
              <a:gd name="connsiteY4" fmla="*/ 5436644 h 5436644"/>
              <a:gd name="connsiteX5" fmla="*/ 903472 w 4538241"/>
              <a:gd name="connsiteY5" fmla="*/ 5265818 h 5436644"/>
              <a:gd name="connsiteX6" fmla="*/ 0 w 4538241"/>
              <a:gd name="connsiteY6" fmla="*/ 3084645 h 5436644"/>
              <a:gd name="connsiteX7" fmla="*/ 3084645 w 4538241"/>
              <a:gd name="connsiteY7" fmla="*/ 0 h 54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38241" h="5436644">
                <a:moveTo>
                  <a:pt x="3084645" y="0"/>
                </a:moveTo>
                <a:cubicBezTo>
                  <a:pt x="3510546" y="0"/>
                  <a:pt x="3916286" y="86315"/>
                  <a:pt x="4285328" y="242407"/>
                </a:cubicBezTo>
                <a:lnTo>
                  <a:pt x="4538241" y="364242"/>
                </a:lnTo>
                <a:lnTo>
                  <a:pt x="4538241" y="5436644"/>
                </a:lnTo>
                <a:lnTo>
                  <a:pt x="1091428" y="5436644"/>
                </a:lnTo>
                <a:lnTo>
                  <a:pt x="903472" y="5265818"/>
                </a:lnTo>
                <a:cubicBezTo>
                  <a:pt x="345261" y="4707608"/>
                  <a:pt x="0" y="3936446"/>
                  <a:pt x="0" y="3084645"/>
                </a:cubicBezTo>
                <a:cubicBezTo>
                  <a:pt x="0" y="1381043"/>
                  <a:pt x="1381043" y="0"/>
                  <a:pt x="3084645"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prstClr val="white"/>
              </a:solidFill>
              <a:latin typeface="Calibri" panose="020F0502020204030204"/>
            </a:endParaRPr>
          </a:p>
        </p:txBody>
      </p:sp>
      <p:sp>
        <p:nvSpPr>
          <p:cNvPr id="80" name="Freeform: Shape 79">
            <a:extLst>
              <a:ext uri="{FF2B5EF4-FFF2-40B4-BE49-F238E27FC236}">
                <a16:creationId xmlns:a16="http://schemas.microsoft.com/office/drawing/2014/main" id="{A5AD6500-BB62-4AAC-9D2F-C10DDC90CBB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92990" y="2336743"/>
            <a:ext cx="3751010" cy="4521257"/>
          </a:xfrm>
          <a:custGeom>
            <a:avLst/>
            <a:gdLst>
              <a:gd name="connsiteX0" fmla="*/ 2921508 w 4375105"/>
              <a:gd name="connsiteY0" fmla="*/ 0 h 5273507"/>
              <a:gd name="connsiteX1" fmla="*/ 4314072 w 4375105"/>
              <a:gd name="connsiteY1" fmla="*/ 352611 h 5273507"/>
              <a:gd name="connsiteX2" fmla="*/ 4375105 w 4375105"/>
              <a:gd name="connsiteY2" fmla="*/ 389689 h 5273507"/>
              <a:gd name="connsiteX3" fmla="*/ 4375105 w 4375105"/>
              <a:gd name="connsiteY3" fmla="*/ 5273507 h 5273507"/>
              <a:gd name="connsiteX4" fmla="*/ 1193705 w 4375105"/>
              <a:gd name="connsiteY4" fmla="*/ 5273507 h 5273507"/>
              <a:gd name="connsiteX5" fmla="*/ 1063158 w 4375105"/>
              <a:gd name="connsiteY5" fmla="*/ 5175886 h 5273507"/>
              <a:gd name="connsiteX6" fmla="*/ 0 w 4375105"/>
              <a:gd name="connsiteY6" fmla="*/ 2921508 h 5273507"/>
              <a:gd name="connsiteX7" fmla="*/ 2921508 w 4375105"/>
              <a:gd name="connsiteY7" fmla="*/ 0 h 527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5105" h="5273507">
                <a:moveTo>
                  <a:pt x="2921508" y="0"/>
                </a:moveTo>
                <a:cubicBezTo>
                  <a:pt x="3425728" y="0"/>
                  <a:pt x="3900114" y="127735"/>
                  <a:pt x="4314072" y="352611"/>
                </a:cubicBezTo>
                <a:lnTo>
                  <a:pt x="4375105" y="389689"/>
                </a:lnTo>
                <a:lnTo>
                  <a:pt x="4375105" y="5273507"/>
                </a:lnTo>
                <a:lnTo>
                  <a:pt x="1193705" y="5273507"/>
                </a:lnTo>
                <a:lnTo>
                  <a:pt x="1063158" y="5175886"/>
                </a:lnTo>
                <a:cubicBezTo>
                  <a:pt x="413861" y="4640038"/>
                  <a:pt x="0" y="3829104"/>
                  <a:pt x="0" y="2921508"/>
                </a:cubicBezTo>
                <a:cubicBezTo>
                  <a:pt x="0" y="1308004"/>
                  <a:pt x="1308004" y="0"/>
                  <a:pt x="292150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82" name="Freeform: Shape 81">
            <a:extLst>
              <a:ext uri="{FF2B5EF4-FFF2-40B4-BE49-F238E27FC236}">
                <a16:creationId xmlns:a16="http://schemas.microsoft.com/office/drawing/2014/main" id="{7C54E824-C0F4-480B-BC88-689F50C45FB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39621" y="-3941"/>
            <a:ext cx="4124601" cy="2980208"/>
          </a:xfrm>
          <a:custGeom>
            <a:avLst/>
            <a:gdLst>
              <a:gd name="connsiteX0" fmla="*/ 229420 w 4349752"/>
              <a:gd name="connsiteY0" fmla="*/ 0 h 3142889"/>
              <a:gd name="connsiteX1" fmla="*/ 4120333 w 4349752"/>
              <a:gd name="connsiteY1" fmla="*/ 0 h 3142889"/>
              <a:gd name="connsiteX2" fmla="*/ 4178840 w 4349752"/>
              <a:gd name="connsiteY2" fmla="*/ 121453 h 3142889"/>
              <a:gd name="connsiteX3" fmla="*/ 4349752 w 4349752"/>
              <a:gd name="connsiteY3" fmla="*/ 968013 h 3142889"/>
              <a:gd name="connsiteX4" fmla="*/ 2174876 w 4349752"/>
              <a:gd name="connsiteY4" fmla="*/ 3142889 h 3142889"/>
              <a:gd name="connsiteX5" fmla="*/ 0 w 4349752"/>
              <a:gd name="connsiteY5" fmla="*/ 968013 h 3142889"/>
              <a:gd name="connsiteX6" fmla="*/ 170913 w 4349752"/>
              <a:gd name="connsiteY6" fmla="*/ 121453 h 3142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9752" h="3142889">
                <a:moveTo>
                  <a:pt x="229420" y="0"/>
                </a:moveTo>
                <a:lnTo>
                  <a:pt x="4120333" y="0"/>
                </a:lnTo>
                <a:lnTo>
                  <a:pt x="4178840" y="121453"/>
                </a:lnTo>
                <a:cubicBezTo>
                  <a:pt x="4288894" y="381652"/>
                  <a:pt x="4349752" y="667725"/>
                  <a:pt x="4349752" y="968013"/>
                </a:cubicBezTo>
                <a:cubicBezTo>
                  <a:pt x="4349752" y="2169164"/>
                  <a:pt x="3376027" y="3142889"/>
                  <a:pt x="2174876" y="3142889"/>
                </a:cubicBezTo>
                <a:cubicBezTo>
                  <a:pt x="973725" y="3142889"/>
                  <a:pt x="0" y="2169164"/>
                  <a:pt x="0" y="968013"/>
                </a:cubicBezTo>
                <a:cubicBezTo>
                  <a:pt x="0" y="667725"/>
                  <a:pt x="60858" y="381652"/>
                  <a:pt x="170913" y="121453"/>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prstClr val="white"/>
              </a:solidFill>
              <a:latin typeface="Calibri" panose="020F0502020204030204"/>
            </a:endParaRPr>
          </a:p>
        </p:txBody>
      </p:sp>
      <p:sp>
        <p:nvSpPr>
          <p:cNvPr id="84" name="Freeform: Shape 83">
            <a:extLst>
              <a:ext uri="{FF2B5EF4-FFF2-40B4-BE49-F238E27FC236}">
                <a16:creationId xmlns:a16="http://schemas.microsoft.com/office/drawing/2014/main" id="{96AAAC3B-1954-46B7-BBAC-27DFF5B5295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00961" y="-5576"/>
            <a:ext cx="3815104" cy="2825978"/>
          </a:xfrm>
          <a:custGeom>
            <a:avLst/>
            <a:gdLst>
              <a:gd name="connsiteX0" fmla="*/ 248676 w 4023360"/>
              <a:gd name="connsiteY0" fmla="*/ 0 h 2980240"/>
              <a:gd name="connsiteX1" fmla="*/ 3774684 w 4023360"/>
              <a:gd name="connsiteY1" fmla="*/ 0 h 2980240"/>
              <a:gd name="connsiteX2" fmla="*/ 3780561 w 4023360"/>
              <a:gd name="connsiteY2" fmla="*/ 9674 h 2980240"/>
              <a:gd name="connsiteX3" fmla="*/ 4023360 w 4023360"/>
              <a:gd name="connsiteY3" fmla="*/ 968560 h 2980240"/>
              <a:gd name="connsiteX4" fmla="*/ 2011680 w 4023360"/>
              <a:gd name="connsiteY4" fmla="*/ 2980240 h 2980240"/>
              <a:gd name="connsiteX5" fmla="*/ 0 w 4023360"/>
              <a:gd name="connsiteY5" fmla="*/ 968560 h 2980240"/>
              <a:gd name="connsiteX6" fmla="*/ 242799 w 4023360"/>
              <a:gd name="connsiteY6" fmla="*/ 9674 h 298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3360" h="2980240">
                <a:moveTo>
                  <a:pt x="248676" y="0"/>
                </a:moveTo>
                <a:lnTo>
                  <a:pt x="3774684" y="0"/>
                </a:lnTo>
                <a:lnTo>
                  <a:pt x="3780561" y="9674"/>
                </a:lnTo>
                <a:cubicBezTo>
                  <a:pt x="3935405" y="294716"/>
                  <a:pt x="4023360" y="621366"/>
                  <a:pt x="4023360" y="968560"/>
                </a:cubicBezTo>
                <a:cubicBezTo>
                  <a:pt x="4023360" y="2079580"/>
                  <a:pt x="3122700" y="2980240"/>
                  <a:pt x="2011680" y="2980240"/>
                </a:cubicBezTo>
                <a:cubicBezTo>
                  <a:pt x="900660" y="2980240"/>
                  <a:pt x="0" y="2079580"/>
                  <a:pt x="0" y="968560"/>
                </a:cubicBezTo>
                <a:cubicBezTo>
                  <a:pt x="0" y="621366"/>
                  <a:pt x="87955" y="294716"/>
                  <a:pt x="242799" y="967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0D26D07F-A115-42F6-857C-7B8E6600F06F}"/>
              </a:ext>
            </a:extLst>
          </p:cNvPr>
          <p:cNvSpPr>
            <a:spLocks noGrp="1"/>
          </p:cNvSpPr>
          <p:nvPr>
            <p:ph sz="half" idx="1"/>
          </p:nvPr>
        </p:nvSpPr>
        <p:spPr>
          <a:xfrm>
            <a:off x="3205047" y="252504"/>
            <a:ext cx="2832808" cy="1763887"/>
          </a:xfrm>
        </p:spPr>
        <p:txBody>
          <a:bodyPr anchor="ctr">
            <a:normAutofit fontScale="92500"/>
          </a:bodyPr>
          <a:lstStyle/>
          <a:p>
            <a:pPr marL="0" marR="0" lvl="0" indent="0" defTabSz="914400" rtl="0" eaLnBrk="0" fontAlgn="base" latinLnBrk="0" hangingPunct="0">
              <a:lnSpc>
                <a:spcPct val="90000"/>
              </a:lnSpc>
              <a:spcBef>
                <a:spcPct val="0"/>
              </a:spcBef>
              <a:spcAft>
                <a:spcPts val="600"/>
              </a:spcAft>
              <a:buClrTx/>
              <a:buSzTx/>
              <a:buFontTx/>
              <a:buNone/>
              <a:tabLst>
                <a:tab pos="457200" algn="l"/>
              </a:tabLst>
            </a:pPr>
            <a:r>
              <a:rPr kumimoji="0" lang="en-NZ" altLang="en-US" sz="1400" b="1" i="0" u="none" strike="noStrike" cap="none" normalizeH="0" baseline="0" dirty="0">
                <a:ln>
                  <a:noFill/>
                </a:ln>
                <a:effectLst/>
                <a:latin typeface="Arial" panose="020B0604020202020204" pitchFamily="34" charset="0"/>
                <a:ea typeface="Calibri" panose="020F0502020204030204" pitchFamily="34" charset="0"/>
                <a:cs typeface="Arial" panose="020B0604020202020204" pitchFamily="34" charset="0"/>
              </a:rPr>
              <a:t>We recognise inclusive living when:</a:t>
            </a:r>
            <a:endParaRPr kumimoji="0" lang="en-NZ" altLang="en-US" sz="1400" b="0" i="0" u="none" strike="noStrike" cap="none" normalizeH="0" baseline="0" dirty="0">
              <a:ln>
                <a:noFill/>
              </a:ln>
              <a:effectLst/>
              <a:latin typeface="Arial" panose="020B0604020202020204" pitchFamily="34" charset="0"/>
            </a:endParaRPr>
          </a:p>
          <a:p>
            <a:pPr marL="0" marR="0" lvl="0" indent="0" defTabSz="914400" rtl="0" eaLnBrk="0" fontAlgn="base" latinLnBrk="0" hangingPunct="0">
              <a:lnSpc>
                <a:spcPct val="90000"/>
              </a:lnSpc>
              <a:spcBef>
                <a:spcPct val="0"/>
              </a:spcBef>
              <a:spcAft>
                <a:spcPts val="600"/>
              </a:spcAft>
              <a:buClrTx/>
              <a:buSzTx/>
              <a:buFontTx/>
              <a:buChar char="•"/>
              <a:tabLst>
                <a:tab pos="457200" algn="l"/>
              </a:tabLst>
            </a:pPr>
            <a:r>
              <a:rPr kumimoji="0" lang="en-NZ" altLang="en-US" sz="1400" b="0" i="0" u="none" strike="noStrike" cap="none" normalizeH="0" baseline="0" dirty="0">
                <a:ln>
                  <a:noFill/>
                </a:ln>
                <a:effectLst/>
                <a:latin typeface="Arial" panose="020B0604020202020204" pitchFamily="34" charset="0"/>
                <a:ea typeface="Calibri" panose="020F0502020204030204" pitchFamily="34" charset="0"/>
                <a:cs typeface="Arial" panose="020B0604020202020204" pitchFamily="34" charset="0"/>
              </a:rPr>
              <a:t>We get on with our lives and it’s clear that our daily life is one of our choosing</a:t>
            </a:r>
            <a:endParaRPr kumimoji="0" lang="en-NZ" altLang="en-US" sz="1400" b="0" i="0" u="none" strike="noStrike" cap="none" normalizeH="0" baseline="0" dirty="0">
              <a:ln>
                <a:noFill/>
              </a:ln>
              <a:effectLst/>
              <a:latin typeface="Arial" panose="020B0604020202020204" pitchFamily="34" charset="0"/>
            </a:endParaRPr>
          </a:p>
          <a:p>
            <a:pPr marL="0" marR="0" lvl="0" indent="0" defTabSz="914400" rtl="0" eaLnBrk="0" fontAlgn="base" latinLnBrk="0" hangingPunct="0">
              <a:lnSpc>
                <a:spcPct val="90000"/>
              </a:lnSpc>
              <a:spcBef>
                <a:spcPct val="0"/>
              </a:spcBef>
              <a:spcAft>
                <a:spcPts val="600"/>
              </a:spcAft>
              <a:buClrTx/>
              <a:buSzTx/>
              <a:buFontTx/>
              <a:buChar char="•"/>
              <a:tabLst>
                <a:tab pos="457200" algn="l"/>
              </a:tabLst>
            </a:pPr>
            <a:r>
              <a:rPr kumimoji="0" lang="en-NZ" altLang="en-US" sz="1400" b="0" i="0" u="none" strike="noStrike" cap="none" normalizeH="0" baseline="0" dirty="0">
                <a:ln>
                  <a:noFill/>
                </a:ln>
                <a:effectLst/>
                <a:latin typeface="Arial" panose="020B0604020202020204" pitchFamily="34" charset="0"/>
                <a:ea typeface="Calibri" panose="020F0502020204030204" pitchFamily="34" charset="0"/>
                <a:cs typeface="Arial" panose="020B0604020202020204" pitchFamily="34" charset="0"/>
              </a:rPr>
              <a:t>When things are out of control for us we direct what needs to happen with support from family and friends</a:t>
            </a:r>
            <a:endParaRPr kumimoji="0" lang="en-NZ" altLang="en-US" sz="1400" b="0" i="0" u="none" strike="noStrike" cap="none" normalizeH="0" baseline="0" dirty="0">
              <a:ln>
                <a:noFill/>
              </a:ln>
              <a:effectLst/>
              <a:latin typeface="Arial" panose="020B0604020202020204" pitchFamily="34" charset="0"/>
            </a:endParaRPr>
          </a:p>
          <a:p>
            <a:pPr marL="0" marR="0" lvl="0" indent="0" defTabSz="914400" rtl="0" eaLnBrk="0" fontAlgn="base" latinLnBrk="0" hangingPunct="0">
              <a:lnSpc>
                <a:spcPct val="90000"/>
              </a:lnSpc>
              <a:spcBef>
                <a:spcPct val="0"/>
              </a:spcBef>
              <a:spcAft>
                <a:spcPts val="600"/>
              </a:spcAft>
              <a:buClrTx/>
              <a:buSzTx/>
              <a:buFontTx/>
              <a:buNone/>
              <a:tabLst>
                <a:tab pos="457200" algn="l"/>
              </a:tabLst>
            </a:pPr>
            <a:endParaRPr kumimoji="0" lang="en-NZ" altLang="en-US" sz="1200" b="0" i="0" u="none" strike="noStrike" cap="none" normalizeH="0" baseline="0" dirty="0">
              <a:ln>
                <a:noFill/>
              </a:ln>
              <a:effectLst/>
              <a:latin typeface="Arial" panose="020B0604020202020204" pitchFamily="34" charset="0"/>
            </a:endParaRPr>
          </a:p>
        </p:txBody>
      </p:sp>
      <p:sp>
        <p:nvSpPr>
          <p:cNvPr id="4" name="Content Placeholder 3">
            <a:extLst>
              <a:ext uri="{FF2B5EF4-FFF2-40B4-BE49-F238E27FC236}">
                <a16:creationId xmlns:a16="http://schemas.microsoft.com/office/drawing/2014/main" id="{50982536-B98C-409F-B335-CE3420E8CE23}"/>
              </a:ext>
            </a:extLst>
          </p:cNvPr>
          <p:cNvSpPr>
            <a:spLocks noGrp="1"/>
          </p:cNvSpPr>
          <p:nvPr>
            <p:ph sz="half" idx="2"/>
          </p:nvPr>
        </p:nvSpPr>
        <p:spPr>
          <a:xfrm>
            <a:off x="6266985" y="3000888"/>
            <a:ext cx="2790279" cy="3617361"/>
          </a:xfrm>
        </p:spPr>
        <p:txBody>
          <a:bodyPr anchor="ctr">
            <a:normAutofit fontScale="92500"/>
          </a:bodyPr>
          <a:lstStyle/>
          <a:p>
            <a:pPr marL="0" indent="0" eaLnBrk="0" fontAlgn="base" hangingPunct="0">
              <a:spcBef>
                <a:spcPct val="0"/>
              </a:spcBef>
              <a:spcAft>
                <a:spcPts val="600"/>
              </a:spcAft>
              <a:buNone/>
            </a:pPr>
            <a:r>
              <a:rPr kumimoji="0" lang="en-NZ" altLang="en-US" sz="1600" b="1" i="0" u="none" strike="noStrike" cap="none" normalizeH="0" baseline="0" dirty="0">
                <a:ln>
                  <a:noFill/>
                </a:ln>
                <a:effectLst/>
                <a:latin typeface="Arial" panose="020B0604020202020204" pitchFamily="34" charset="0"/>
                <a:ea typeface="Calibri" panose="020F0502020204030204" pitchFamily="34" charset="0"/>
                <a:cs typeface="Arial" panose="020B0604020202020204" pitchFamily="34" charset="0"/>
              </a:rPr>
              <a:t>Inclusive living is strengthened when:</a:t>
            </a:r>
            <a:endParaRPr kumimoji="0" lang="en-NZ" altLang="en-US" sz="1600" b="0" i="0" u="none" strike="noStrike" cap="none" normalizeH="0" baseline="0" dirty="0">
              <a:ln>
                <a:noFill/>
              </a:ln>
              <a:effectLst/>
              <a:latin typeface="Arial" panose="020B0604020202020204" pitchFamily="34" charset="0"/>
            </a:endParaRPr>
          </a:p>
          <a:p>
            <a:pPr marL="0" marR="0" lvl="0" indent="0" defTabSz="914400" rtl="0" eaLnBrk="0" fontAlgn="base" latinLnBrk="0" hangingPunct="0">
              <a:spcBef>
                <a:spcPct val="0"/>
              </a:spcBef>
              <a:spcAft>
                <a:spcPts val="600"/>
              </a:spcAft>
              <a:buClrTx/>
              <a:buSzTx/>
              <a:buFontTx/>
              <a:buNone/>
              <a:tabLst/>
            </a:pPr>
            <a:r>
              <a:rPr kumimoji="0" lang="en-NZ" altLang="en-US" sz="1500" b="0" i="0" u="none" strike="noStrike" cap="none" normalizeH="0" baseline="0" dirty="0">
                <a:ln>
                  <a:noFill/>
                </a:ln>
                <a:effectLst/>
                <a:latin typeface="Arial" panose="020B0604020202020204" pitchFamily="34" charset="0"/>
                <a:ea typeface="Calibri" panose="020F0502020204030204" pitchFamily="34" charset="0"/>
                <a:cs typeface="Arial" panose="020B0604020202020204" pitchFamily="34" charset="0"/>
              </a:rPr>
              <a:t> We have control over all decisions affecting our day to day lives</a:t>
            </a:r>
            <a:endParaRPr kumimoji="0" lang="en-NZ" altLang="en-US" sz="1500" b="0" i="0" u="none" strike="noStrike" cap="none" normalizeH="0" baseline="0" dirty="0">
              <a:ln>
                <a:noFill/>
              </a:ln>
              <a:effectLst/>
              <a:latin typeface="Arial" panose="020B0604020202020204" pitchFamily="34" charset="0"/>
            </a:endParaRPr>
          </a:p>
          <a:p>
            <a:pPr marL="0" marR="0" lvl="0" indent="0" defTabSz="914400" rtl="0" eaLnBrk="0" fontAlgn="base" latinLnBrk="0" hangingPunct="0">
              <a:spcBef>
                <a:spcPct val="0"/>
              </a:spcBef>
              <a:spcAft>
                <a:spcPts val="600"/>
              </a:spcAft>
              <a:buClrTx/>
              <a:buSzTx/>
              <a:buFontTx/>
              <a:buNone/>
              <a:tabLst/>
            </a:pPr>
            <a:r>
              <a:rPr kumimoji="0" lang="en-NZ" altLang="en-US" sz="1500" b="0" i="0" u="none" strike="noStrike" cap="none" normalizeH="0" baseline="0" dirty="0">
                <a:ln>
                  <a:noFill/>
                </a:ln>
                <a:effectLst/>
                <a:latin typeface="Arial" panose="020B0604020202020204" pitchFamily="34" charset="0"/>
                <a:ea typeface="Calibri" panose="020F0502020204030204" pitchFamily="34" charset="0"/>
                <a:cs typeface="Arial" panose="020B0604020202020204" pitchFamily="34" charset="0"/>
              </a:rPr>
              <a:t>We have access to information in a format that is easy to understand</a:t>
            </a:r>
            <a:endParaRPr kumimoji="0" lang="en-NZ" altLang="en-US" sz="1500" b="0" i="0" u="none" strike="noStrike" cap="none" normalizeH="0" baseline="0" dirty="0">
              <a:ln>
                <a:noFill/>
              </a:ln>
              <a:effectLst/>
              <a:latin typeface="Arial" panose="020B0604020202020204" pitchFamily="34" charset="0"/>
            </a:endParaRPr>
          </a:p>
        </p:txBody>
      </p:sp>
      <p:pic>
        <p:nvPicPr>
          <p:cNvPr id="23" name="Content Placeholder 19" descr="Diagram&#10;&#10;Description automatically generated">
            <a:extLst>
              <a:ext uri="{FF2B5EF4-FFF2-40B4-BE49-F238E27FC236}">
                <a16:creationId xmlns:a16="http://schemas.microsoft.com/office/drawing/2014/main" id="{3C2BBA22-99B3-4254-BE01-63DA5A003685}"/>
              </a:ext>
            </a:extLst>
          </p:cNvPr>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14581" r="40040" b="-1"/>
          <a:stretch/>
        </p:blipFill>
        <p:spPr>
          <a:xfrm rot="5400000">
            <a:off x="3120764" y="4630540"/>
            <a:ext cx="1770008" cy="2179904"/>
          </a:xfrm>
          <a:prstGeom prst="rect">
            <a:avLst/>
          </a:prstGeom>
        </p:spPr>
      </p:pic>
      <p:pic>
        <p:nvPicPr>
          <p:cNvPr id="2055" name="Picture 7">
            <a:extLst>
              <a:ext uri="{FF2B5EF4-FFF2-40B4-BE49-F238E27FC236}">
                <a16:creationId xmlns:a16="http://schemas.microsoft.com/office/drawing/2014/main" id="{BCD76423-C97D-427E-AE63-BA1739D1E8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57200"/>
            <a:ext cx="152400" cy="1714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picture containing covered, photo, sitting&#10;&#10;Description automatically generated">
            <a:extLst>
              <a:ext uri="{FF2B5EF4-FFF2-40B4-BE49-F238E27FC236}">
                <a16:creationId xmlns:a16="http://schemas.microsoft.com/office/drawing/2014/main" id="{C01267D2-D675-4EA6-B513-E7FEC617E4D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242" r="10361" b="-1"/>
          <a:stretch/>
        </p:blipFill>
        <p:spPr>
          <a:xfrm>
            <a:off x="107402" y="1420379"/>
            <a:ext cx="2150162" cy="1542736"/>
          </a:xfrm>
          <a:prstGeom prst="rect">
            <a:avLst/>
          </a:prstGeom>
        </p:spPr>
      </p:pic>
      <p:pic>
        <p:nvPicPr>
          <p:cNvPr id="24" name="Content Placeholder 7" descr="A fire hydrant in front of a house&#10;&#10;Description automatically generated">
            <a:extLst>
              <a:ext uri="{FF2B5EF4-FFF2-40B4-BE49-F238E27FC236}">
                <a16:creationId xmlns:a16="http://schemas.microsoft.com/office/drawing/2014/main" id="{99B72002-092A-4885-AA29-1296DF8A2C4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661" y="2924944"/>
            <a:ext cx="4000815" cy="2250458"/>
          </a:xfrm>
          <a:prstGeom prst="rect">
            <a:avLst/>
          </a:prstGeom>
        </p:spPr>
      </p:pic>
    </p:spTree>
    <p:extLst>
      <p:ext uri="{BB962C8B-B14F-4D97-AF65-F5344CB8AC3E}">
        <p14:creationId xmlns:p14="http://schemas.microsoft.com/office/powerpoint/2010/main" val="19009377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t lying on the ground&#10;&#10;Description automatically generated">
            <a:extLst>
              <a:ext uri="{FF2B5EF4-FFF2-40B4-BE49-F238E27FC236}">
                <a16:creationId xmlns:a16="http://schemas.microsoft.com/office/drawing/2014/main" id="{85D0D612-086C-4297-AA8D-589C336FCF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3075" y="971550"/>
            <a:ext cx="5657850" cy="4914900"/>
          </a:xfrm>
          <a:prstGeom prst="rect">
            <a:avLst/>
          </a:prstGeom>
        </p:spPr>
      </p:pic>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7EEF9B66-BA6F-4A85-A8F9-84D376AA8BB3}"/>
                  </a:ext>
                </a:extLst>
              </p14:cNvPr>
              <p14:cNvContentPartPr/>
              <p14:nvPr/>
            </p14:nvContentPartPr>
            <p14:xfrm>
              <a:off x="3036490" y="2208395"/>
              <a:ext cx="5400" cy="3960"/>
            </p14:xfrm>
          </p:contentPart>
        </mc:Choice>
        <mc:Fallback xmlns="">
          <p:pic>
            <p:nvPicPr>
              <p:cNvPr id="4" name="Ink 3">
                <a:extLst>
                  <a:ext uri="{FF2B5EF4-FFF2-40B4-BE49-F238E27FC236}">
                    <a16:creationId xmlns:a16="http://schemas.microsoft.com/office/drawing/2014/main" id="{7EEF9B66-BA6F-4A85-A8F9-84D376AA8BB3}"/>
                  </a:ext>
                </a:extLst>
              </p:cNvPr>
              <p:cNvPicPr/>
              <p:nvPr/>
            </p:nvPicPr>
            <p:blipFill>
              <a:blip r:embed="rId5"/>
              <a:stretch>
                <a:fillRect/>
              </a:stretch>
            </p:blipFill>
            <p:spPr>
              <a:xfrm>
                <a:off x="2982490" y="2100755"/>
                <a:ext cx="11304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ADB951D8-9D42-4AC1-A9CC-2983D2B99430}"/>
                  </a:ext>
                </a:extLst>
              </p14:cNvPr>
              <p14:cNvContentPartPr/>
              <p14:nvPr/>
            </p14:nvContentPartPr>
            <p14:xfrm>
              <a:off x="1804930" y="2125595"/>
              <a:ext cx="1044000" cy="281160"/>
            </p14:xfrm>
          </p:contentPart>
        </mc:Choice>
        <mc:Fallback xmlns="">
          <p:pic>
            <p:nvPicPr>
              <p:cNvPr id="5" name="Ink 4">
                <a:extLst>
                  <a:ext uri="{FF2B5EF4-FFF2-40B4-BE49-F238E27FC236}">
                    <a16:creationId xmlns:a16="http://schemas.microsoft.com/office/drawing/2014/main" id="{ADB951D8-9D42-4AC1-A9CC-2983D2B99430}"/>
                  </a:ext>
                </a:extLst>
              </p:cNvPr>
              <p:cNvPicPr/>
              <p:nvPr/>
            </p:nvPicPr>
            <p:blipFill>
              <a:blip r:embed="rId7"/>
              <a:stretch>
                <a:fillRect/>
              </a:stretch>
            </p:blipFill>
            <p:spPr>
              <a:xfrm>
                <a:off x="1750930" y="2017955"/>
                <a:ext cx="1151640" cy="4968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Ink 5">
                <a:extLst>
                  <a:ext uri="{FF2B5EF4-FFF2-40B4-BE49-F238E27FC236}">
                    <a16:creationId xmlns:a16="http://schemas.microsoft.com/office/drawing/2014/main" id="{856BE152-7FAF-418E-84F4-E6D2CE7D4D83}"/>
                  </a:ext>
                </a:extLst>
              </p14:cNvPr>
              <p14:cNvContentPartPr/>
              <p14:nvPr/>
            </p14:nvContentPartPr>
            <p14:xfrm>
              <a:off x="1823650" y="2430155"/>
              <a:ext cx="96120" cy="360"/>
            </p14:xfrm>
          </p:contentPart>
        </mc:Choice>
        <mc:Fallback xmlns="">
          <p:pic>
            <p:nvPicPr>
              <p:cNvPr id="6" name="Ink 5">
                <a:extLst>
                  <a:ext uri="{FF2B5EF4-FFF2-40B4-BE49-F238E27FC236}">
                    <a16:creationId xmlns:a16="http://schemas.microsoft.com/office/drawing/2014/main" id="{856BE152-7FAF-418E-84F4-E6D2CE7D4D83}"/>
                  </a:ext>
                </a:extLst>
              </p:cNvPr>
              <p:cNvPicPr/>
              <p:nvPr/>
            </p:nvPicPr>
            <p:blipFill>
              <a:blip r:embed="rId9"/>
              <a:stretch>
                <a:fillRect/>
              </a:stretch>
            </p:blipFill>
            <p:spPr>
              <a:xfrm>
                <a:off x="1770010" y="2322515"/>
                <a:ext cx="203760" cy="216000"/>
              </a:xfrm>
              <a:prstGeom prst="rect">
                <a:avLst/>
              </a:prstGeom>
            </p:spPr>
          </p:pic>
        </mc:Fallback>
      </mc:AlternateContent>
    </p:spTree>
    <p:extLst>
      <p:ext uri="{BB962C8B-B14F-4D97-AF65-F5344CB8AC3E}">
        <p14:creationId xmlns:p14="http://schemas.microsoft.com/office/powerpoint/2010/main" val="32591777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2BC26D8-82FB-445E-AA49-62A77D7C1EE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rgbClr val="6C5B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B44330D-EA18-4254-AA95-EB49948539B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7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Graphical user interface&#10;&#10;Description automatically generated">
            <a:extLst>
              <a:ext uri="{FF2B5EF4-FFF2-40B4-BE49-F238E27FC236}">
                <a16:creationId xmlns:a16="http://schemas.microsoft.com/office/drawing/2014/main" id="{09842A23-2A80-4294-B5A3-F63E9D81B0B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tretch>
            <a:fillRect/>
          </a:stretch>
        </p:blipFill>
        <p:spPr>
          <a:xfrm>
            <a:off x="482600" y="1506982"/>
            <a:ext cx="8178799" cy="3844035"/>
          </a:xfrm>
          <a:prstGeom prst="rect">
            <a:avLst/>
          </a:prstGeom>
        </p:spPr>
      </p:pic>
      <p:sp>
        <p:nvSpPr>
          <p:cNvPr id="11" name="TextBox 10">
            <a:extLst>
              <a:ext uri="{FF2B5EF4-FFF2-40B4-BE49-F238E27FC236}">
                <a16:creationId xmlns:a16="http://schemas.microsoft.com/office/drawing/2014/main" id="{445E4AE9-FDB9-4650-881A-E9C3C0B15611}"/>
              </a:ext>
            </a:extLst>
          </p:cNvPr>
          <p:cNvSpPr txBox="1"/>
          <p:nvPr/>
        </p:nvSpPr>
        <p:spPr>
          <a:xfrm>
            <a:off x="6354357" y="5150962"/>
            <a:ext cx="2307042" cy="200055"/>
          </a:xfrm>
          <a:prstGeom prst="rect">
            <a:avLst/>
          </a:prstGeom>
          <a:solidFill>
            <a:srgbClr val="000000"/>
          </a:solidFill>
        </p:spPr>
        <p:txBody>
          <a:bodyPr wrap="none" rtlCol="0">
            <a:spAutoFit/>
          </a:bodyPr>
          <a:lstStyle/>
          <a:p>
            <a:pPr algn="r">
              <a:spcAft>
                <a:spcPts val="600"/>
              </a:spcAft>
            </a:pPr>
            <a:r>
              <a:rPr lang="en-NZ" sz="700">
                <a:solidFill>
                  <a:srgbClr val="FFFFFF"/>
                </a:solidFill>
                <a:hlinkClick r:id="rId4" tooltip="https://marciglass.com/2016/08/07/when-you-know-better-do-better/">
                  <a:extLst>
                    <a:ext uri="{A12FA001-AC4F-418D-AE19-62706E023703}">
                      <ahyp:hlinkClr xmlns="" xmlns:ahyp="http://schemas.microsoft.com/office/drawing/2018/hyperlinkcolor" val="tx"/>
                    </a:ext>
                  </a:extLst>
                </a:hlinkClick>
              </a:rPr>
              <a:t>This Photo</a:t>
            </a:r>
            <a:r>
              <a:rPr lang="en-NZ" sz="700">
                <a:solidFill>
                  <a:srgbClr val="FFFFFF"/>
                </a:solidFill>
              </a:rPr>
              <a:t> by Unknown Author is licensed under </a:t>
            </a:r>
            <a:r>
              <a:rPr lang="en-NZ" sz="700">
                <a:solidFill>
                  <a:srgbClr val="FFFFFF"/>
                </a:solidFill>
                <a:hlinkClick r:id="rId5" tooltip="https://creativecommons.org/licenses/by-sa/3.0/">
                  <a:extLst>
                    <a:ext uri="{A12FA001-AC4F-418D-AE19-62706E023703}">
                      <ahyp:hlinkClr xmlns="" xmlns:ahyp="http://schemas.microsoft.com/office/drawing/2018/hyperlinkcolor" val="tx"/>
                    </a:ext>
                  </a:extLst>
                </a:hlinkClick>
              </a:rPr>
              <a:t>CC BY-SA</a:t>
            </a:r>
            <a:endParaRPr lang="en-NZ" sz="700">
              <a:solidFill>
                <a:srgbClr val="FFFFFF"/>
              </a:solidFill>
            </a:endParaRPr>
          </a:p>
        </p:txBody>
      </p:sp>
    </p:spTree>
    <p:extLst>
      <p:ext uri="{BB962C8B-B14F-4D97-AF65-F5344CB8AC3E}">
        <p14:creationId xmlns:p14="http://schemas.microsoft.com/office/powerpoint/2010/main" val="3659875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54F5E-E81C-44B2-9623-905D96574947}"/>
              </a:ext>
            </a:extLst>
          </p:cNvPr>
          <p:cNvSpPr>
            <a:spLocks noGrp="1"/>
          </p:cNvSpPr>
          <p:nvPr>
            <p:ph type="title"/>
          </p:nvPr>
        </p:nvSpPr>
        <p:spPr>
          <a:xfrm>
            <a:off x="1763688" y="2060848"/>
            <a:ext cx="6031163" cy="1143000"/>
          </a:xfrm>
        </p:spPr>
        <p:txBody>
          <a:bodyPr>
            <a:normAutofit fontScale="90000"/>
          </a:bodyPr>
          <a:lstStyle/>
          <a:p>
            <a:r>
              <a:rPr lang="en-NZ" b="1" dirty="0">
                <a:solidFill>
                  <a:schemeClr val="bg1"/>
                </a:solidFill>
              </a:rPr>
              <a:t>Programme Astra</a:t>
            </a:r>
            <a:br>
              <a:rPr lang="en-NZ" b="1" dirty="0">
                <a:solidFill>
                  <a:schemeClr val="bg1"/>
                </a:solidFill>
              </a:rPr>
            </a:br>
            <a:r>
              <a:rPr lang="en-NZ" sz="2700" b="1" dirty="0">
                <a:solidFill>
                  <a:schemeClr val="bg1"/>
                </a:solidFill>
              </a:rPr>
              <a:t>Spectrum Care </a:t>
            </a:r>
          </a:p>
        </p:txBody>
      </p:sp>
      <p:pic>
        <p:nvPicPr>
          <p:cNvPr id="4" name="Content Placeholder 6">
            <a:extLst>
              <a:ext uri="{FF2B5EF4-FFF2-40B4-BE49-F238E27FC236}">
                <a16:creationId xmlns:a16="http://schemas.microsoft.com/office/drawing/2014/main" id="{2989E1AA-95EC-41AB-ACD0-659EB0CAA060}"/>
              </a:ext>
            </a:extLst>
          </p:cNvPr>
          <p:cNvPicPr>
            <a:picLocks noGrp="1" noChangeAspect="1"/>
          </p:cNvPicPr>
          <p:nvPr>
            <p:ph idx="1"/>
          </p:nvPr>
        </p:nvPicPr>
        <p:blipFill rotWithShape="1">
          <a:blip r:embed="rId3"/>
          <a:srcRect l="12923" r="5745" b="2"/>
          <a:stretch/>
        </p:blipFill>
        <p:spPr>
          <a:xfrm>
            <a:off x="1" y="-66386"/>
            <a:ext cx="9167766" cy="6879762"/>
          </a:xfrm>
          <a:prstGeom prst="rect">
            <a:avLst/>
          </a:prstGeom>
        </p:spPr>
      </p:pic>
      <p:graphicFrame>
        <p:nvGraphicFramePr>
          <p:cNvPr id="5" name="Content Placeholder 2">
            <a:extLst>
              <a:ext uri="{FF2B5EF4-FFF2-40B4-BE49-F238E27FC236}">
                <a16:creationId xmlns:a16="http://schemas.microsoft.com/office/drawing/2014/main" id="{937D3AEE-E457-4E0D-BC9B-6661A6743F73}"/>
              </a:ext>
            </a:extLst>
          </p:cNvPr>
          <p:cNvGraphicFramePr>
            <a:graphicFrameLocks/>
          </p:cNvGraphicFramePr>
          <p:nvPr>
            <p:extLst>
              <p:ext uri="{D42A27DB-BD31-4B8C-83A1-F6EECF244321}">
                <p14:modId xmlns:p14="http://schemas.microsoft.com/office/powerpoint/2010/main" val="2473830581"/>
              </p:ext>
            </p:extLst>
          </p:nvPr>
        </p:nvGraphicFramePr>
        <p:xfrm>
          <a:off x="5580112" y="128245"/>
          <a:ext cx="3312368" cy="64691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a:extLst>
              <a:ext uri="{FF2B5EF4-FFF2-40B4-BE49-F238E27FC236}">
                <a16:creationId xmlns:a16="http://schemas.microsoft.com/office/drawing/2014/main" id="{F5E394E8-D6C6-40AB-A167-B51643B54286}"/>
              </a:ext>
            </a:extLst>
          </p:cNvPr>
          <p:cNvSpPr txBox="1"/>
          <p:nvPr/>
        </p:nvSpPr>
        <p:spPr>
          <a:xfrm>
            <a:off x="366411" y="128245"/>
            <a:ext cx="4680520" cy="984885"/>
          </a:xfrm>
          <a:prstGeom prst="rect">
            <a:avLst/>
          </a:prstGeom>
          <a:noFill/>
        </p:spPr>
        <p:txBody>
          <a:bodyPr wrap="square" rtlCol="0">
            <a:spAutoFit/>
          </a:bodyPr>
          <a:lstStyle/>
          <a:p>
            <a:r>
              <a:rPr lang="en-NZ" sz="4000" dirty="0">
                <a:solidFill>
                  <a:schemeClr val="bg1"/>
                </a:solidFill>
              </a:rPr>
              <a:t>Programme Astra</a:t>
            </a:r>
          </a:p>
          <a:p>
            <a:r>
              <a:rPr lang="en-NZ" dirty="0">
                <a:solidFill>
                  <a:schemeClr val="bg1"/>
                </a:solidFill>
              </a:rPr>
              <a:t>Spectrum Care 2020-2025 and beyond…</a:t>
            </a:r>
          </a:p>
        </p:txBody>
      </p:sp>
    </p:spTree>
    <p:extLst>
      <p:ext uri="{BB962C8B-B14F-4D97-AF65-F5344CB8AC3E}">
        <p14:creationId xmlns:p14="http://schemas.microsoft.com/office/powerpoint/2010/main" val="877589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0">
            <a:extLst>
              <a:ext uri="{FF2B5EF4-FFF2-40B4-BE49-F238E27FC236}">
                <a16:creationId xmlns:a16="http://schemas.microsoft.com/office/drawing/2014/main" id="{231BF440-39FA-4087-84CC-2EEC0BBDAF2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9">
            <a:extLst>
              <a:ext uri="{FF2B5EF4-FFF2-40B4-BE49-F238E27FC236}">
                <a16:creationId xmlns:a16="http://schemas.microsoft.com/office/drawing/2014/main" id="{145F26BE-E474-4DFC-AB07-BBB3646AD80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139" r="-1" b="-1"/>
          <a:stretch/>
        </p:blipFill>
        <p:spPr bwMode="auto">
          <a:xfrm>
            <a:off x="4261824" y="10"/>
            <a:ext cx="4882176" cy="299694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a:noFill/>
          <a:extLst>
            <a:ext uri="{909E8E84-426E-40DD-AFC4-6F175D3DCCD1}">
              <a14:hiddenFill xmlns:a14="http://schemas.microsoft.com/office/drawing/2010/main">
                <a:solidFill>
                  <a:srgbClr val="FFFFFF"/>
                </a:solidFill>
              </a14:hiddenFill>
            </a:ext>
          </a:extLst>
        </p:spPr>
      </p:pic>
      <p:pic>
        <p:nvPicPr>
          <p:cNvPr id="6" name="Content Placeholder 9" descr="A store inside of a train station&#10;&#10;Description automatically generated">
            <a:extLst>
              <a:ext uri="{FF2B5EF4-FFF2-40B4-BE49-F238E27FC236}">
                <a16:creationId xmlns:a16="http://schemas.microsoft.com/office/drawing/2014/main" id="{63DAF2E4-0D05-42E9-92B7-4ADBF22597A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8369" b="3"/>
          <a:stretch/>
        </p:blipFill>
        <p:spPr>
          <a:xfrm>
            <a:off x="3662268" y="3493008"/>
            <a:ext cx="5481732"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8" name="Freeform: Shape 12">
            <a:extLst>
              <a:ext uri="{FF2B5EF4-FFF2-40B4-BE49-F238E27FC236}">
                <a16:creationId xmlns:a16="http://schemas.microsoft.com/office/drawing/2014/main" id="{F04E4CBA-303B-48BD-8451-C2701CB0EEB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Freeform: Shape 14">
            <a:extLst>
              <a:ext uri="{FF2B5EF4-FFF2-40B4-BE49-F238E27FC236}">
                <a16:creationId xmlns:a16="http://schemas.microsoft.com/office/drawing/2014/main" id="{F6CA58B3-AFCC-4A40-9882-50D5080879B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499"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Title 1">
            <a:extLst>
              <a:ext uri="{FF2B5EF4-FFF2-40B4-BE49-F238E27FC236}">
                <a16:creationId xmlns:a16="http://schemas.microsoft.com/office/drawing/2014/main" id="{50457B3B-DF9D-4272-9922-1CE54393DA94}"/>
              </a:ext>
            </a:extLst>
          </p:cNvPr>
          <p:cNvSpPr>
            <a:spLocks noGrp="1"/>
          </p:cNvSpPr>
          <p:nvPr>
            <p:ph type="title"/>
          </p:nvPr>
        </p:nvSpPr>
        <p:spPr>
          <a:xfrm>
            <a:off x="336042" y="859536"/>
            <a:ext cx="3624601" cy="1243584"/>
          </a:xfrm>
        </p:spPr>
        <p:txBody>
          <a:bodyPr>
            <a:normAutofit/>
          </a:bodyPr>
          <a:lstStyle/>
          <a:p>
            <a:r>
              <a:rPr lang="en-NZ" sz="3000" dirty="0"/>
              <a:t>We believe…</a:t>
            </a:r>
          </a:p>
        </p:txBody>
      </p:sp>
      <p:sp>
        <p:nvSpPr>
          <p:cNvPr id="17" name="Rectangle 16">
            <a:extLst>
              <a:ext uri="{FF2B5EF4-FFF2-40B4-BE49-F238E27FC236}">
                <a16:creationId xmlns:a16="http://schemas.microsoft.com/office/drawing/2014/main" id="{75C56826-D4E5-42ED-8529-079651CB300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19" name="Rectangle 18">
            <a:extLst>
              <a:ext uri="{FF2B5EF4-FFF2-40B4-BE49-F238E27FC236}">
                <a16:creationId xmlns:a16="http://schemas.microsoft.com/office/drawing/2014/main" id="{82095FCE-EF05-4443-B97A-85DEE3A5CA1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CA00AE6B-AA30-4CF8-BA6F-339B780AD76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158" y="2194560"/>
            <a:ext cx="36690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5D015A0A-DA10-4437-8C2A-01DDA4E5BF27}"/>
              </a:ext>
            </a:extLst>
          </p:cNvPr>
          <p:cNvSpPr>
            <a:spLocks noGrp="1"/>
          </p:cNvSpPr>
          <p:nvPr>
            <p:ph idx="1"/>
          </p:nvPr>
        </p:nvSpPr>
        <p:spPr>
          <a:xfrm>
            <a:off x="96012" y="1806048"/>
            <a:ext cx="4115948" cy="5051952"/>
          </a:xfrm>
        </p:spPr>
        <p:txBody>
          <a:bodyPr>
            <a:normAutofit/>
          </a:bodyPr>
          <a:lstStyle/>
          <a:p>
            <a:pPr marR="0" lvl="0" defTabSz="914400" rtl="0" eaLnBrk="0" fontAlgn="base" latinLnBrk="0" hangingPunct="0">
              <a:lnSpc>
                <a:spcPct val="90000"/>
              </a:lnSpc>
              <a:spcBef>
                <a:spcPct val="0"/>
              </a:spcBef>
              <a:spcAft>
                <a:spcPts val="600"/>
              </a:spcAft>
              <a:buClrTx/>
              <a:buSzTx/>
              <a:buFont typeface="Wingdings" panose="05000000000000000000" pitchFamily="2" charset="2"/>
              <a:buChar char="q"/>
              <a:tabLst>
                <a:tab pos="457200" algn="l"/>
              </a:tabLst>
            </a:pPr>
            <a:endParaRPr kumimoji="0" lang="en-NZ" altLang="en-US" sz="1300" b="1" i="0" u="none" strike="noStrike" cap="none" normalizeH="0" baseline="0" dirty="0">
              <a:ln>
                <a:noFill/>
              </a:ln>
              <a:effectLst/>
              <a:latin typeface="Arial" panose="020B0604020202020204" pitchFamily="34" charset="0"/>
            </a:endParaRPr>
          </a:p>
          <a:p>
            <a:pPr marR="0" lvl="0" defTabSz="914400" rtl="0" eaLnBrk="0" fontAlgn="base" latinLnBrk="0" hangingPunct="0">
              <a:lnSpc>
                <a:spcPct val="90000"/>
              </a:lnSpc>
              <a:spcBef>
                <a:spcPct val="0"/>
              </a:spcBef>
              <a:spcAft>
                <a:spcPts val="600"/>
              </a:spcAft>
              <a:buClrTx/>
              <a:buSzTx/>
              <a:buFont typeface="Wingdings" panose="05000000000000000000" pitchFamily="2" charset="2"/>
              <a:buChar char="q"/>
              <a:tabLst>
                <a:tab pos="457200" algn="l"/>
              </a:tabLst>
            </a:pPr>
            <a:r>
              <a:rPr kumimoji="0" lang="en-NZ" altLang="en-US" sz="1600" b="1" i="0" u="none" strike="noStrike" cap="none" normalizeH="0" baseline="0" dirty="0">
                <a:ln>
                  <a:noFill/>
                </a:ln>
                <a:effectLst/>
                <a:latin typeface="Arial" panose="020B0604020202020204" pitchFamily="34" charset="0"/>
                <a:ea typeface="Calibri" panose="020F0502020204030204" pitchFamily="34" charset="0"/>
                <a:cs typeface="Arial" panose="020B0604020202020204" pitchFamily="34" charset="0"/>
              </a:rPr>
              <a:t>Our lives are better when we live in inclusive and diverse communities</a:t>
            </a:r>
            <a:endParaRPr kumimoji="0" lang="en-NZ" altLang="en-US" sz="1600" b="1" i="0" u="none" strike="noStrike" cap="none" normalizeH="0" baseline="0" dirty="0">
              <a:ln>
                <a:noFill/>
              </a:ln>
              <a:effectLst/>
              <a:latin typeface="Arial" panose="020B0604020202020204" pitchFamily="34" charset="0"/>
            </a:endParaRPr>
          </a:p>
          <a:p>
            <a:pPr marR="0" lvl="0" defTabSz="914400" rtl="0" eaLnBrk="0" fontAlgn="base" latinLnBrk="0" hangingPunct="0">
              <a:lnSpc>
                <a:spcPct val="90000"/>
              </a:lnSpc>
              <a:spcBef>
                <a:spcPct val="0"/>
              </a:spcBef>
              <a:spcAft>
                <a:spcPts val="600"/>
              </a:spcAft>
              <a:buClrTx/>
              <a:buSzTx/>
              <a:buFont typeface="Wingdings" panose="05000000000000000000" pitchFamily="2" charset="2"/>
              <a:buChar char="q"/>
              <a:tabLst>
                <a:tab pos="457200" algn="l"/>
              </a:tabLst>
            </a:pPr>
            <a:r>
              <a:rPr kumimoji="0" lang="en-NZ" altLang="en-US" sz="1600" i="0" u="none" strike="noStrike" cap="none" normalizeH="0" baseline="0" dirty="0">
                <a:ln>
                  <a:noFill/>
                </a:ln>
                <a:effectLst/>
                <a:latin typeface="Arial" panose="020B0604020202020204" pitchFamily="34" charset="0"/>
                <a:ea typeface="Calibri" panose="020F0502020204030204" pitchFamily="34" charset="0"/>
                <a:cs typeface="Arial" panose="020B0604020202020204" pitchFamily="34" charset="0"/>
              </a:rPr>
              <a:t>Strong personal relationships, connections and networks give us a sense of belonging and safety</a:t>
            </a:r>
            <a:endParaRPr kumimoji="0" lang="en-NZ" altLang="en-US" sz="1600" i="0" u="none" strike="noStrike" cap="none" normalizeH="0" baseline="0" dirty="0">
              <a:ln>
                <a:noFill/>
              </a:ln>
              <a:effectLst/>
              <a:latin typeface="Arial" panose="020B0604020202020204" pitchFamily="34" charset="0"/>
            </a:endParaRPr>
          </a:p>
          <a:p>
            <a:pPr marR="0" lvl="0" defTabSz="914400" rtl="0" eaLnBrk="0" fontAlgn="base" latinLnBrk="0" hangingPunct="0">
              <a:lnSpc>
                <a:spcPct val="90000"/>
              </a:lnSpc>
              <a:spcBef>
                <a:spcPct val="0"/>
              </a:spcBef>
              <a:spcAft>
                <a:spcPts val="600"/>
              </a:spcAft>
              <a:buClrTx/>
              <a:buSzTx/>
              <a:buFont typeface="Wingdings" panose="05000000000000000000" pitchFamily="2" charset="2"/>
              <a:buChar char="q"/>
              <a:tabLst>
                <a:tab pos="457200" algn="l"/>
              </a:tabLst>
            </a:pPr>
            <a:r>
              <a:rPr kumimoji="0" lang="en-NZ" altLang="en-US" sz="1600" b="1" i="0" u="none" strike="noStrike" cap="none" normalizeH="0" baseline="0" dirty="0">
                <a:ln>
                  <a:noFill/>
                </a:ln>
                <a:effectLst/>
                <a:latin typeface="Arial" panose="020B0604020202020204" pitchFamily="34" charset="0"/>
                <a:ea typeface="Calibri" panose="020F0502020204030204" pitchFamily="34" charset="0"/>
                <a:cs typeface="Arial" panose="020B0604020202020204" pitchFamily="34" charset="0"/>
              </a:rPr>
              <a:t>Our lives are better when we focus on each other’s strengths, abilities and gifts</a:t>
            </a:r>
            <a:endParaRPr kumimoji="0" lang="en-NZ" altLang="en-US" sz="1600" b="1" i="0" u="none" strike="noStrike" cap="none" normalizeH="0" baseline="0" dirty="0">
              <a:ln>
                <a:noFill/>
              </a:ln>
              <a:effectLst/>
              <a:latin typeface="Arial" panose="020B0604020202020204" pitchFamily="34" charset="0"/>
            </a:endParaRPr>
          </a:p>
          <a:p>
            <a:pPr marR="0" lvl="0" defTabSz="914400" rtl="0" eaLnBrk="0" fontAlgn="base" latinLnBrk="0" hangingPunct="0">
              <a:lnSpc>
                <a:spcPct val="90000"/>
              </a:lnSpc>
              <a:spcBef>
                <a:spcPct val="0"/>
              </a:spcBef>
              <a:spcAft>
                <a:spcPts val="600"/>
              </a:spcAft>
              <a:buClrTx/>
              <a:buSzTx/>
              <a:buFont typeface="Wingdings" panose="05000000000000000000" pitchFamily="2" charset="2"/>
              <a:buChar char="q"/>
              <a:tabLst>
                <a:tab pos="457200" algn="l"/>
              </a:tabLst>
            </a:pPr>
            <a:r>
              <a:rPr kumimoji="0" lang="en-NZ" altLang="en-US" sz="1600" i="0" u="none" strike="noStrike" cap="none" normalizeH="0" baseline="0" dirty="0">
                <a:ln>
                  <a:noFill/>
                </a:ln>
                <a:effectLst/>
                <a:latin typeface="Arial" panose="020B0604020202020204" pitchFamily="34" charset="0"/>
                <a:ea typeface="Calibri" panose="020F0502020204030204" pitchFamily="34" charset="0"/>
                <a:cs typeface="Arial" panose="020B0604020202020204" pitchFamily="34" charset="0"/>
              </a:rPr>
              <a:t>Our lives are better when we have power and control to make our own decisions</a:t>
            </a:r>
            <a:endParaRPr kumimoji="0" lang="en-NZ" altLang="en-US" sz="1600" i="0" u="none" strike="noStrike" cap="none" normalizeH="0" baseline="0" dirty="0">
              <a:ln>
                <a:noFill/>
              </a:ln>
              <a:effectLst/>
              <a:latin typeface="Arial" panose="020B0604020202020204" pitchFamily="34" charset="0"/>
            </a:endParaRPr>
          </a:p>
          <a:p>
            <a:pPr marR="0" lvl="0" defTabSz="914400" rtl="0" eaLnBrk="0" fontAlgn="base" latinLnBrk="0" hangingPunct="0">
              <a:lnSpc>
                <a:spcPct val="90000"/>
              </a:lnSpc>
              <a:spcBef>
                <a:spcPct val="0"/>
              </a:spcBef>
              <a:spcAft>
                <a:spcPts val="600"/>
              </a:spcAft>
              <a:buClrTx/>
              <a:buSzTx/>
              <a:buFont typeface="Wingdings" panose="05000000000000000000" pitchFamily="2" charset="2"/>
              <a:buChar char="q"/>
              <a:tabLst>
                <a:tab pos="457200" algn="l"/>
              </a:tabLst>
            </a:pPr>
            <a:r>
              <a:rPr kumimoji="0" lang="en-NZ" altLang="en-US" sz="1600" b="1" i="0" u="none" strike="noStrike" cap="none" normalizeH="0" baseline="0" dirty="0">
                <a:ln>
                  <a:noFill/>
                </a:ln>
                <a:effectLst/>
                <a:latin typeface="Arial" panose="020B0604020202020204" pitchFamily="34" charset="0"/>
                <a:ea typeface="Calibri" panose="020F0502020204030204" pitchFamily="34" charset="0"/>
                <a:cs typeface="Arial" panose="020B0604020202020204" pitchFamily="34" charset="0"/>
              </a:rPr>
              <a:t>Our lives are better when we have support to make meaningful and valued contributions to everyday community life</a:t>
            </a:r>
            <a:endParaRPr kumimoji="0" lang="en-NZ" altLang="en-US" sz="1600" b="1" i="0" u="none" strike="noStrike" cap="none" normalizeH="0" baseline="0" dirty="0">
              <a:ln>
                <a:noFill/>
              </a:ln>
              <a:effectLst/>
              <a:latin typeface="Arial" panose="020B0604020202020204" pitchFamily="34" charset="0"/>
            </a:endParaRPr>
          </a:p>
          <a:p>
            <a:pPr marR="0" lvl="0" defTabSz="914400" rtl="0" eaLnBrk="0" fontAlgn="base" latinLnBrk="0" hangingPunct="0">
              <a:lnSpc>
                <a:spcPct val="90000"/>
              </a:lnSpc>
              <a:spcBef>
                <a:spcPct val="0"/>
              </a:spcBef>
              <a:spcAft>
                <a:spcPts val="600"/>
              </a:spcAft>
              <a:buClrTx/>
              <a:buSzTx/>
              <a:buFont typeface="Wingdings" panose="05000000000000000000" pitchFamily="2" charset="2"/>
              <a:buChar char="q"/>
              <a:tabLst>
                <a:tab pos="457200" algn="l"/>
              </a:tabLst>
            </a:pPr>
            <a:r>
              <a:rPr kumimoji="0" lang="en-NZ" altLang="en-US" sz="1600" i="0" u="none" strike="noStrike" cap="none" normalizeH="0" baseline="0" dirty="0">
                <a:ln>
                  <a:noFill/>
                </a:ln>
                <a:effectLst/>
                <a:latin typeface="Arial" panose="020B0604020202020204" pitchFamily="34" charset="0"/>
                <a:ea typeface="Calibri" panose="020F0502020204030204" pitchFamily="34" charset="0"/>
                <a:cs typeface="Arial" panose="020B0604020202020204" pitchFamily="34" charset="0"/>
              </a:rPr>
              <a:t>Our human rights, equality and better lives for all demands significant change in thinking, policies</a:t>
            </a:r>
            <a:endParaRPr lang="en-NZ" sz="1600" dirty="0"/>
          </a:p>
        </p:txBody>
      </p:sp>
    </p:spTree>
    <p:extLst>
      <p:ext uri="{BB962C8B-B14F-4D97-AF65-F5344CB8AC3E}">
        <p14:creationId xmlns:p14="http://schemas.microsoft.com/office/powerpoint/2010/main" val="17241409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2F1DE-2C52-4867-91ED-66484E5E78EB}"/>
              </a:ext>
            </a:extLst>
          </p:cNvPr>
          <p:cNvSpPr>
            <a:spLocks noGrp="1"/>
          </p:cNvSpPr>
          <p:nvPr>
            <p:ph type="title"/>
          </p:nvPr>
        </p:nvSpPr>
        <p:spPr>
          <a:xfrm>
            <a:off x="434615" y="752769"/>
            <a:ext cx="3186754" cy="1325563"/>
          </a:xfrm>
        </p:spPr>
        <p:txBody>
          <a:bodyPr vert="horz" lIns="91440" tIns="45720" rIns="91440" bIns="45720" rtlCol="0" anchor="ctr">
            <a:normAutofit/>
          </a:bodyPr>
          <a:lstStyle/>
          <a:p>
            <a:pPr algn="l">
              <a:lnSpc>
                <a:spcPct val="90000"/>
              </a:lnSpc>
            </a:pPr>
            <a:r>
              <a:rPr lang="en-US" kern="1200" dirty="0">
                <a:solidFill>
                  <a:schemeClr val="tx1"/>
                </a:solidFill>
                <a:latin typeface="+mj-lt"/>
                <a:ea typeface="+mj-ea"/>
                <a:cs typeface="+mj-cs"/>
              </a:rPr>
              <a:t>The Power of Language </a:t>
            </a:r>
          </a:p>
        </p:txBody>
      </p:sp>
      <p:sp>
        <p:nvSpPr>
          <p:cNvPr id="8" name="Content Placeholder 2">
            <a:extLst>
              <a:ext uri="{FF2B5EF4-FFF2-40B4-BE49-F238E27FC236}">
                <a16:creationId xmlns:a16="http://schemas.microsoft.com/office/drawing/2014/main" id="{EDE1FE63-B3EE-4968-92B6-CB109741A37A}"/>
              </a:ext>
            </a:extLst>
          </p:cNvPr>
          <p:cNvSpPr>
            <a:spLocks noGrp="1"/>
          </p:cNvSpPr>
          <p:nvPr>
            <p:ph sz="half" idx="2"/>
          </p:nvPr>
        </p:nvSpPr>
        <p:spPr>
          <a:xfrm>
            <a:off x="604158" y="2276872"/>
            <a:ext cx="3607802" cy="4248472"/>
          </a:xfrm>
        </p:spPr>
        <p:txBody>
          <a:bodyPr vert="horz" lIns="91440" tIns="45720" rIns="91440" bIns="45720" rtlCol="0" anchor="t">
            <a:normAutofit lnSpcReduction="10000"/>
          </a:bodyPr>
          <a:lstStyle/>
          <a:p>
            <a:pPr indent="-228600">
              <a:lnSpc>
                <a:spcPct val="90000"/>
              </a:lnSpc>
            </a:pPr>
            <a:r>
              <a:rPr lang="en-US" sz="1400" b="1" dirty="0"/>
              <a:t>Seen age 20 months at CFU</a:t>
            </a:r>
          </a:p>
          <a:p>
            <a:pPr marL="0" indent="-228600">
              <a:lnSpc>
                <a:spcPct val="90000"/>
              </a:lnSpc>
            </a:pPr>
            <a:endParaRPr lang="en-US" sz="1400" b="1" dirty="0"/>
          </a:p>
          <a:p>
            <a:pPr indent="-228600">
              <a:lnSpc>
                <a:spcPct val="90000"/>
              </a:lnSpc>
            </a:pPr>
            <a:r>
              <a:rPr lang="en-US" sz="1400" b="1" dirty="0"/>
              <a:t>Problems:</a:t>
            </a:r>
          </a:p>
          <a:p>
            <a:pPr lvl="1" indent="-228600">
              <a:lnSpc>
                <a:spcPct val="90000"/>
              </a:lnSpc>
              <a:buFont typeface="Arial" panose="020B0604020202020204" pitchFamily="34" charset="0"/>
              <a:buChar char="•"/>
            </a:pPr>
            <a:r>
              <a:rPr lang="en-US" sz="1400" b="1" dirty="0"/>
              <a:t>Poor/Absent relationships – indifference, unawareness</a:t>
            </a:r>
          </a:p>
          <a:p>
            <a:pPr lvl="1" indent="-228600">
              <a:lnSpc>
                <a:spcPct val="90000"/>
              </a:lnSpc>
              <a:buFont typeface="Arial" panose="020B0604020202020204" pitchFamily="34" charset="0"/>
              <a:buChar char="•"/>
            </a:pPr>
            <a:r>
              <a:rPr lang="en-US" sz="1400" b="1" dirty="0"/>
              <a:t>Developmental delays in </a:t>
            </a:r>
            <a:r>
              <a:rPr lang="en-US" sz="1400" b="1" dirty="0" err="1"/>
              <a:t>persono</a:t>
            </a:r>
            <a:r>
              <a:rPr lang="en-US" sz="1400" b="1" dirty="0"/>
              <a:t>-social and language development</a:t>
            </a:r>
          </a:p>
          <a:p>
            <a:pPr lvl="1" indent="-228600">
              <a:lnSpc>
                <a:spcPct val="90000"/>
              </a:lnSpc>
              <a:buFont typeface="Arial" panose="020B0604020202020204" pitchFamily="34" charset="0"/>
              <a:buChar char="•"/>
            </a:pPr>
            <a:r>
              <a:rPr lang="en-US" sz="1400" b="1" dirty="0"/>
              <a:t>Unresponsiveness to stimuli around her (e.g. loud noises)</a:t>
            </a:r>
          </a:p>
          <a:p>
            <a:pPr lvl="1" indent="-228600">
              <a:lnSpc>
                <a:spcPct val="90000"/>
              </a:lnSpc>
              <a:buFont typeface="Arial" panose="020B0604020202020204" pitchFamily="34" charset="0"/>
              <a:buChar char="•"/>
            </a:pPr>
            <a:r>
              <a:rPr lang="en-US" sz="1400" b="1" dirty="0"/>
              <a:t>Some odd preoccupations</a:t>
            </a:r>
          </a:p>
          <a:p>
            <a:pPr lvl="1" indent="-228600">
              <a:lnSpc>
                <a:spcPct val="90000"/>
              </a:lnSpc>
              <a:buFont typeface="Arial" panose="020B0604020202020204" pitchFamily="34" charset="0"/>
              <a:buChar char="•"/>
            </a:pPr>
            <a:r>
              <a:rPr lang="en-US" sz="1400" b="1" dirty="0"/>
              <a:t>Insistence on doing what she wants</a:t>
            </a:r>
          </a:p>
          <a:p>
            <a:pPr lvl="1" indent="-228600">
              <a:lnSpc>
                <a:spcPct val="90000"/>
              </a:lnSpc>
              <a:buFont typeface="Arial" panose="020B0604020202020204" pitchFamily="34" charset="0"/>
              <a:buChar char="•"/>
            </a:pPr>
            <a:r>
              <a:rPr lang="en-US" sz="1400" b="1" dirty="0"/>
              <a:t>Anxiety/panic attacks</a:t>
            </a:r>
          </a:p>
          <a:p>
            <a:pPr marL="457200" lvl="1" indent="-228600">
              <a:lnSpc>
                <a:spcPct val="90000"/>
              </a:lnSpc>
              <a:buFont typeface="Arial" panose="020B0604020202020204" pitchFamily="34" charset="0"/>
              <a:buChar char="•"/>
            </a:pPr>
            <a:endParaRPr lang="en-US" sz="1400" b="1" dirty="0"/>
          </a:p>
          <a:p>
            <a:pPr indent="-228600">
              <a:lnSpc>
                <a:spcPct val="90000"/>
              </a:lnSpc>
            </a:pPr>
            <a:r>
              <a:rPr lang="en-US" sz="1400" b="1" dirty="0"/>
              <a:t>Diagnosis: Typical autism 60% level of severity</a:t>
            </a:r>
          </a:p>
          <a:p>
            <a:pPr indent="-228600">
              <a:lnSpc>
                <a:spcPct val="90000"/>
              </a:lnSpc>
            </a:pPr>
            <a:endParaRPr lang="en-US" sz="1400" b="1" dirty="0"/>
          </a:p>
          <a:p>
            <a:pPr indent="-228600">
              <a:lnSpc>
                <a:spcPct val="90000"/>
              </a:lnSpc>
            </a:pPr>
            <a:r>
              <a:rPr lang="en-US" sz="1400" b="1" dirty="0"/>
              <a:t>Prognosis: Partial improvement with an unknown degree of residual social, cognitive and language handicaps</a:t>
            </a:r>
          </a:p>
          <a:p>
            <a:pPr indent="-228600">
              <a:lnSpc>
                <a:spcPct val="90000"/>
              </a:lnSpc>
            </a:pPr>
            <a:endParaRPr lang="en-US" sz="1000" dirty="0"/>
          </a:p>
          <a:p>
            <a:pPr indent="-228600">
              <a:lnSpc>
                <a:spcPct val="90000"/>
              </a:lnSpc>
            </a:pPr>
            <a:endParaRPr lang="en-US" sz="1000" dirty="0"/>
          </a:p>
          <a:p>
            <a:pPr indent="-228600">
              <a:lnSpc>
                <a:spcPct val="90000"/>
              </a:lnSpc>
            </a:pPr>
            <a:endParaRPr lang="en-US" sz="1000" dirty="0"/>
          </a:p>
          <a:p>
            <a:pPr marL="457200" lvl="1" indent="-228600">
              <a:lnSpc>
                <a:spcPct val="90000"/>
              </a:lnSpc>
              <a:buFont typeface="Arial" panose="020B0604020202020204" pitchFamily="34" charset="0"/>
              <a:buChar char="•"/>
            </a:pPr>
            <a:endParaRPr lang="en-US" sz="1000" dirty="0"/>
          </a:p>
          <a:p>
            <a:pPr lvl="1" indent="-228600">
              <a:lnSpc>
                <a:spcPct val="90000"/>
              </a:lnSpc>
              <a:buFont typeface="Arial" panose="020B0604020202020204" pitchFamily="34" charset="0"/>
              <a:buChar char="•"/>
            </a:pPr>
            <a:endParaRPr lang="en-US" sz="1000" dirty="0"/>
          </a:p>
          <a:p>
            <a:pPr indent="-228600">
              <a:lnSpc>
                <a:spcPct val="90000"/>
              </a:lnSpc>
            </a:pPr>
            <a:endParaRPr lang="en-US" sz="1000" dirty="0"/>
          </a:p>
          <a:p>
            <a:pPr indent="-228600">
              <a:lnSpc>
                <a:spcPct val="90000"/>
              </a:lnSpc>
            </a:pPr>
            <a:endParaRPr lang="en-US" sz="1000" dirty="0"/>
          </a:p>
          <a:p>
            <a:pPr indent="-228600">
              <a:lnSpc>
                <a:spcPct val="90000"/>
              </a:lnSpc>
            </a:pPr>
            <a:endParaRPr lang="en-US" sz="1000" dirty="0"/>
          </a:p>
        </p:txBody>
      </p:sp>
      <p:sp>
        <p:nvSpPr>
          <p:cNvPr id="18" name="Freeform: Shape 17">
            <a:extLst>
              <a:ext uri="{FF2B5EF4-FFF2-40B4-BE49-F238E27FC236}">
                <a16:creationId xmlns:a16="http://schemas.microsoft.com/office/drawing/2014/main" id="{A86541C6-61B1-4DAA-B57A-EAF3F24F049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699982" y="1"/>
            <a:ext cx="4866342" cy="3036711"/>
          </a:xfrm>
          <a:custGeom>
            <a:avLst/>
            <a:gdLst>
              <a:gd name="connsiteX0" fmla="*/ 0 w 6488456"/>
              <a:gd name="connsiteY0" fmla="*/ 0 h 3036711"/>
              <a:gd name="connsiteX1" fmla="*/ 6488456 w 6488456"/>
              <a:gd name="connsiteY1" fmla="*/ 0 h 3036711"/>
              <a:gd name="connsiteX2" fmla="*/ 6482686 w 6488456"/>
              <a:gd name="connsiteY2" fmla="*/ 114279 h 3036711"/>
              <a:gd name="connsiteX3" fmla="*/ 3244228 w 6488456"/>
              <a:gd name="connsiteY3" fmla="*/ 3036711 h 3036711"/>
              <a:gd name="connsiteX4" fmla="*/ 5771 w 6488456"/>
              <a:gd name="connsiteY4" fmla="*/ 114279 h 3036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8456" h="3036711">
                <a:moveTo>
                  <a:pt x="0" y="0"/>
                </a:moveTo>
                <a:lnTo>
                  <a:pt x="6488456" y="0"/>
                </a:lnTo>
                <a:lnTo>
                  <a:pt x="6482686" y="114279"/>
                </a:lnTo>
                <a:cubicBezTo>
                  <a:pt x="6315984" y="1755766"/>
                  <a:pt x="4929697" y="3036711"/>
                  <a:pt x="3244228" y="3036711"/>
                </a:cubicBezTo>
                <a:cubicBezTo>
                  <a:pt x="1558760" y="3036711"/>
                  <a:pt x="172473" y="1755766"/>
                  <a:pt x="5771" y="114279"/>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3" name="Content Placeholder 5" descr="A picture containing table, sitting, chair, wooden&#10;&#10;Description automatically generated">
            <a:extLst>
              <a:ext uri="{FF2B5EF4-FFF2-40B4-BE49-F238E27FC236}">
                <a16:creationId xmlns:a16="http://schemas.microsoft.com/office/drawing/2014/main" id="{13088864-F619-4FC3-A7A6-DE1429C43AF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837" r="-2" b="-2"/>
          <a:stretch/>
        </p:blipFill>
        <p:spPr>
          <a:xfrm>
            <a:off x="3857208" y="3"/>
            <a:ext cx="4551888" cy="2839783"/>
          </a:xfrm>
          <a:custGeom>
            <a:avLst/>
            <a:gdLst/>
            <a:ahLst/>
            <a:cxnLst/>
            <a:rect l="l" t="t" r="r" b="b"/>
            <a:pathLst>
              <a:path w="6069184" h="2839783">
                <a:moveTo>
                  <a:pt x="0" y="0"/>
                </a:moveTo>
                <a:lnTo>
                  <a:pt x="6069184" y="0"/>
                </a:lnTo>
                <a:lnTo>
                  <a:pt x="6063823" y="106160"/>
                </a:lnTo>
                <a:cubicBezTo>
                  <a:pt x="5907891" y="1641596"/>
                  <a:pt x="4611168" y="2839783"/>
                  <a:pt x="3034592" y="2839783"/>
                </a:cubicBezTo>
                <a:cubicBezTo>
                  <a:pt x="1458016" y="2839783"/>
                  <a:pt x="161292" y="1641596"/>
                  <a:pt x="5360" y="106160"/>
                </a:cubicBezTo>
                <a:close/>
              </a:path>
            </a:pathLst>
          </a:custGeom>
        </p:spPr>
      </p:pic>
      <p:sp>
        <p:nvSpPr>
          <p:cNvPr id="20" name="Freeform: Shape 19">
            <a:extLst>
              <a:ext uri="{FF2B5EF4-FFF2-40B4-BE49-F238E27FC236}">
                <a16:creationId xmlns:a16="http://schemas.microsoft.com/office/drawing/2014/main" id="{71750011-2006-46BB-AFDE-C6E46175233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245491" y="2900758"/>
            <a:ext cx="3898509" cy="3957242"/>
          </a:xfrm>
          <a:custGeom>
            <a:avLst/>
            <a:gdLst>
              <a:gd name="connsiteX0" fmla="*/ 1942747 w 5198011"/>
              <a:gd name="connsiteY0" fmla="*/ 0 h 3957242"/>
              <a:gd name="connsiteX1" fmla="*/ 5198011 w 5198011"/>
              <a:gd name="connsiteY1" fmla="*/ 3255264 h 3957242"/>
              <a:gd name="connsiteX2" fmla="*/ 5131876 w 5198011"/>
              <a:gd name="connsiteY2" fmla="*/ 3911314 h 3957242"/>
              <a:gd name="connsiteX3" fmla="*/ 5120066 w 5198011"/>
              <a:gd name="connsiteY3" fmla="*/ 3957242 h 3957242"/>
              <a:gd name="connsiteX4" fmla="*/ 0 w 5198011"/>
              <a:gd name="connsiteY4" fmla="*/ 3957242 h 3957242"/>
              <a:gd name="connsiteX5" fmla="*/ 0 w 5198011"/>
              <a:gd name="connsiteY5" fmla="*/ 647700 h 3957242"/>
              <a:gd name="connsiteX6" fmla="*/ 122698 w 5198011"/>
              <a:gd name="connsiteY6" fmla="*/ 555948 h 3957242"/>
              <a:gd name="connsiteX7" fmla="*/ 1942747 w 5198011"/>
              <a:gd name="connsiteY7" fmla="*/ 0 h 395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8011" h="3957242">
                <a:moveTo>
                  <a:pt x="1942747" y="0"/>
                </a:moveTo>
                <a:cubicBezTo>
                  <a:pt x="3740580" y="0"/>
                  <a:pt x="5198011" y="1457431"/>
                  <a:pt x="5198011" y="3255264"/>
                </a:cubicBezTo>
                <a:cubicBezTo>
                  <a:pt x="5198011" y="3479993"/>
                  <a:pt x="5175239" y="3699404"/>
                  <a:pt x="5131876" y="3911314"/>
                </a:cubicBezTo>
                <a:lnTo>
                  <a:pt x="5120066" y="3957242"/>
                </a:lnTo>
                <a:lnTo>
                  <a:pt x="0" y="3957242"/>
                </a:lnTo>
                <a:lnTo>
                  <a:pt x="0" y="647700"/>
                </a:lnTo>
                <a:lnTo>
                  <a:pt x="122698" y="555948"/>
                </a:lnTo>
                <a:cubicBezTo>
                  <a:pt x="642241" y="204951"/>
                  <a:pt x="1268560" y="0"/>
                  <a:pt x="1942747"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2" name="Content Placeholder 11">
            <a:extLst>
              <a:ext uri="{FF2B5EF4-FFF2-40B4-BE49-F238E27FC236}">
                <a16:creationId xmlns:a16="http://schemas.microsoft.com/office/drawing/2014/main" id="{9FED3F07-FDD4-47E4-BA4A-717FC26B5C0F}"/>
              </a:ext>
            </a:extLst>
          </p:cNvPr>
          <p:cNvPicPr>
            <a:picLocks noGrp="1" noChangeAspect="1"/>
          </p:cNvPicPr>
          <p:nvPr>
            <p:ph sz="half" idx="1"/>
          </p:nvPr>
        </p:nvPicPr>
        <p:blipFill rotWithShape="1">
          <a:blip r:embed="rId4" cstate="screen">
            <a:extLst>
              <a:ext uri="{28A0092B-C50C-407E-A947-70E740481C1C}">
                <a14:useLocalDpi xmlns:a14="http://schemas.microsoft.com/office/drawing/2010/main"/>
              </a:ext>
            </a:extLst>
          </a:blip>
          <a:srcRect t="12916" r="3" b="17419"/>
          <a:stretch/>
        </p:blipFill>
        <p:spPr>
          <a:xfrm>
            <a:off x="5392940" y="3124784"/>
            <a:ext cx="3751061" cy="3733214"/>
          </a:xfrm>
          <a:custGeom>
            <a:avLst/>
            <a:gdLst/>
            <a:ahLst/>
            <a:cxnLst/>
            <a:rect l="l" t="t" r="r" b="b"/>
            <a:pathLst>
              <a:path w="5001415" h="3733214">
                <a:moveTo>
                  <a:pt x="3044952" y="0"/>
                </a:moveTo>
                <a:cubicBezTo>
                  <a:pt x="3780687" y="0"/>
                  <a:pt x="4455477" y="260939"/>
                  <a:pt x="4981824" y="695319"/>
                </a:cubicBezTo>
                <a:lnTo>
                  <a:pt x="5001415" y="713124"/>
                </a:lnTo>
                <a:lnTo>
                  <a:pt x="5001415" y="3733214"/>
                </a:lnTo>
                <a:lnTo>
                  <a:pt x="81043" y="3733214"/>
                </a:lnTo>
                <a:lnTo>
                  <a:pt x="61862" y="3658617"/>
                </a:lnTo>
                <a:cubicBezTo>
                  <a:pt x="21301" y="3460397"/>
                  <a:pt x="0" y="3255162"/>
                  <a:pt x="0" y="3044952"/>
                </a:cubicBezTo>
                <a:cubicBezTo>
                  <a:pt x="0" y="1363271"/>
                  <a:pt x="1363271" y="0"/>
                  <a:pt x="3044952" y="0"/>
                </a:cubicBezTo>
                <a:close/>
              </a:path>
            </a:pathLst>
          </a:custGeom>
        </p:spPr>
      </p:pic>
    </p:spTree>
    <p:extLst>
      <p:ext uri="{BB962C8B-B14F-4D97-AF65-F5344CB8AC3E}">
        <p14:creationId xmlns:p14="http://schemas.microsoft.com/office/powerpoint/2010/main" val="1084752698"/>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Z:\Conferences, Talks, Newsletters, Articles\Altogether Autism Conference 2013\Animated-Wallpaper-Watery-Desktop-3D.jpg"/>
          <p:cNvPicPr>
            <a:picLocks noChangeAspect="1" noChangeArrowheads="1"/>
          </p:cNvPicPr>
          <p:nvPr/>
        </p:nvPicPr>
        <p:blipFill rotWithShape="1">
          <a:blip r:embed="rId3">
            <a:extLst>
              <a:ext uri="{28A0092B-C50C-407E-A947-70E740481C1C}">
                <a14:useLocalDpi xmlns:a14="http://schemas.microsoft.com/office/drawing/2010/main" val="0"/>
              </a:ext>
            </a:extLst>
          </a:blip>
          <a:srcRect t="9522" b="1590"/>
          <a:stretch/>
        </p:blipFill>
        <p:spPr bwMode="auto">
          <a:xfrm>
            <a:off x="20" y="10"/>
            <a:ext cx="9143980" cy="4571990"/>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70">
            <a:extLst>
              <a:ext uri="{FF2B5EF4-FFF2-40B4-BE49-F238E27FC236}">
                <a16:creationId xmlns:a16="http://schemas.microsoft.com/office/drawing/2014/main" id="{F40CA114-B78B-4E3B-A785-96745276B6F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2457"/>
            <a:ext cx="9144000" cy="2285543"/>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p:cNvSpPr>
            <a:spLocks noGrp="1"/>
          </p:cNvSpPr>
          <p:nvPr>
            <p:ph type="ctrTitle"/>
          </p:nvPr>
        </p:nvSpPr>
        <p:spPr>
          <a:xfrm>
            <a:off x="324852" y="5091762"/>
            <a:ext cx="5875644" cy="1264588"/>
          </a:xfrm>
        </p:spPr>
        <p:txBody>
          <a:bodyPr anchor="ctr">
            <a:normAutofit/>
          </a:bodyPr>
          <a:lstStyle/>
          <a:p>
            <a:pPr algn="r">
              <a:lnSpc>
                <a:spcPct val="90000"/>
              </a:lnSpc>
            </a:pPr>
            <a:r>
              <a:rPr lang="en-NZ" sz="4100" b="1"/>
              <a:t>Making a difference </a:t>
            </a:r>
            <a:r>
              <a:rPr lang="en-NZ" sz="4100" b="1" i="1"/>
              <a:t>with</a:t>
            </a:r>
            <a:r>
              <a:rPr lang="en-NZ" sz="4100" b="1"/>
              <a:t> this one… </a:t>
            </a:r>
          </a:p>
        </p:txBody>
      </p:sp>
      <p:sp>
        <p:nvSpPr>
          <p:cNvPr id="3" name="Subtitle 2"/>
          <p:cNvSpPr>
            <a:spLocks noGrp="1"/>
          </p:cNvSpPr>
          <p:nvPr>
            <p:ph type="subTitle" idx="1"/>
          </p:nvPr>
        </p:nvSpPr>
        <p:spPr>
          <a:xfrm>
            <a:off x="6374330" y="5091763"/>
            <a:ext cx="2230655" cy="1264587"/>
          </a:xfrm>
        </p:spPr>
        <p:txBody>
          <a:bodyPr anchor="ctr">
            <a:normAutofit/>
          </a:bodyPr>
          <a:lstStyle/>
          <a:p>
            <a:pPr algn="l"/>
            <a:r>
              <a:rPr lang="en-NZ" sz="1700" b="1"/>
              <a:t>Katie- Loved Unconditionally     </a:t>
            </a:r>
          </a:p>
        </p:txBody>
      </p:sp>
      <p:cxnSp>
        <p:nvCxnSpPr>
          <p:cNvPr id="73" name="Straight Connector 72">
            <a:extLst>
              <a:ext uri="{FF2B5EF4-FFF2-40B4-BE49-F238E27FC236}">
                <a16:creationId xmlns:a16="http://schemas.microsoft.com/office/drawing/2014/main" id="{E126E481-B945-4179-BD79-05E96E9B29E1}"/>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6290132" y="5264106"/>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5011258"/>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D7A453D2-15D8-4403-815F-291FA16340D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161EA6B-09CA-445B-AB0D-8DF76FA92DE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2B35F886-1102-4486-830A-34F41439CE8D}"/>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075420"/>
            <a:ext cx="9036544" cy="4093306"/>
            <a:chOff x="1" y="2075420"/>
            <a:chExt cx="12048729" cy="4093306"/>
          </a:xfrm>
        </p:grpSpPr>
        <p:sp>
          <p:nvSpPr>
            <p:cNvPr id="21" name="Oval 20">
              <a:extLst>
                <a:ext uri="{FF2B5EF4-FFF2-40B4-BE49-F238E27FC236}">
                  <a16:creationId xmlns:a16="http://schemas.microsoft.com/office/drawing/2014/main" id="{7DEFD1BC-7AD4-41EC-8E11-4E5E8AC541A4}"/>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8B0E5C8B-3874-4B3C-BAD4-9EFE85FEACDA}"/>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E7DA6224-9378-452F-A53A-DD0BF19724DB}"/>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1DE869DF-C006-49F7-B9FF-0317F64E977D}"/>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a:extLst>
                <a:ext uri="{FF2B5EF4-FFF2-40B4-BE49-F238E27FC236}">
                  <a16:creationId xmlns:a16="http://schemas.microsoft.com/office/drawing/2014/main" id="{FD200C16-6204-4580-AB37-7E94176D0432}"/>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F0DE7603-6DD0-4DB6-88FC-5402B9D4AAB5}"/>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a:extLst>
              <a:ext uri="{FF2B5EF4-FFF2-40B4-BE49-F238E27FC236}">
                <a16:creationId xmlns:a16="http://schemas.microsoft.com/office/drawing/2014/main" id="{975C268C-D419-4123-9FAD-0E2B7F9EE795}"/>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317544" y="638515"/>
            <a:ext cx="304800" cy="322326"/>
            <a:chOff x="215328" y="-46937"/>
            <a:chExt cx="304800" cy="2773841"/>
          </a:xfrm>
        </p:grpSpPr>
        <p:cxnSp>
          <p:nvCxnSpPr>
            <p:cNvPr id="29" name="Straight Connector 28">
              <a:extLst>
                <a:ext uri="{FF2B5EF4-FFF2-40B4-BE49-F238E27FC236}">
                  <a16:creationId xmlns:a16="http://schemas.microsoft.com/office/drawing/2014/main" id="{3A7E309C-A3BD-432E-8CB5-F0B6425281E1}"/>
                </a:ext>
                <a:ext uri="{C183D7F6-B498-43B3-948B-1728B52AA6E4}">
                  <adec:decorative xmlns=""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2F1F621C-4533-4835-ADE2-372F2763A076}"/>
                </a:ext>
                <a:ext uri="{C183D7F6-B498-43B3-948B-1728B52AA6E4}">
                  <adec:decorative xmlns=""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EFC8245-5168-4DAF-930D-09A7BDDA6C1B}"/>
                </a:ext>
                <a:ext uri="{C183D7F6-B498-43B3-948B-1728B52AA6E4}">
                  <adec:decorative xmlns=""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F192ED34-5046-4043-AEF8-2DF7C480619D}"/>
                </a:ext>
                <a:ext uri="{C183D7F6-B498-43B3-948B-1728B52AA6E4}">
                  <adec:decorative xmlns=""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pic>
        <p:nvPicPr>
          <p:cNvPr id="5" name="Content Placeholder 4" descr="A small dog looking at the camera&#10;&#10;Description automatically generated">
            <a:extLst>
              <a:ext uri="{FF2B5EF4-FFF2-40B4-BE49-F238E27FC236}">
                <a16:creationId xmlns:a16="http://schemas.microsoft.com/office/drawing/2014/main" id="{396719A8-D9E5-4717-B36E-041B0F35D586}"/>
              </a:ext>
            </a:extLst>
          </p:cNvPr>
          <p:cNvPicPr>
            <a:picLocks noChangeAspect="1"/>
          </p:cNvPicPr>
          <p:nvPr/>
        </p:nvPicPr>
        <p:blipFill rotWithShape="1">
          <a:blip r:embed="rId3">
            <a:extLst>
              <a:ext uri="{28A0092B-C50C-407E-A947-70E740481C1C}">
                <a14:useLocalDpi xmlns:a14="http://schemas.microsoft.com/office/drawing/2010/main" val="0"/>
              </a:ext>
            </a:extLst>
          </a:blip>
          <a:srcRect t="16292" r="-2" b="16879"/>
          <a:stretch/>
        </p:blipFill>
        <p:spPr>
          <a:xfrm>
            <a:off x="127895" y="67799"/>
            <a:ext cx="2662247" cy="3162873"/>
          </a:xfrm>
          <a:prstGeom prst="rect">
            <a:avLst/>
          </a:prstGeom>
        </p:spPr>
      </p:pic>
      <p:sp>
        <p:nvSpPr>
          <p:cNvPr id="34" name="Rectangle 33">
            <a:extLst>
              <a:ext uri="{FF2B5EF4-FFF2-40B4-BE49-F238E27FC236}">
                <a16:creationId xmlns:a16="http://schemas.microsoft.com/office/drawing/2014/main" id="{B8114C98-A349-4111-A123-E8EAB86ABE3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79052" y="1131512"/>
            <a:ext cx="2796461" cy="533439"/>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670FB431-AE18-414D-92F4-1D12D1991152}"/>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444654" y="317578"/>
            <a:ext cx="411480" cy="549007"/>
            <a:chOff x="7029447" y="3514725"/>
            <a:chExt cx="1285875" cy="549007"/>
          </a:xfrm>
        </p:grpSpPr>
        <p:cxnSp>
          <p:nvCxnSpPr>
            <p:cNvPr id="37" name="Straight Connector 36">
              <a:extLst>
                <a:ext uri="{FF2B5EF4-FFF2-40B4-BE49-F238E27FC236}">
                  <a16:creationId xmlns:a16="http://schemas.microsoft.com/office/drawing/2014/main" id="{24467063-D74E-4D42-8790-B9F6D69584BE}"/>
                </a:ext>
                <a:ext uri="{C183D7F6-B498-43B3-948B-1728B52AA6E4}">
                  <adec:decorative xmlns=""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1D19BAC-1681-47BC-AAF5-92FAFFF6F4CE}"/>
                </a:ext>
                <a:ext uri="{C183D7F6-B498-43B3-948B-1728B52AA6E4}">
                  <adec:decorative xmlns=""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4347C2B-E846-452C-97AA-7E254FC1CE8F}"/>
                </a:ext>
                <a:ext uri="{C183D7F6-B498-43B3-948B-1728B52AA6E4}">
                  <adec:decorative xmlns=""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0EA2B35-7959-4C2A-84AA-FF5D94FEDE90}"/>
                </a:ext>
                <a:ext uri="{C183D7F6-B498-43B3-948B-1728B52AA6E4}">
                  <adec:decorative xmlns=""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7" name="Picture 6" descr="A cat sitting on a bed&#10;&#10;Description automatically generated">
            <a:extLst>
              <a:ext uri="{FF2B5EF4-FFF2-40B4-BE49-F238E27FC236}">
                <a16:creationId xmlns:a16="http://schemas.microsoft.com/office/drawing/2014/main" id="{3FAA0A0F-E169-44DD-885D-357AF4C7C93F}"/>
              </a:ext>
            </a:extLst>
          </p:cNvPr>
          <p:cNvPicPr>
            <a:picLocks noChangeAspect="1"/>
          </p:cNvPicPr>
          <p:nvPr/>
        </p:nvPicPr>
        <p:blipFill rotWithShape="1">
          <a:blip r:embed="rId4">
            <a:extLst>
              <a:ext uri="{28A0092B-C50C-407E-A947-70E740481C1C}">
                <a14:useLocalDpi xmlns:a14="http://schemas.microsoft.com/office/drawing/2010/main" val="0"/>
              </a:ext>
            </a:extLst>
          </a:blip>
          <a:srcRect t="16644" r="-2" b="16527"/>
          <a:stretch/>
        </p:blipFill>
        <p:spPr>
          <a:xfrm>
            <a:off x="2976643" y="62335"/>
            <a:ext cx="2662247" cy="3162873"/>
          </a:xfrm>
          <a:prstGeom prst="rect">
            <a:avLst/>
          </a:prstGeom>
        </p:spPr>
      </p:pic>
      <p:sp>
        <p:nvSpPr>
          <p:cNvPr id="42" name="Rectangle 41">
            <a:extLst>
              <a:ext uri="{FF2B5EF4-FFF2-40B4-BE49-F238E27FC236}">
                <a16:creationId xmlns:a16="http://schemas.microsoft.com/office/drawing/2014/main" id="{E2D3D3F2-ABBB-4453-B1C5-1BEBF7E4DD5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6140785"/>
            <a:ext cx="4571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43">
            <a:extLst>
              <a:ext uri="{FF2B5EF4-FFF2-40B4-BE49-F238E27FC236}">
                <a16:creationId xmlns:a16="http://schemas.microsoft.com/office/drawing/2014/main" id="{8214E4A5-A0D2-42C4-8D14-D2A7E495F041}"/>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45785" y="5940560"/>
            <a:ext cx="1285875" cy="549007"/>
            <a:chOff x="7029447" y="3514725"/>
            <a:chExt cx="1285875" cy="549007"/>
          </a:xfrm>
        </p:grpSpPr>
        <p:cxnSp>
          <p:nvCxnSpPr>
            <p:cNvPr id="45" name="Straight Connector 44">
              <a:extLst>
                <a:ext uri="{FF2B5EF4-FFF2-40B4-BE49-F238E27FC236}">
                  <a16:creationId xmlns:a16="http://schemas.microsoft.com/office/drawing/2014/main" id="{7494D7A0-6B21-41E8-A7D3-0033BBB79156}"/>
                </a:ext>
                <a:ext uri="{C183D7F6-B498-43B3-948B-1728B52AA6E4}">
                  <adec:decorative xmlns=""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1E141D7D-32B0-448E-A666-EA8703AFCF2C}"/>
                </a:ext>
                <a:ext uri="{C183D7F6-B498-43B3-948B-1728B52AA6E4}">
                  <adec:decorative xmlns=""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8D87E268-6345-420F-8B97-B37ED04100EC}"/>
                </a:ext>
                <a:ext uri="{C183D7F6-B498-43B3-948B-1728B52AA6E4}">
                  <adec:decorative xmlns=""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5E1622E-7FA6-4760-A2BF-A8105EBF7BB9}"/>
                </a:ext>
                <a:ext uri="{C183D7F6-B498-43B3-948B-1728B52AA6E4}">
                  <adec:decorative xmlns=""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13" name="Content Placeholder 12">
            <a:extLst>
              <a:ext uri="{FF2B5EF4-FFF2-40B4-BE49-F238E27FC236}">
                <a16:creationId xmlns:a16="http://schemas.microsoft.com/office/drawing/2014/main" id="{61E0B48B-157F-4391-B971-952C0B479B14}"/>
              </a:ext>
            </a:extLst>
          </p:cNvPr>
          <p:cNvSpPr>
            <a:spLocks noGrp="1"/>
          </p:cNvSpPr>
          <p:nvPr>
            <p:ph idx="1"/>
          </p:nvPr>
        </p:nvSpPr>
        <p:spPr>
          <a:xfrm>
            <a:off x="5779194" y="62336"/>
            <a:ext cx="3147123" cy="6582730"/>
          </a:xfrm>
          <a:noFill/>
        </p:spPr>
        <p:txBody>
          <a:bodyPr anchor="t">
            <a:normAutofit lnSpcReduction="10000"/>
          </a:bodyPr>
          <a:lstStyle/>
          <a:p>
            <a:pPr marL="0" indent="0" algn="ctr">
              <a:buNone/>
            </a:pPr>
            <a:r>
              <a:rPr lang="en-NZ" sz="1600" b="1" u="sng" dirty="0">
                <a:solidFill>
                  <a:schemeClr val="bg1"/>
                </a:solidFill>
              </a:rPr>
              <a:t>Ad </a:t>
            </a:r>
            <a:r>
              <a:rPr lang="en-NZ" sz="1600" b="1" u="sng" dirty="0" err="1">
                <a:solidFill>
                  <a:schemeClr val="bg1"/>
                </a:solidFill>
              </a:rPr>
              <a:t>astra</a:t>
            </a:r>
            <a:r>
              <a:rPr lang="en-NZ" sz="1600" b="1" u="sng" dirty="0">
                <a:solidFill>
                  <a:schemeClr val="bg1"/>
                </a:solidFill>
              </a:rPr>
              <a:t> per aspera! </a:t>
            </a:r>
          </a:p>
          <a:p>
            <a:pPr marL="0" indent="0" algn="ctr">
              <a:buNone/>
            </a:pPr>
            <a:r>
              <a:rPr lang="en-NZ" sz="1600" b="1" u="sng" dirty="0">
                <a:solidFill>
                  <a:schemeClr val="bg1"/>
                </a:solidFill>
              </a:rPr>
              <a:t>Getting to Yes-  7 x No! </a:t>
            </a:r>
            <a:r>
              <a:rPr lang="en-NZ" sz="1600" b="1" dirty="0">
                <a:solidFill>
                  <a:schemeClr val="bg1"/>
                </a:solidFill>
              </a:rPr>
              <a:t/>
            </a:r>
            <a:br>
              <a:rPr lang="en-NZ" sz="1600" b="1" dirty="0">
                <a:solidFill>
                  <a:schemeClr val="bg1"/>
                </a:solidFill>
              </a:rPr>
            </a:br>
            <a:r>
              <a:rPr lang="en-NZ" sz="1600" b="1" dirty="0">
                <a:solidFill>
                  <a:schemeClr val="bg1"/>
                </a:solidFill>
              </a:rPr>
              <a:t/>
            </a:r>
            <a:br>
              <a:rPr lang="en-NZ" sz="1600" b="1" dirty="0">
                <a:solidFill>
                  <a:schemeClr val="bg1"/>
                </a:solidFill>
              </a:rPr>
            </a:br>
            <a:r>
              <a:rPr lang="en-NZ" sz="1200" b="1" dirty="0">
                <a:solidFill>
                  <a:schemeClr val="bg1"/>
                </a:solidFill>
              </a:rPr>
              <a:t>Sarah: Photo. I’m going to be rescue pug sitting this weekend. I’m so excited!!! </a:t>
            </a:r>
          </a:p>
          <a:p>
            <a:pPr marL="0" indent="0">
              <a:buNone/>
            </a:pPr>
            <a:r>
              <a:rPr lang="en-NZ" sz="1200" b="1" dirty="0">
                <a:solidFill>
                  <a:schemeClr val="bg1"/>
                </a:solidFill>
              </a:rPr>
              <a:t>1. Me: I think I’m in love with Simon’s name.  He’s so ugly he’s cute. (Mum’s nice No!) </a:t>
            </a:r>
          </a:p>
          <a:p>
            <a:pPr>
              <a:buAutoNum type="arabicPeriod"/>
            </a:pPr>
            <a:endParaRPr lang="en-NZ" sz="1200" b="1" dirty="0">
              <a:solidFill>
                <a:schemeClr val="bg1"/>
              </a:solidFill>
            </a:endParaRPr>
          </a:p>
          <a:p>
            <a:pPr marL="0" indent="0">
              <a:buNone/>
            </a:pPr>
            <a:r>
              <a:rPr lang="en-NZ" sz="1200" b="1" dirty="0">
                <a:solidFill>
                  <a:schemeClr val="bg1"/>
                </a:solidFill>
              </a:rPr>
              <a:t>Sarah: He’s handsome. </a:t>
            </a:r>
          </a:p>
          <a:p>
            <a:pPr marL="0" indent="0">
              <a:buNone/>
            </a:pPr>
            <a:r>
              <a:rPr lang="en-NZ" sz="1200" b="1" dirty="0">
                <a:solidFill>
                  <a:schemeClr val="bg1"/>
                </a:solidFill>
              </a:rPr>
              <a:t>2. Me. No . And you sister won’t like another dog. </a:t>
            </a:r>
          </a:p>
          <a:p>
            <a:pPr marL="0" indent="0">
              <a:buNone/>
            </a:pPr>
            <a:endParaRPr lang="en-NZ" sz="1200" b="1" dirty="0">
              <a:solidFill>
                <a:schemeClr val="bg1"/>
              </a:solidFill>
            </a:endParaRPr>
          </a:p>
          <a:p>
            <a:pPr marL="0" indent="0">
              <a:buNone/>
            </a:pPr>
            <a:r>
              <a:rPr lang="en-NZ" sz="1200" b="1" dirty="0">
                <a:solidFill>
                  <a:schemeClr val="bg1"/>
                </a:solidFill>
              </a:rPr>
              <a:t>Sarah:  Photo. Good morning! Come on Nana Sue. You know you love us! </a:t>
            </a:r>
          </a:p>
          <a:p>
            <a:pPr marL="0" indent="0">
              <a:buNone/>
            </a:pPr>
            <a:r>
              <a:rPr lang="en-NZ" sz="1200" b="1" dirty="0">
                <a:solidFill>
                  <a:schemeClr val="bg1"/>
                </a:solidFill>
              </a:rPr>
              <a:t>3. Me. No </a:t>
            </a:r>
          </a:p>
          <a:p>
            <a:pPr marL="0" indent="0">
              <a:buNone/>
            </a:pPr>
            <a:endParaRPr lang="en-NZ" sz="1200" b="1" dirty="0">
              <a:solidFill>
                <a:schemeClr val="bg1"/>
              </a:solidFill>
            </a:endParaRPr>
          </a:p>
          <a:p>
            <a:pPr marL="0" indent="0">
              <a:buNone/>
            </a:pPr>
            <a:r>
              <a:rPr lang="en-NZ" sz="1200" b="1" dirty="0">
                <a:solidFill>
                  <a:schemeClr val="bg1"/>
                </a:solidFill>
              </a:rPr>
              <a:t>Sarah:  Photo. See you Thursday Nana Sue</a:t>
            </a:r>
          </a:p>
          <a:p>
            <a:pPr marL="0" indent="0">
              <a:buNone/>
            </a:pPr>
            <a:r>
              <a:rPr lang="en-NZ" sz="1200" b="1" dirty="0">
                <a:solidFill>
                  <a:schemeClr val="bg1"/>
                </a:solidFill>
              </a:rPr>
              <a:t>4.  Me in a text. Look Simon puggy dog.  I have two cats who we love and who would be terribly unhappy.  It’s a No! </a:t>
            </a:r>
          </a:p>
          <a:p>
            <a:pPr marL="0" indent="0">
              <a:buNone/>
            </a:pPr>
            <a:endParaRPr lang="en-NZ" sz="1200" b="1" dirty="0">
              <a:solidFill>
                <a:schemeClr val="bg1"/>
              </a:solidFill>
            </a:endParaRPr>
          </a:p>
          <a:p>
            <a:pPr marL="0" indent="0">
              <a:buNone/>
            </a:pPr>
            <a:r>
              <a:rPr lang="en-NZ" sz="1200" b="1" dirty="0">
                <a:solidFill>
                  <a:schemeClr val="bg1"/>
                </a:solidFill>
              </a:rPr>
              <a:t>Sarah: Come on Nana Sue. You know you love us! </a:t>
            </a:r>
          </a:p>
          <a:p>
            <a:pPr marL="0" indent="0">
              <a:buNone/>
            </a:pPr>
            <a:r>
              <a:rPr lang="en-NZ" sz="1200" b="1" dirty="0">
                <a:solidFill>
                  <a:schemeClr val="bg1"/>
                </a:solidFill>
              </a:rPr>
              <a:t>5. Me. No </a:t>
            </a:r>
          </a:p>
          <a:p>
            <a:pPr marL="0" indent="0">
              <a:buNone/>
            </a:pPr>
            <a:endParaRPr lang="en-NZ" sz="1200" b="1" dirty="0">
              <a:solidFill>
                <a:schemeClr val="bg1"/>
              </a:solidFill>
            </a:endParaRPr>
          </a:p>
          <a:p>
            <a:pPr marL="0" indent="0">
              <a:buNone/>
            </a:pPr>
            <a:r>
              <a:rPr lang="en-NZ" sz="1200" b="1" dirty="0">
                <a:solidFill>
                  <a:schemeClr val="bg1"/>
                </a:solidFill>
              </a:rPr>
              <a:t>Sarah- Photo of dogs on back seat of car.</a:t>
            </a:r>
          </a:p>
          <a:p>
            <a:pPr marL="0" indent="0">
              <a:buNone/>
            </a:pPr>
            <a:r>
              <a:rPr lang="en-NZ" sz="1200" b="1" dirty="0">
                <a:solidFill>
                  <a:schemeClr val="bg1"/>
                </a:solidFill>
              </a:rPr>
              <a:t>6. Me. No </a:t>
            </a:r>
          </a:p>
          <a:p>
            <a:pPr marL="0" indent="0">
              <a:buNone/>
            </a:pPr>
            <a:endParaRPr lang="en-NZ" sz="1200" b="1" dirty="0">
              <a:solidFill>
                <a:schemeClr val="bg1"/>
              </a:solidFill>
            </a:endParaRPr>
          </a:p>
          <a:p>
            <a:pPr marL="0" indent="0">
              <a:buNone/>
            </a:pPr>
            <a:r>
              <a:rPr lang="en-NZ" sz="1200" b="1" dirty="0">
                <a:solidFill>
                  <a:schemeClr val="bg1"/>
                </a:solidFill>
              </a:rPr>
              <a:t>Sarah:- Sends photo of sad Simon </a:t>
            </a:r>
          </a:p>
          <a:p>
            <a:pPr marL="0" indent="0">
              <a:buNone/>
            </a:pPr>
            <a:r>
              <a:rPr lang="en-NZ" sz="1200" b="1" dirty="0">
                <a:solidFill>
                  <a:schemeClr val="bg1"/>
                </a:solidFill>
              </a:rPr>
              <a:t>7. Me… Look, maybe next time you can bring him for a visit… when I’m not so busy. (Think I’m winning….)</a:t>
            </a:r>
          </a:p>
          <a:p>
            <a:pPr marL="0" indent="0">
              <a:buNone/>
            </a:pPr>
            <a:endParaRPr lang="en-NZ" sz="1200" b="1" dirty="0">
              <a:solidFill>
                <a:schemeClr val="bg1"/>
              </a:solidFill>
            </a:endParaRPr>
          </a:p>
          <a:p>
            <a:pPr marL="0" indent="0">
              <a:buNone/>
            </a:pPr>
            <a:endParaRPr lang="en-NZ" sz="1600" b="1" dirty="0">
              <a:solidFill>
                <a:schemeClr val="bg1"/>
              </a:solidFill>
            </a:endParaRPr>
          </a:p>
        </p:txBody>
      </p:sp>
      <p:pic>
        <p:nvPicPr>
          <p:cNvPr id="11" name="Picture 10" descr="A large brown dog lying on a bed&#10;&#10;Description automatically generated">
            <a:extLst>
              <a:ext uri="{FF2B5EF4-FFF2-40B4-BE49-F238E27FC236}">
                <a16:creationId xmlns:a16="http://schemas.microsoft.com/office/drawing/2014/main" id="{FFEF39B5-94D8-4666-9806-982913E8B5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9471" y="3831191"/>
            <a:ext cx="3174182" cy="1785477"/>
          </a:xfrm>
          <a:prstGeom prst="rect">
            <a:avLst/>
          </a:prstGeom>
        </p:spPr>
      </p:pic>
      <p:pic>
        <p:nvPicPr>
          <p:cNvPr id="15" name="Picture 14" descr="A small dog looking at the camera&#10;&#10;Description automatically generated">
            <a:extLst>
              <a:ext uri="{FF2B5EF4-FFF2-40B4-BE49-F238E27FC236}">
                <a16:creationId xmlns:a16="http://schemas.microsoft.com/office/drawing/2014/main" id="{EEEAB8DE-8CC7-491A-9033-EA38FCE6175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0014" y="3416162"/>
            <a:ext cx="1771125" cy="3148666"/>
          </a:xfrm>
          <a:prstGeom prst="rect">
            <a:avLst/>
          </a:prstGeom>
        </p:spPr>
      </p:pic>
    </p:spTree>
    <p:extLst>
      <p:ext uri="{BB962C8B-B14F-4D97-AF65-F5344CB8AC3E}">
        <p14:creationId xmlns:p14="http://schemas.microsoft.com/office/powerpoint/2010/main" val="3626458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descr="A view of a city at sunset&#10;&#10;Description automatically generated">
            <a:extLst>
              <a:ext uri="{FF2B5EF4-FFF2-40B4-BE49-F238E27FC236}">
                <a16:creationId xmlns:a16="http://schemas.microsoft.com/office/drawing/2014/main" id="{DB66B01E-8F0C-462D-AED4-7D00BE8FFA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922" y="1556792"/>
            <a:ext cx="8046156" cy="4525963"/>
          </a:xfrm>
          <a:prstGeom prst="rect">
            <a:avLst/>
          </a:prstGeom>
        </p:spPr>
      </p:pic>
    </p:spTree>
    <p:extLst>
      <p:ext uri="{BB962C8B-B14F-4D97-AF65-F5344CB8AC3E}">
        <p14:creationId xmlns:p14="http://schemas.microsoft.com/office/powerpoint/2010/main" val="42008307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3851920" y="404664"/>
            <a:ext cx="2032322" cy="361301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harpenSoften amount="50000"/>
                    </a14:imgEffect>
                    <a14:imgEffect>
                      <a14:brightnessContrast bright="20000"/>
                    </a14:imgEffect>
                  </a14:imgLayer>
                </a14:imgProps>
              </a:ext>
              <a:ext uri="{28A0092B-C50C-407E-A947-70E740481C1C}">
                <a14:useLocalDpi xmlns:a14="http://schemas.microsoft.com/office/drawing/2010/main" val="0"/>
              </a:ext>
            </a:extLst>
          </a:blip>
          <a:srcRect r="14144"/>
          <a:stretch/>
        </p:blipFill>
        <p:spPr bwMode="auto">
          <a:xfrm>
            <a:off x="365760" y="2325492"/>
            <a:ext cx="3041865" cy="199293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27763" y="4318426"/>
            <a:ext cx="4224471" cy="23762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8" cstate="print">
            <a:extLst>
              <a:ext uri="{BEBA8EAE-BF5A-486C-A8C5-ECC9F3942E4B}">
                <a14:imgProps xmlns:a14="http://schemas.microsoft.com/office/drawing/2010/main">
                  <a14:imgLayer r:embed="rId9">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6516216" y="565554"/>
            <a:ext cx="2163658" cy="151456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 name="TextBox 1"/>
          <p:cNvSpPr txBox="1"/>
          <p:nvPr/>
        </p:nvSpPr>
        <p:spPr>
          <a:xfrm>
            <a:off x="6181903" y="2723435"/>
            <a:ext cx="2655511" cy="3139321"/>
          </a:xfrm>
          <a:prstGeom prst="rect">
            <a:avLst/>
          </a:prstGeom>
          <a:noFill/>
        </p:spPr>
        <p:txBody>
          <a:bodyPr wrap="square" rtlCol="0">
            <a:spAutoFit/>
          </a:bodyPr>
          <a:lstStyle/>
          <a:p>
            <a:r>
              <a:rPr lang="en-NZ" dirty="0"/>
              <a:t>   </a:t>
            </a:r>
            <a:r>
              <a:rPr lang="en-NZ" b="1" dirty="0"/>
              <a:t>Katie- A Grown Up</a:t>
            </a:r>
          </a:p>
          <a:p>
            <a:r>
              <a:rPr lang="en-NZ" dirty="0"/>
              <a:t>Daughter, Sister, Aunty…</a:t>
            </a:r>
          </a:p>
          <a:p>
            <a:r>
              <a:rPr lang="en-NZ" dirty="0"/>
              <a:t>Good Neighbour, Artist, Gardener, Photographer, Business Woman, Excellent Housekeeper, Manager-employer, Shopper, U-Tube User, Simpson Fan, 98FM listener, assertive, funny, persistent (communicator)   </a:t>
            </a:r>
          </a:p>
        </p:txBody>
      </p:sp>
      <p:sp>
        <p:nvSpPr>
          <p:cNvPr id="3" name="TextBox 2"/>
          <p:cNvSpPr txBox="1"/>
          <p:nvPr/>
        </p:nvSpPr>
        <p:spPr>
          <a:xfrm>
            <a:off x="179512" y="243959"/>
            <a:ext cx="1560222" cy="1815882"/>
          </a:xfrm>
          <a:prstGeom prst="rect">
            <a:avLst/>
          </a:prstGeom>
          <a:noFill/>
        </p:spPr>
        <p:txBody>
          <a:bodyPr wrap="square" rtlCol="0">
            <a:spAutoFit/>
          </a:bodyPr>
          <a:lstStyle/>
          <a:p>
            <a:r>
              <a:rPr lang="en-NZ" b="1" dirty="0"/>
              <a:t>    </a:t>
            </a:r>
            <a:r>
              <a:rPr lang="en-NZ" sz="4000" b="1" dirty="0"/>
              <a:t>2014</a:t>
            </a:r>
          </a:p>
          <a:p>
            <a:pPr algn="ctr"/>
            <a:r>
              <a:rPr lang="en-NZ" dirty="0"/>
              <a:t>27 </a:t>
            </a:r>
            <a:r>
              <a:rPr lang="en-NZ" dirty="0" err="1"/>
              <a:t>yrs</a:t>
            </a:r>
            <a:endParaRPr lang="en-NZ" sz="4000" dirty="0"/>
          </a:p>
          <a:p>
            <a:endParaRPr lang="en-NZ" i="1" dirty="0"/>
          </a:p>
          <a:p>
            <a:r>
              <a:rPr lang="en-NZ" i="1" dirty="0"/>
              <a:t>This week</a:t>
            </a:r>
            <a:r>
              <a:rPr lang="en-NZ" dirty="0"/>
              <a:t>…</a:t>
            </a:r>
          </a:p>
          <a:p>
            <a:r>
              <a:rPr lang="en-NZ" dirty="0"/>
              <a:t>  </a:t>
            </a:r>
          </a:p>
        </p:txBody>
      </p:sp>
      <p:pic>
        <p:nvPicPr>
          <p:cNvPr id="4" name="Picture 3" descr="A close up of a flower&#10;&#10;Description automatically generated">
            <a:extLst>
              <a:ext uri="{FF2B5EF4-FFF2-40B4-BE49-F238E27FC236}">
                <a16:creationId xmlns:a16="http://schemas.microsoft.com/office/drawing/2014/main" id="{BC595B15-985D-4919-B558-9A2B720523D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96756" y="4324242"/>
            <a:ext cx="1342978" cy="2387516"/>
          </a:xfrm>
          <a:prstGeom prst="rect">
            <a:avLst/>
          </a:prstGeom>
        </p:spPr>
      </p:pic>
    </p:spTree>
    <p:extLst>
      <p:ext uri="{BB962C8B-B14F-4D97-AF65-F5344CB8AC3E}">
        <p14:creationId xmlns:p14="http://schemas.microsoft.com/office/powerpoint/2010/main" val="2232174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35" name="Rectangle 134">
            <a:extLst>
              <a:ext uri="{FF2B5EF4-FFF2-40B4-BE49-F238E27FC236}">
                <a16:creationId xmlns:a16="http://schemas.microsoft.com/office/drawing/2014/main" id="{7A7E6B6D-2F84-4166-9F4D-FFA0E086077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0424" y="-3491145"/>
            <a:ext cx="68580" cy="914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a:extLst>
              <a:ext uri="{FF2B5EF4-FFF2-40B4-BE49-F238E27FC236}">
                <a16:creationId xmlns:a16="http://schemas.microsoft.com/office/drawing/2014/main" id="{F540AD87-30B2-4359-A33A-86D9F59E370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44904" y="-3491145"/>
            <a:ext cx="68580" cy="914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Rectangle 138">
            <a:extLst>
              <a:ext uri="{FF2B5EF4-FFF2-40B4-BE49-F238E27FC236}">
                <a16:creationId xmlns:a16="http://schemas.microsoft.com/office/drawing/2014/main" id="{D411CC74-416E-4F21-A559-C8B7905D9E3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63479" y="-3491145"/>
            <a:ext cx="68580" cy="914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store inside of a train station&#10;&#10;Description automatically generated">
            <a:extLst>
              <a:ext uri="{FF2B5EF4-FFF2-40B4-BE49-F238E27FC236}">
                <a16:creationId xmlns:a16="http://schemas.microsoft.com/office/drawing/2014/main" id="{908194F4-3D9C-4F54-9FE8-72CC237F3D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205" r="22267" b="-1"/>
          <a:stretch/>
        </p:blipFill>
        <p:spPr>
          <a:xfrm>
            <a:off x="3502952" y="-33697"/>
            <a:ext cx="2789812" cy="2225041"/>
          </a:xfrm>
          <a:prstGeom prst="rect">
            <a:avLst/>
          </a:prstGeom>
        </p:spPr>
      </p:pic>
      <p:pic>
        <p:nvPicPr>
          <p:cNvPr id="8" name="Picture 7" descr="A child sitting in a living room&#10;&#10;Description automatically generated">
            <a:extLst>
              <a:ext uri="{FF2B5EF4-FFF2-40B4-BE49-F238E27FC236}">
                <a16:creationId xmlns:a16="http://schemas.microsoft.com/office/drawing/2014/main" id="{0B726526-3EF9-46C9-81EC-7296A84C0F5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085" r="17695" b="3"/>
          <a:stretch/>
        </p:blipFill>
        <p:spPr>
          <a:xfrm>
            <a:off x="6348611" y="-16426"/>
            <a:ext cx="2789814" cy="2267032"/>
          </a:xfrm>
          <a:prstGeom prst="rect">
            <a:avLst/>
          </a:prstGeom>
        </p:spPr>
      </p:pic>
      <p:pic>
        <p:nvPicPr>
          <p:cNvPr id="4" name="Content Placeholder 3" descr="A fire hydrant in front of a house&#10;&#10;Description automatically generated">
            <a:extLst>
              <a:ext uri="{FF2B5EF4-FFF2-40B4-BE49-F238E27FC236}">
                <a16:creationId xmlns:a16="http://schemas.microsoft.com/office/drawing/2014/main" id="{DBE8072C-F3AB-4245-869A-E1DC264292AC}"/>
              </a:ext>
            </a:extLst>
          </p:cNvPr>
          <p:cNvPicPr>
            <a:picLocks noGrp="1" noChangeAspect="1"/>
          </p:cNvPicPr>
          <p:nvPr>
            <p:ph sz="half" idx="2"/>
          </p:nvPr>
        </p:nvPicPr>
        <p:blipFill rotWithShape="1">
          <a:blip r:embed="rId5" cstate="print">
            <a:extLst>
              <a:ext uri="{28A0092B-C50C-407E-A947-70E740481C1C}">
                <a14:useLocalDpi xmlns:a14="http://schemas.microsoft.com/office/drawing/2010/main" val="0"/>
              </a:ext>
            </a:extLst>
          </a:blip>
          <a:srcRect l="5175" r="23772" b="-1"/>
          <a:stretch/>
        </p:blipFill>
        <p:spPr>
          <a:xfrm>
            <a:off x="6355094" y="4569365"/>
            <a:ext cx="2789812" cy="2208616"/>
          </a:xfrm>
          <a:prstGeom prst="rect">
            <a:avLst/>
          </a:prstGeom>
        </p:spPr>
      </p:pic>
      <p:pic>
        <p:nvPicPr>
          <p:cNvPr id="10" name="Picture 9" descr="Two people standing in front of a store&#10;&#10;Description automatically generated">
            <a:extLst>
              <a:ext uri="{FF2B5EF4-FFF2-40B4-BE49-F238E27FC236}">
                <a16:creationId xmlns:a16="http://schemas.microsoft.com/office/drawing/2014/main" id="{72ABA564-EC0F-408E-875E-45BA99D1F33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8733" r="10215" b="-1"/>
          <a:stretch/>
        </p:blipFill>
        <p:spPr>
          <a:xfrm>
            <a:off x="6348611" y="2316480"/>
            <a:ext cx="2789811" cy="2208617"/>
          </a:xfrm>
          <a:prstGeom prst="rect">
            <a:avLst/>
          </a:prstGeom>
        </p:spPr>
      </p:pic>
      <p:pic>
        <p:nvPicPr>
          <p:cNvPr id="11" name="Content Placeholder 10" descr="A person standing in front of a car&#10;&#10;Description automatically generated">
            <a:extLst>
              <a:ext uri="{FF2B5EF4-FFF2-40B4-BE49-F238E27FC236}">
                <a16:creationId xmlns:a16="http://schemas.microsoft.com/office/drawing/2014/main" id="{63EE3ADF-DE8C-49D1-B071-913C36EADF01}"/>
              </a:ext>
            </a:extLst>
          </p:cNvPr>
          <p:cNvPicPr>
            <a:picLocks noGrp="1" noChangeAspect="1"/>
          </p:cNvPicPr>
          <p:nvPr>
            <p:ph sz="half" idx="1"/>
          </p:nvPr>
        </p:nvPicPr>
        <p:blipFill>
          <a:blip r:embed="rId7" cstate="print">
            <a:extLst>
              <a:ext uri="{28A0092B-C50C-407E-A947-70E740481C1C}">
                <a14:useLocalDpi xmlns:a14="http://schemas.microsoft.com/office/drawing/2010/main" val="0"/>
              </a:ext>
            </a:extLst>
          </a:blip>
          <a:stretch>
            <a:fillRect/>
          </a:stretch>
        </p:blipFill>
        <p:spPr>
          <a:xfrm>
            <a:off x="0" y="5467636"/>
            <a:ext cx="2401938" cy="1351090"/>
          </a:xfrm>
        </p:spPr>
      </p:pic>
      <p:pic>
        <p:nvPicPr>
          <p:cNvPr id="1026"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5560" r="14429" b="-1"/>
          <a:stretch/>
        </p:blipFill>
        <p:spPr bwMode="auto">
          <a:xfrm>
            <a:off x="3475028" y="2328899"/>
            <a:ext cx="2789811" cy="2241464"/>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A picture containing person, person, refrigerator, young&#10;&#10;Description automatically generated">
            <a:extLst>
              <a:ext uri="{FF2B5EF4-FFF2-40B4-BE49-F238E27FC236}">
                <a16:creationId xmlns:a16="http://schemas.microsoft.com/office/drawing/2014/main" id="{9EA1E843-01CD-42F8-8872-0A44FE3D87D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116859" y="492812"/>
            <a:ext cx="2222759" cy="1250302"/>
          </a:xfrm>
          <a:prstGeom prst="rect">
            <a:avLst/>
          </a:prstGeom>
        </p:spPr>
      </p:pic>
      <p:pic>
        <p:nvPicPr>
          <p:cNvPr id="18" name="Picture 17" descr="A person standing in a kitchen preparing food&#10;&#10;Description automatically generated">
            <a:extLst>
              <a:ext uri="{FF2B5EF4-FFF2-40B4-BE49-F238E27FC236}">
                <a16:creationId xmlns:a16="http://schemas.microsoft.com/office/drawing/2014/main" id="{42D9BF40-31F4-490E-9139-2B91A87C6D8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9369" y="2392921"/>
            <a:ext cx="2844311" cy="1596439"/>
          </a:xfrm>
          <a:prstGeom prst="rect">
            <a:avLst/>
          </a:prstGeom>
        </p:spPr>
      </p:pic>
      <p:pic>
        <p:nvPicPr>
          <p:cNvPr id="14" name="Picture 13" descr="A person standing in front of a window posing for the camera&#10;&#10;Description automatically generated">
            <a:extLst>
              <a:ext uri="{FF2B5EF4-FFF2-40B4-BE49-F238E27FC236}">
                <a16:creationId xmlns:a16="http://schemas.microsoft.com/office/drawing/2014/main" id="{11CE69DC-13A3-4ED1-9E79-42C6AF90B1F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825467" y="-33697"/>
            <a:ext cx="1649561" cy="2208617"/>
          </a:xfrm>
          <a:prstGeom prst="rect">
            <a:avLst/>
          </a:prstGeom>
        </p:spPr>
      </p:pic>
      <p:pic>
        <p:nvPicPr>
          <p:cNvPr id="20" name="Picture 19" descr="A person standing in a room&#10;&#10;Description automatically generated">
            <a:extLst>
              <a:ext uri="{FF2B5EF4-FFF2-40B4-BE49-F238E27FC236}">
                <a16:creationId xmlns:a16="http://schemas.microsoft.com/office/drawing/2014/main" id="{C71A156B-AC15-4198-99A4-A7325BDD19D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5400000">
            <a:off x="1451809" y="4695250"/>
            <a:ext cx="2746261" cy="1544771"/>
          </a:xfrm>
          <a:prstGeom prst="rect">
            <a:avLst/>
          </a:prstGeom>
        </p:spPr>
      </p:pic>
      <p:pic>
        <p:nvPicPr>
          <p:cNvPr id="24" name="Picture 23" descr="A group of people standing in a room&#10;&#10;Description automatically generated">
            <a:extLst>
              <a:ext uri="{FF2B5EF4-FFF2-40B4-BE49-F238E27FC236}">
                <a16:creationId xmlns:a16="http://schemas.microsoft.com/office/drawing/2014/main" id="{848C8F26-F1E6-4101-9ED8-5996B697D1A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33" y="4070377"/>
            <a:ext cx="2339985" cy="1316242"/>
          </a:xfrm>
          <a:prstGeom prst="rect">
            <a:avLst/>
          </a:prstGeom>
        </p:spPr>
      </p:pic>
      <p:pic>
        <p:nvPicPr>
          <p:cNvPr id="22" name="Picture 21" descr="A person sitting at a table using a computer&#10;&#10;Description automatically generated">
            <a:extLst>
              <a:ext uri="{FF2B5EF4-FFF2-40B4-BE49-F238E27FC236}">
                <a16:creationId xmlns:a16="http://schemas.microsoft.com/office/drawing/2014/main" id="{21A4B57C-9E22-4748-8F0C-D02E9F645899}"/>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642453" y="5263153"/>
            <a:ext cx="2680521" cy="1507793"/>
          </a:xfrm>
          <a:prstGeom prst="rect">
            <a:avLst/>
          </a:prstGeom>
        </p:spPr>
      </p:pic>
    </p:spTree>
    <p:extLst>
      <p:ext uri="{BB962C8B-B14F-4D97-AF65-F5344CB8AC3E}">
        <p14:creationId xmlns:p14="http://schemas.microsoft.com/office/powerpoint/2010/main" val="3932004756"/>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42">
            <a:extLst>
              <a:ext uri="{FF2B5EF4-FFF2-40B4-BE49-F238E27FC236}">
                <a16:creationId xmlns:a16="http://schemas.microsoft.com/office/drawing/2014/main" id="{02D44074-0B69-4F0C-A7B3-5645CE40D8E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50992" y="0"/>
            <a:ext cx="3493008" cy="6858000"/>
          </a:xfrm>
          <a:prstGeom prst="rect">
            <a:avLst/>
          </a:prstGeom>
          <a:solidFill>
            <a:srgbClr val="3738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Text&#10;&#10;Description automatically generated">
            <a:extLst>
              <a:ext uri="{FF2B5EF4-FFF2-40B4-BE49-F238E27FC236}">
                <a16:creationId xmlns:a16="http://schemas.microsoft.com/office/drawing/2014/main" id="{F7268EF1-2790-4279-8728-FA27AAC3BB3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4581" b="5"/>
          <a:stretch/>
        </p:blipFill>
        <p:spPr>
          <a:xfrm rot="5400000">
            <a:off x="127000" y="1003300"/>
            <a:ext cx="2044700" cy="1308100"/>
          </a:xfrm>
          <a:prstGeom prst="rect">
            <a:avLst/>
          </a:prstGeom>
        </p:spPr>
      </p:pic>
      <p:pic>
        <p:nvPicPr>
          <p:cNvPr id="31" name="Picture 30" descr="Text, letter&#10;&#10;Description automatically generated">
            <a:extLst>
              <a:ext uri="{FF2B5EF4-FFF2-40B4-BE49-F238E27FC236}">
                <a16:creationId xmlns:a16="http://schemas.microsoft.com/office/drawing/2014/main" id="{3A445BAA-5203-4AA7-AF23-075D7DF053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300" y="2743200"/>
            <a:ext cx="1308100" cy="1866900"/>
          </a:xfrm>
          <a:prstGeom prst="rect">
            <a:avLst/>
          </a:prstGeom>
        </p:spPr>
      </p:pic>
      <p:pic>
        <p:nvPicPr>
          <p:cNvPr id="16" name="Picture 15" descr="A picture containing indoor, table, sitting, small&#10;&#10;Description automatically generated">
            <a:extLst>
              <a:ext uri="{FF2B5EF4-FFF2-40B4-BE49-F238E27FC236}">
                <a16:creationId xmlns:a16="http://schemas.microsoft.com/office/drawing/2014/main" id="{9F1DBABC-D2E7-4E56-84A8-960FEE9A8CE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3382" r="29562" b="2"/>
          <a:stretch/>
        </p:blipFill>
        <p:spPr>
          <a:xfrm>
            <a:off x="1866900" y="635000"/>
            <a:ext cx="1295400" cy="2057400"/>
          </a:xfrm>
          <a:prstGeom prst="rect">
            <a:avLst/>
          </a:prstGeom>
        </p:spPr>
      </p:pic>
      <p:pic>
        <p:nvPicPr>
          <p:cNvPr id="33" name="Content Placeholder 10" descr="A person sitting in front of a window&#10;&#10;Description automatically generated">
            <a:extLst>
              <a:ext uri="{FF2B5EF4-FFF2-40B4-BE49-F238E27FC236}">
                <a16:creationId xmlns:a16="http://schemas.microsoft.com/office/drawing/2014/main" id="{B5B10E3A-830F-4C04-A434-1AED1683F59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070" r="31514" b="-4"/>
          <a:stretch/>
        </p:blipFill>
        <p:spPr>
          <a:xfrm>
            <a:off x="3238500" y="635000"/>
            <a:ext cx="2095500" cy="2057400"/>
          </a:xfrm>
          <a:prstGeom prst="rect">
            <a:avLst/>
          </a:prstGeom>
        </p:spPr>
      </p:pic>
      <p:pic>
        <p:nvPicPr>
          <p:cNvPr id="29" name="Content Placeholder 28" descr="A picture containing table&#10;&#10;Description automatically generated">
            <a:extLst>
              <a:ext uri="{FF2B5EF4-FFF2-40B4-BE49-F238E27FC236}">
                <a16:creationId xmlns:a16="http://schemas.microsoft.com/office/drawing/2014/main" id="{B613ED49-DF20-4DB4-B11B-99B48829B900}"/>
              </a:ext>
            </a:extLst>
          </p:cNvPr>
          <p:cNvPicPr>
            <a:picLocks noGrp="1" noChangeAspect="1"/>
          </p:cNvPicPr>
          <p:nvPr>
            <p:ph sz="half" idx="2"/>
          </p:nvPr>
        </p:nvPicPr>
        <p:blipFill>
          <a:blip r:embed="rId7" cstate="print">
            <a:extLst>
              <a:ext uri="{28A0092B-C50C-407E-A947-70E740481C1C}">
                <a14:useLocalDpi xmlns:a14="http://schemas.microsoft.com/office/drawing/2010/main" val="0"/>
              </a:ext>
            </a:extLst>
          </a:blip>
          <a:stretch>
            <a:fillRect/>
          </a:stretch>
        </p:blipFill>
        <p:spPr>
          <a:xfrm>
            <a:off x="1866900" y="2755900"/>
            <a:ext cx="3467100" cy="1854200"/>
          </a:xfrm>
        </p:spPr>
      </p:pic>
      <p:pic>
        <p:nvPicPr>
          <p:cNvPr id="8" name="Picture 4">
            <a:extLst>
              <a:ext uri="{FF2B5EF4-FFF2-40B4-BE49-F238E27FC236}">
                <a16:creationId xmlns:a16="http://schemas.microsoft.com/office/drawing/2014/main" id="{A1957014-A03F-48A2-A62E-E7B15532F2E9}"/>
              </a:ext>
            </a:extLst>
          </p:cNvPr>
          <p:cNvPicPr>
            <a:picLocks noGrp="1" noChangeAspect="1" noChangeArrowheads="1"/>
          </p:cNvPicPr>
          <p:nvPr>
            <p:ph sz="half" idx="1"/>
          </p:nvPr>
        </p:nvPicPr>
        <p:blipFill rotWithShape="1">
          <a:blip r:embed="rId8" cstate="print">
            <a:extLst>
              <a:ext uri="{BEBA8EAE-BF5A-486C-A8C5-ECC9F3942E4B}">
                <a14:imgProps xmlns:a14="http://schemas.microsoft.com/office/drawing/2010/main">
                  <a14:imgLayer r:embed="rId9">
                    <a14:imgEffect>
                      <a14:sharpenSoften amount="25000"/>
                    </a14:imgEffect>
                  </a14:imgLayer>
                </a14:imgProps>
              </a:ext>
              <a:ext uri="{28A0092B-C50C-407E-A947-70E740481C1C}">
                <a14:useLocalDpi xmlns:a14="http://schemas.microsoft.com/office/drawing/2010/main" val="0"/>
              </a:ext>
            </a:extLst>
          </a:blip>
          <a:srcRect l="43594" r="19350" b="2"/>
          <a:stretch/>
        </p:blipFill>
        <p:spPr bwMode="auto">
          <a:xfrm>
            <a:off x="495300" y="4673600"/>
            <a:ext cx="952500" cy="15113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3" descr="Diagram, schematic&#10;&#10;Description automatically generated">
            <a:extLst>
              <a:ext uri="{FF2B5EF4-FFF2-40B4-BE49-F238E27FC236}">
                <a16:creationId xmlns:a16="http://schemas.microsoft.com/office/drawing/2014/main" id="{8D97FAAC-E064-4AEC-8DB5-F643D3CAE19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400000">
            <a:off x="1270000" y="4927600"/>
            <a:ext cx="1511300" cy="1003300"/>
          </a:xfrm>
          <a:prstGeom prst="rect">
            <a:avLst/>
          </a:prstGeom>
        </p:spPr>
      </p:pic>
      <p:pic>
        <p:nvPicPr>
          <p:cNvPr id="4" name="Picture 3" descr="A view of a building&#10;&#10;Description automatically generated">
            <a:extLst>
              <a:ext uri="{FF2B5EF4-FFF2-40B4-BE49-F238E27FC236}">
                <a16:creationId xmlns:a16="http://schemas.microsoft.com/office/drawing/2014/main" id="{5638AFB3-9445-4179-AFB2-8E31C50F989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03500" y="4673600"/>
            <a:ext cx="2730500" cy="1511300"/>
          </a:xfrm>
          <a:prstGeom prst="rect">
            <a:avLst/>
          </a:prstGeom>
        </p:spPr>
      </p:pic>
      <p:sp>
        <p:nvSpPr>
          <p:cNvPr id="2" name="Title 1">
            <a:extLst>
              <a:ext uri="{FF2B5EF4-FFF2-40B4-BE49-F238E27FC236}">
                <a16:creationId xmlns:a16="http://schemas.microsoft.com/office/drawing/2014/main" id="{5DE799D1-6ED2-4673-84E0-AC5F4E7682F0}"/>
              </a:ext>
            </a:extLst>
          </p:cNvPr>
          <p:cNvSpPr>
            <a:spLocks noGrp="1"/>
          </p:cNvSpPr>
          <p:nvPr>
            <p:ph type="title"/>
          </p:nvPr>
        </p:nvSpPr>
        <p:spPr>
          <a:xfrm>
            <a:off x="6115049" y="640081"/>
            <a:ext cx="2546350" cy="5574452"/>
          </a:xfrm>
        </p:spPr>
        <p:txBody>
          <a:bodyPr vert="horz" lIns="91440" tIns="45720" rIns="91440" bIns="45720" rtlCol="0" anchor="ctr">
            <a:normAutofit/>
          </a:bodyPr>
          <a:lstStyle/>
          <a:p>
            <a:pPr algn="l">
              <a:lnSpc>
                <a:spcPct val="90000"/>
              </a:lnSpc>
            </a:pPr>
            <a:r>
              <a:rPr lang="en-US" sz="4100" kern="1200">
                <a:solidFill>
                  <a:srgbClr val="FFFFFF"/>
                </a:solidFill>
                <a:latin typeface="+mj-lt"/>
                <a:ea typeface="+mj-ea"/>
                <a:cs typeface="+mj-cs"/>
              </a:rPr>
              <a:t>Lists, Diary, Rosters, Computer, Routines, </a:t>
            </a:r>
            <a:br>
              <a:rPr lang="en-US" sz="4100" kern="1200">
                <a:solidFill>
                  <a:srgbClr val="FFFFFF"/>
                </a:solidFill>
                <a:latin typeface="+mj-lt"/>
                <a:ea typeface="+mj-ea"/>
                <a:cs typeface="+mj-cs"/>
              </a:rPr>
            </a:br>
            <a:r>
              <a:rPr lang="en-US" sz="4100" kern="1200">
                <a:solidFill>
                  <a:srgbClr val="FFFFFF"/>
                </a:solidFill>
                <a:latin typeface="+mj-lt"/>
                <a:ea typeface="+mj-ea"/>
                <a:cs typeface="+mj-cs"/>
              </a:rPr>
              <a:t>Calendar, Photos</a:t>
            </a:r>
          </a:p>
        </p:txBody>
      </p:sp>
    </p:spTree>
    <p:extLst>
      <p:ext uri="{BB962C8B-B14F-4D97-AF65-F5344CB8AC3E}">
        <p14:creationId xmlns:p14="http://schemas.microsoft.com/office/powerpoint/2010/main" val="1625687184"/>
      </p:ext>
    </p:extLst>
  </p:cSld>
  <p:clrMapOvr>
    <a:masterClrMapping/>
  </p:clrMapOvr>
</p:sld>
</file>

<file path=ppt/theme/theme1.xml><?xml version="1.0" encoding="utf-8"?>
<a:theme xmlns:a="http://schemas.openxmlformats.org/drawingml/2006/main" name="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148</TotalTime>
  <Words>2682</Words>
  <Application>Microsoft Office PowerPoint</Application>
  <PresentationFormat>On-screen Show (4:3)</PresentationFormat>
  <Paragraphs>228</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Times New Roman</vt:lpstr>
      <vt:lpstr>Tw Cen MT</vt:lpstr>
      <vt:lpstr>Wingdings</vt:lpstr>
      <vt:lpstr>Office Theme</vt:lpstr>
      <vt:lpstr>  </vt:lpstr>
      <vt:lpstr>We believe…</vt:lpstr>
      <vt:lpstr>The Power of Language </vt:lpstr>
      <vt:lpstr>Making a difference with this one… </vt:lpstr>
      <vt:lpstr>PowerPoint Presentation</vt:lpstr>
      <vt:lpstr>PowerPoint Presentation</vt:lpstr>
      <vt:lpstr>PowerPoint Presentation</vt:lpstr>
      <vt:lpstr>PowerPoint Presentation</vt:lpstr>
      <vt:lpstr>Lists, Diary, Rosters, Computer, Routines,  Calendar, Photos</vt:lpstr>
      <vt:lpstr>2019-2020 Planet Google &amp; travel around NZ </vt:lpstr>
      <vt:lpstr>PowerPoint Presentation</vt:lpstr>
      <vt:lpstr>Parent Activists still at work!</vt:lpstr>
      <vt:lpstr>PowerPoint Presentation</vt:lpstr>
      <vt:lpstr>PowerPoint Presentation</vt:lpstr>
      <vt:lpstr>PowerPoint Presentation</vt:lpstr>
      <vt:lpstr>PowerPoint Presentation</vt:lpstr>
      <vt:lpstr>Programme Astra Spectrum Care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Sue Robertson</dc:creator>
  <cp:lastModifiedBy>Admin Nzdsn</cp:lastModifiedBy>
  <cp:revision>16</cp:revision>
  <cp:lastPrinted>2020-10-05T22:58:11Z</cp:lastPrinted>
  <dcterms:created xsi:type="dcterms:W3CDTF">2020-10-04T23:06:49Z</dcterms:created>
  <dcterms:modified xsi:type="dcterms:W3CDTF">2020-10-06T20:25:25Z</dcterms:modified>
</cp:coreProperties>
</file>