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63" r:id="rId2"/>
    <p:sldId id="282" r:id="rId3"/>
    <p:sldId id="288" r:id="rId4"/>
    <p:sldId id="289" r:id="rId5"/>
    <p:sldId id="290" r:id="rId6"/>
    <p:sldId id="291" r:id="rId7"/>
    <p:sldId id="283" r:id="rId8"/>
    <p:sldId id="269" r:id="rId9"/>
  </p:sldIdLst>
  <p:sldSz cx="12192000" cy="6858000"/>
  <p:notesSz cx="9926638" cy="6797675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en Bell" initials="LB" lastIdx="2" clrIdx="0">
    <p:extLst>
      <p:ext uri="{19B8F6BF-5375-455C-9EA6-DF929625EA0E}">
        <p15:presenceInfo xmlns:p15="http://schemas.microsoft.com/office/powerpoint/2012/main" userId="S-1-5-21-1645522239-261903793-725345543-1208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19A"/>
    <a:srgbClr val="6E99D4"/>
    <a:srgbClr val="C5D6E8"/>
    <a:srgbClr val="2A6EBB"/>
    <a:srgbClr val="FCD2BF"/>
    <a:srgbClr val="B6231D"/>
    <a:srgbClr val="E6674A"/>
    <a:srgbClr val="DC291E"/>
    <a:srgbClr val="DB2C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6149" autoAdjust="0"/>
  </p:normalViewPr>
  <p:slideViewPr>
    <p:cSldViewPr snapToGrid="0">
      <p:cViewPr varScale="1">
        <p:scale>
          <a:sx n="116" d="100"/>
          <a:sy n="116" d="100"/>
        </p:scale>
        <p:origin x="22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6" d="100"/>
          <a:sy n="106" d="100"/>
        </p:scale>
        <p:origin x="2340" y="90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800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DA772-CC0D-4120-979D-1E24D161C26C}" type="datetimeFigureOut">
              <a:rPr lang="en-NZ" smtClean="0"/>
              <a:pPr/>
              <a:t>29/09/2020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45661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800" y="645661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2341E-660F-4FC1-BED7-C1319FC1B0AE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83292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87751-1BAB-4D4A-8009-437CE933A87A}" type="datetimeFigureOut">
              <a:rPr lang="en-NZ" smtClean="0"/>
              <a:pPr/>
              <a:t>29/09/2020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71382"/>
            <a:ext cx="7941310" cy="2676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661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800" y="645661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A1FBF-7EB0-480E-98DA-A10430D36293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58723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4175" y="849313"/>
            <a:ext cx="4078288" cy="229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A1FBF-7EB0-480E-98DA-A10430D36293}" type="slidenum">
              <a:rPr lang="en-NZ" smtClean="0"/>
              <a:pPr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68333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lace Master Slide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334625" y="251012"/>
            <a:ext cx="3855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Replacing Master Slide</a:t>
            </a:r>
            <a:r>
              <a:rPr lang="en-NZ" sz="18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Images</a:t>
            </a:r>
            <a:endParaRPr lang="en-N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19" y="985276"/>
            <a:ext cx="2085975" cy="106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3" name="Picture 32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728" y="2941673"/>
            <a:ext cx="2681288" cy="2097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4" name="Picture 33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596" y="268080"/>
            <a:ext cx="1655183" cy="11079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5" name="TextBox 34"/>
          <p:cNvSpPr txBox="1"/>
          <p:nvPr userDrawn="1"/>
        </p:nvSpPr>
        <p:spPr>
          <a:xfrm>
            <a:off x="546266" y="2222167"/>
            <a:ext cx="1989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Select the </a:t>
            </a:r>
            <a:r>
              <a:rPr lang="en-NZ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View</a:t>
            </a:r>
            <a:r>
              <a:rPr lang="en-NZ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Ribbon and click </a:t>
            </a:r>
            <a:r>
              <a:rPr lang="en-NZ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Master.</a:t>
            </a:r>
            <a:endParaRPr lang="en-NZ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4" y="3012141"/>
            <a:ext cx="2512211" cy="18742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7" name="Picture 36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319" y="268076"/>
            <a:ext cx="1220040" cy="1081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8" name="TextBox 37"/>
          <p:cNvSpPr txBox="1"/>
          <p:nvPr userDrawn="1"/>
        </p:nvSpPr>
        <p:spPr>
          <a:xfrm>
            <a:off x="551345" y="5185286"/>
            <a:ext cx="2796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Locate the slide that requires the image to be altered.  Select the coloured overlay in front of the image, right click on it and select </a:t>
            </a:r>
            <a:r>
              <a:rPr lang="en-NZ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Send To Back.</a:t>
            </a:r>
            <a:endParaRPr lang="en-NZ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 userDrawn="1"/>
        </p:nvSpPr>
        <p:spPr>
          <a:xfrm>
            <a:off x="3530424" y="1545235"/>
            <a:ext cx="2581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Delete the image within the slide.  Use the </a:t>
            </a:r>
            <a:r>
              <a:rPr lang="en-NZ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</a:t>
            </a:r>
            <a:r>
              <a:rPr lang="en-NZ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Ribbon, </a:t>
            </a:r>
            <a:r>
              <a:rPr lang="en-NZ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Pictures</a:t>
            </a:r>
            <a:r>
              <a:rPr lang="en-NZ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option to locate the new image and insert it into the slide. </a:t>
            </a:r>
          </a:p>
          <a:p>
            <a:r>
              <a:rPr lang="en-NZ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Ensure the image is centred and covers the entire slide area.</a:t>
            </a:r>
            <a:endParaRPr lang="en-N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 userDrawn="1"/>
        </p:nvSpPr>
        <p:spPr>
          <a:xfrm>
            <a:off x="3840814" y="5199741"/>
            <a:ext cx="213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Right click on the newly inserted image and select </a:t>
            </a:r>
            <a:r>
              <a:rPr lang="en-NZ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Send To Back.</a:t>
            </a:r>
            <a:endParaRPr lang="en-NZ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 userDrawn="1"/>
        </p:nvSpPr>
        <p:spPr>
          <a:xfrm>
            <a:off x="6929717" y="1685366"/>
            <a:ext cx="2024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Select the </a:t>
            </a:r>
            <a:r>
              <a:rPr lang="en-NZ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Master </a:t>
            </a:r>
            <a:r>
              <a:rPr lang="en-NZ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Ribbon and click </a:t>
            </a:r>
            <a:r>
              <a:rPr lang="en-NZ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Close Master View</a:t>
            </a:r>
            <a:r>
              <a:rPr lang="en-NZ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Save the file.</a:t>
            </a:r>
            <a:endParaRPr lang="en-N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2294966" y="1375985"/>
            <a:ext cx="351865" cy="53350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 sz="1800"/>
          </a:p>
        </p:txBody>
      </p:sp>
      <p:sp>
        <p:nvSpPr>
          <p:cNvPr id="43" name="Rectangle 42"/>
          <p:cNvSpPr/>
          <p:nvPr userDrawn="1"/>
        </p:nvSpPr>
        <p:spPr>
          <a:xfrm>
            <a:off x="1656455" y="4019041"/>
            <a:ext cx="523875" cy="1047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 sz="1800"/>
          </a:p>
        </p:txBody>
      </p:sp>
      <p:sp>
        <p:nvSpPr>
          <p:cNvPr id="44" name="Rectangle 43"/>
          <p:cNvSpPr/>
          <p:nvPr userDrawn="1"/>
        </p:nvSpPr>
        <p:spPr>
          <a:xfrm>
            <a:off x="2546201" y="4026653"/>
            <a:ext cx="523875" cy="1047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 sz="1800"/>
          </a:p>
        </p:txBody>
      </p:sp>
      <p:sp>
        <p:nvSpPr>
          <p:cNvPr id="45" name="Rectangle 44"/>
          <p:cNvSpPr/>
          <p:nvPr userDrawn="1"/>
        </p:nvSpPr>
        <p:spPr>
          <a:xfrm>
            <a:off x="5020237" y="656664"/>
            <a:ext cx="393194" cy="5446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 sz="1800"/>
          </a:p>
        </p:txBody>
      </p:sp>
      <p:sp>
        <p:nvSpPr>
          <p:cNvPr id="46" name="Rectangle 45"/>
          <p:cNvSpPr/>
          <p:nvPr userDrawn="1"/>
        </p:nvSpPr>
        <p:spPr>
          <a:xfrm>
            <a:off x="4685189" y="4105933"/>
            <a:ext cx="523875" cy="1047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 sz="1800"/>
          </a:p>
        </p:txBody>
      </p:sp>
      <p:sp>
        <p:nvSpPr>
          <p:cNvPr id="47" name="Rectangle 46"/>
          <p:cNvSpPr/>
          <p:nvPr userDrawn="1"/>
        </p:nvSpPr>
        <p:spPr>
          <a:xfrm>
            <a:off x="5744444" y="4125356"/>
            <a:ext cx="523875" cy="1047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 sz="1800"/>
          </a:p>
        </p:txBody>
      </p:sp>
      <p:sp>
        <p:nvSpPr>
          <p:cNvPr id="48" name="Rectangle 47"/>
          <p:cNvSpPr/>
          <p:nvPr userDrawn="1"/>
        </p:nvSpPr>
        <p:spPr>
          <a:xfrm>
            <a:off x="7040657" y="294256"/>
            <a:ext cx="523875" cy="4776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 sz="1800"/>
          </a:p>
        </p:txBody>
      </p:sp>
      <p:sp>
        <p:nvSpPr>
          <p:cNvPr id="49" name="TextBox 48"/>
          <p:cNvSpPr txBox="1"/>
          <p:nvPr userDrawn="1"/>
        </p:nvSpPr>
        <p:spPr>
          <a:xfrm>
            <a:off x="6873636" y="2941673"/>
            <a:ext cx="21364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NB: The</a:t>
            </a:r>
            <a:r>
              <a:rPr lang="en-NZ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NZ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images placed in this template are examples only. Please use images from</a:t>
            </a:r>
            <a:r>
              <a:rPr lang="en-NZ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Ministry’s </a:t>
            </a:r>
            <a:r>
              <a:rPr lang="en-NZ" sz="1200" kern="1200" baseline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UView</a:t>
            </a:r>
            <a:r>
              <a:rPr lang="en-NZ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image library that are fully consented and owned by the Ministry.</a:t>
            </a:r>
          </a:p>
          <a:p>
            <a:endParaRPr lang="en-NZ" sz="1200" i="1" kern="12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NZ" sz="1200" i="1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Images not from </a:t>
            </a:r>
            <a:r>
              <a:rPr lang="en-NZ" sz="1200" i="1" kern="1200" baseline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UView</a:t>
            </a:r>
            <a:r>
              <a:rPr lang="en-NZ" sz="1200" i="1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may have copyright restrictions that are your responsibility to clarify or attribute.</a:t>
            </a:r>
            <a:endParaRPr lang="en-NZ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879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1459"/>
            <a:ext cx="12189969" cy="68606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9184" y="548640"/>
            <a:ext cx="10104119" cy="722376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Enter Title Here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9184" y="6480043"/>
            <a:ext cx="1055771" cy="182345"/>
          </a:xfrm>
        </p:spPr>
        <p:txBody>
          <a:bodyPr/>
          <a:lstStyle>
            <a:lvl1pPr>
              <a:defRPr lang="en-NZ" sz="1200" b="1" kern="1200" smtClean="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 algn="l"/>
            <a:fld id="{13468063-9C21-4834-88E3-ACB04C56D52D}" type="slidenum">
              <a:rPr lang="en-NZ" smtClean="0"/>
              <a:pPr algn="l"/>
              <a:t>‹#›</a:t>
            </a:fld>
            <a:endParaRPr lang="en-NZ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1737" y="6480043"/>
            <a:ext cx="4844999" cy="178106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9120480" y="6436913"/>
            <a:ext cx="27719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education.govt.nz</a:t>
            </a:r>
            <a:endParaRPr lang="en-NZ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hart Placeholder 14"/>
          <p:cNvSpPr>
            <a:spLocks noGrp="1"/>
          </p:cNvSpPr>
          <p:nvPr>
            <p:ph type="chart" sz="quarter" idx="13"/>
          </p:nvPr>
        </p:nvSpPr>
        <p:spPr>
          <a:xfrm>
            <a:off x="329184" y="1536192"/>
            <a:ext cx="10826496" cy="466619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73372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1459"/>
            <a:ext cx="12189969" cy="68606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7472" y="539496"/>
            <a:ext cx="10067543" cy="73152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Enter Title Here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7472" y="6480043"/>
            <a:ext cx="1055771" cy="182345"/>
          </a:xfrm>
        </p:spPr>
        <p:txBody>
          <a:bodyPr/>
          <a:lstStyle>
            <a:lvl1pPr>
              <a:defRPr lang="en-NZ" sz="1200" b="1" kern="1200" smtClean="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 algn="l"/>
            <a:fld id="{13468063-9C21-4834-88E3-ACB04C56D52D}" type="slidenum">
              <a:rPr lang="en-NZ" smtClean="0"/>
              <a:pPr algn="l"/>
              <a:t>‹#›</a:t>
            </a:fld>
            <a:endParaRPr lang="en-NZ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20025" y="6480043"/>
            <a:ext cx="4844999" cy="178106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9111336" y="6436913"/>
            <a:ext cx="27719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education.govt.nz</a:t>
            </a:r>
            <a:endParaRPr lang="en-NZ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hart Placeholder 14"/>
          <p:cNvSpPr>
            <a:spLocks noGrp="1"/>
          </p:cNvSpPr>
          <p:nvPr>
            <p:ph type="chart" sz="quarter" idx="13"/>
          </p:nvPr>
        </p:nvSpPr>
        <p:spPr>
          <a:xfrm>
            <a:off x="347472" y="1527048"/>
            <a:ext cx="10993388" cy="467534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73372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1459"/>
            <a:ext cx="12189969" cy="6860665"/>
          </a:xfrm>
          <a:prstGeom prst="rect">
            <a:avLst/>
          </a:prstGeom>
        </p:spPr>
      </p:pic>
      <p:sp>
        <p:nvSpPr>
          <p:cNvPr id="15" name="Title 19"/>
          <p:cNvSpPr>
            <a:spLocks noGrp="1"/>
          </p:cNvSpPr>
          <p:nvPr>
            <p:ph type="title"/>
          </p:nvPr>
        </p:nvSpPr>
        <p:spPr>
          <a:xfrm>
            <a:off x="765877" y="2135234"/>
            <a:ext cx="4117677" cy="1112809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336" y="6480043"/>
            <a:ext cx="1055771" cy="182345"/>
          </a:xfrm>
        </p:spPr>
        <p:txBody>
          <a:bodyPr/>
          <a:lstStyle>
            <a:lvl1pPr algn="l">
              <a:defRPr lang="en-NZ" sz="1200" b="1" kern="1200" smtClean="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fld id="{13468063-9C21-4834-88E3-ACB04C56D52D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22889" y="6480043"/>
            <a:ext cx="4844999" cy="178106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9129624" y="6436913"/>
            <a:ext cx="27719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education.govt.nz</a:t>
            </a:r>
            <a:endParaRPr lang="en-NZ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700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98" y="1460"/>
            <a:ext cx="12198566" cy="6861438"/>
          </a:xfrm>
          <a:prstGeom prst="rect">
            <a:avLst/>
          </a:prstGeom>
        </p:spPr>
      </p:pic>
      <p:sp>
        <p:nvSpPr>
          <p:cNvPr id="7" name="Title 19"/>
          <p:cNvSpPr>
            <a:spLocks noGrp="1"/>
          </p:cNvSpPr>
          <p:nvPr>
            <p:ph type="title"/>
          </p:nvPr>
        </p:nvSpPr>
        <p:spPr>
          <a:xfrm>
            <a:off x="765877" y="2135234"/>
            <a:ext cx="4117677" cy="1112809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048" y="6480043"/>
            <a:ext cx="1055771" cy="182345"/>
          </a:xfrm>
        </p:spPr>
        <p:txBody>
          <a:bodyPr/>
          <a:lstStyle>
            <a:lvl1pPr algn="l">
              <a:defRPr lang="en-NZ" sz="1200" b="1" kern="1200" smtClean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fld id="{13468063-9C21-4834-88E3-ACB04C56D52D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4601" y="6480043"/>
            <a:ext cx="4844999" cy="17810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9120480" y="6436913"/>
            <a:ext cx="27719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education.govt.nz</a:t>
            </a:r>
            <a:endParaRPr lang="en-NZ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891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0" b="10485"/>
          <a:stretch/>
        </p:blipFill>
        <p:spPr>
          <a:xfrm>
            <a:off x="0" y="-19050"/>
            <a:ext cx="12213266" cy="6877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53"/>
          <a:stretch/>
        </p:blipFill>
        <p:spPr>
          <a:xfrm>
            <a:off x="6027939" y="-31898"/>
            <a:ext cx="6185328" cy="6900558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048" y="6480043"/>
            <a:ext cx="1055771" cy="182345"/>
          </a:xfrm>
        </p:spPr>
        <p:txBody>
          <a:bodyPr/>
          <a:lstStyle>
            <a:lvl1pPr algn="l">
              <a:defRPr lang="en-NZ" sz="1200" b="1" kern="1200" smtClean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fld id="{13468063-9C21-4834-88E3-ACB04C56D52D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4601" y="6480043"/>
            <a:ext cx="4844999" cy="17810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9120480" y="6436913"/>
            <a:ext cx="27719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education.govt.nz</a:t>
            </a:r>
            <a:endParaRPr lang="en-NZ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9"/>
          <p:cNvSpPr>
            <a:spLocks noGrp="1"/>
          </p:cNvSpPr>
          <p:nvPr>
            <p:ph type="title" hasCustomPrompt="1"/>
          </p:nvPr>
        </p:nvSpPr>
        <p:spPr>
          <a:xfrm>
            <a:off x="8359357" y="4497240"/>
            <a:ext cx="3088258" cy="1112809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Break 1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9444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5" b="14068"/>
          <a:stretch/>
        </p:blipFill>
        <p:spPr>
          <a:xfrm>
            <a:off x="0" y="-9524"/>
            <a:ext cx="12191999" cy="6877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19"/>
          <a:stretch/>
        </p:blipFill>
        <p:spPr>
          <a:xfrm flipH="1">
            <a:off x="-10638" y="-9525"/>
            <a:ext cx="6097259" cy="6879543"/>
          </a:xfrm>
          <a:prstGeom prst="rect">
            <a:avLst/>
          </a:prstGeom>
        </p:spPr>
      </p:pic>
      <p:sp>
        <p:nvSpPr>
          <p:cNvPr id="8" name="Title 19"/>
          <p:cNvSpPr>
            <a:spLocks noGrp="1"/>
          </p:cNvSpPr>
          <p:nvPr>
            <p:ph type="title" hasCustomPrompt="1"/>
          </p:nvPr>
        </p:nvSpPr>
        <p:spPr>
          <a:xfrm>
            <a:off x="638842" y="3933715"/>
            <a:ext cx="3088258" cy="1112809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Break 2 Master title style</a:t>
            </a:r>
            <a:endParaRPr lang="en-NZ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048" y="6480043"/>
            <a:ext cx="1055771" cy="182345"/>
          </a:xfrm>
        </p:spPr>
        <p:txBody>
          <a:bodyPr/>
          <a:lstStyle>
            <a:lvl1pPr algn="l">
              <a:defRPr lang="en-NZ" sz="1200" b="1" kern="1200" smtClean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fld id="{13468063-9C21-4834-88E3-ACB04C56D52D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4601" y="6480043"/>
            <a:ext cx="4844999" cy="17810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120480" y="6436913"/>
            <a:ext cx="27719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education.govt.nz</a:t>
            </a:r>
            <a:endParaRPr lang="en-NZ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164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1459"/>
            <a:ext cx="12189969" cy="6860665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061200" y="1545337"/>
            <a:ext cx="4292600" cy="468877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9184" y="539495"/>
            <a:ext cx="10104120" cy="743845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Enter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9185" y="1545336"/>
            <a:ext cx="6602194" cy="46903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Content Here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9184" y="6480043"/>
            <a:ext cx="1055771" cy="182345"/>
          </a:xfrm>
        </p:spPr>
        <p:txBody>
          <a:bodyPr/>
          <a:lstStyle>
            <a:lvl1pPr algn="l">
              <a:defRPr lang="en-NZ" sz="1200" b="1" kern="1200" smtClean="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fld id="{13468063-9C21-4834-88E3-ACB04C56D52D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1737" y="6480043"/>
            <a:ext cx="4844999" cy="178106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9120480" y="6436913"/>
            <a:ext cx="27719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education.govt.nz</a:t>
            </a:r>
            <a:endParaRPr lang="en-NZ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197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1459"/>
            <a:ext cx="12189969" cy="6860665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715485" y="1558603"/>
            <a:ext cx="4638315" cy="467551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7472" y="548639"/>
            <a:ext cx="9567155" cy="734701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Enter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7473" y="1563624"/>
            <a:ext cx="6035039" cy="467207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Content Here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7472" y="6480043"/>
            <a:ext cx="1055771" cy="182345"/>
          </a:xfrm>
        </p:spPr>
        <p:txBody>
          <a:bodyPr/>
          <a:lstStyle>
            <a:lvl1pPr algn="l">
              <a:defRPr lang="en-NZ" sz="1200" b="1" kern="1200" smtClean="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fld id="{13468063-9C21-4834-88E3-ACB04C56D52D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20025" y="6480043"/>
            <a:ext cx="4844999" cy="178106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9093048" y="6436913"/>
            <a:ext cx="27719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education.govt.nz</a:t>
            </a:r>
            <a:endParaRPr lang="en-NZ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1973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1459"/>
            <a:ext cx="12189969" cy="686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043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place Master Slide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04" y="5357851"/>
            <a:ext cx="5345896" cy="7766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3" r="31667"/>
          <a:stretch/>
        </p:blipFill>
        <p:spPr>
          <a:xfrm>
            <a:off x="546904" y="3637236"/>
            <a:ext cx="7921608" cy="8279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8" r="11884"/>
          <a:stretch/>
        </p:blipFill>
        <p:spPr>
          <a:xfrm>
            <a:off x="546904" y="2316994"/>
            <a:ext cx="7921608" cy="6893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99"/>
          <a:stretch/>
        </p:blipFill>
        <p:spPr>
          <a:xfrm>
            <a:off x="511006" y="947368"/>
            <a:ext cx="4645194" cy="85898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440314" y="251014"/>
            <a:ext cx="4690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Replacing Master Slide</a:t>
            </a:r>
            <a:r>
              <a:rPr lang="en-NZ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Images</a:t>
            </a:r>
            <a:endParaRPr lang="en-N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459504" y="1813905"/>
            <a:ext cx="4690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Select the </a:t>
            </a:r>
            <a:r>
              <a:rPr lang="en-NZ" sz="1200" b="1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View</a:t>
            </a:r>
            <a:r>
              <a:rPr lang="en-NZ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NZ" sz="120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tab </a:t>
            </a:r>
            <a:r>
              <a:rPr lang="en-NZ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click </a:t>
            </a:r>
            <a:r>
              <a:rPr lang="en-NZ" sz="1200" b="1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Master</a:t>
            </a:r>
            <a:r>
              <a:rPr lang="en-NZ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NZ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2619847" y="948682"/>
            <a:ext cx="487420" cy="7368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 sz="1800"/>
          </a:p>
        </p:txBody>
      </p:sp>
      <p:sp>
        <p:nvSpPr>
          <p:cNvPr id="27" name="TextBox 26"/>
          <p:cNvSpPr txBox="1"/>
          <p:nvPr userDrawn="1"/>
        </p:nvSpPr>
        <p:spPr>
          <a:xfrm>
            <a:off x="439758" y="3091295"/>
            <a:ext cx="6151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Click the slide picture</a:t>
            </a:r>
            <a:r>
              <a:rPr lang="en-NZ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(transparent layer with triangles) and </a:t>
            </a:r>
          </a:p>
          <a:p>
            <a:r>
              <a:rPr lang="en-NZ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</a:t>
            </a:r>
            <a:r>
              <a:rPr lang="en-NZ" sz="1200" b="1" i="1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Send to Back </a:t>
            </a:r>
            <a:r>
              <a:rPr lang="en-NZ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 </a:t>
            </a:r>
            <a:r>
              <a:rPr lang="en-NZ" sz="1200" b="1" i="1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</a:t>
            </a:r>
            <a:r>
              <a:rPr lang="en-NZ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tab or </a:t>
            </a:r>
            <a:r>
              <a:rPr lang="en-NZ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Right click on it and select </a:t>
            </a:r>
            <a:r>
              <a:rPr lang="en-NZ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Send To Back</a:t>
            </a:r>
            <a:r>
              <a:rPr lang="en-NZ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NZ" sz="12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431800" y="4518358"/>
            <a:ext cx="6016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Click the picture</a:t>
            </a:r>
            <a:r>
              <a:rPr lang="en-NZ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you want to change and select </a:t>
            </a:r>
            <a:r>
              <a:rPr lang="en-NZ" sz="1200" b="1" i="1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picture </a:t>
            </a:r>
            <a:r>
              <a:rPr lang="en-NZ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 the </a:t>
            </a:r>
            <a:r>
              <a:rPr lang="en-NZ" sz="1200" b="1" i="1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</a:t>
            </a:r>
            <a:r>
              <a:rPr lang="en-NZ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tab </a:t>
            </a:r>
            <a:endParaRPr lang="en-NZ" sz="1200" b="1" i="1" kern="12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453570" y="3826731"/>
            <a:ext cx="1355199" cy="2731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 sz="1800"/>
          </a:p>
        </p:txBody>
      </p:sp>
      <p:sp>
        <p:nvSpPr>
          <p:cNvPr id="30" name="Rectangle 29"/>
          <p:cNvSpPr/>
          <p:nvPr userDrawn="1"/>
        </p:nvSpPr>
        <p:spPr>
          <a:xfrm>
            <a:off x="7001934" y="2438400"/>
            <a:ext cx="914400" cy="2878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 sz="1800"/>
          </a:p>
        </p:txBody>
      </p:sp>
      <p:sp>
        <p:nvSpPr>
          <p:cNvPr id="40" name="TextBox 39"/>
          <p:cNvSpPr txBox="1"/>
          <p:nvPr userDrawn="1"/>
        </p:nvSpPr>
        <p:spPr>
          <a:xfrm>
            <a:off x="453570" y="4979516"/>
            <a:ext cx="72776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Click your</a:t>
            </a:r>
            <a:r>
              <a:rPr lang="en-NZ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new</a:t>
            </a:r>
            <a:r>
              <a:rPr lang="en-NZ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picture</a:t>
            </a:r>
            <a:r>
              <a:rPr lang="en-NZ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</a:t>
            </a:r>
            <a:r>
              <a:rPr lang="en-NZ" sz="1200" b="1" i="1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Send to Back </a:t>
            </a:r>
            <a:r>
              <a:rPr lang="en-NZ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 that the transparent layer with triangles can reappear</a:t>
            </a:r>
            <a:endParaRPr lang="en-NZ" sz="1200" b="1" i="1" kern="12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 userDrawn="1"/>
        </p:nvSpPr>
        <p:spPr>
          <a:xfrm>
            <a:off x="499092" y="6224446"/>
            <a:ext cx="72776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Select </a:t>
            </a:r>
            <a:r>
              <a:rPr lang="en-NZ" sz="1200" b="1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Close Master View</a:t>
            </a:r>
            <a:endParaRPr lang="en-NZ" sz="1200" b="1" i="1" kern="12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5305343" y="5520266"/>
            <a:ext cx="587458" cy="5418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 sz="1800"/>
          </a:p>
        </p:txBody>
      </p:sp>
    </p:spTree>
    <p:extLst>
      <p:ext uri="{BB962C8B-B14F-4D97-AF65-F5344CB8AC3E}">
        <p14:creationId xmlns:p14="http://schemas.microsoft.com/office/powerpoint/2010/main" val="3517879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" y="1459"/>
            <a:ext cx="12182752" cy="6852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5020" y="1817425"/>
            <a:ext cx="9847613" cy="795146"/>
          </a:xfrm>
        </p:spPr>
        <p:txBody>
          <a:bodyPr anchor="b">
            <a:noAutofit/>
          </a:bodyPr>
          <a:lstStyle>
            <a:lvl1pPr algn="l"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5020" y="2682821"/>
            <a:ext cx="9226512" cy="939153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665020" y="4344117"/>
            <a:ext cx="5506156" cy="31273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N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Author/s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4264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1459"/>
            <a:ext cx="12189969" cy="6860665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061200" y="1622659"/>
            <a:ext cx="4292600" cy="461145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7473" y="548640"/>
            <a:ext cx="9567154" cy="734702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Enter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7473" y="1627632"/>
            <a:ext cx="6583906" cy="46080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Content Here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7473" y="6480043"/>
            <a:ext cx="1055771" cy="182345"/>
          </a:xfrm>
        </p:spPr>
        <p:txBody>
          <a:bodyPr/>
          <a:lstStyle>
            <a:lvl1pPr algn="l">
              <a:defRPr lang="en-NZ" sz="1200" b="1" kern="1200" smtClean="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fld id="{13468063-9C21-4834-88E3-ACB04C56D52D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3244" y="6480043"/>
            <a:ext cx="4844999" cy="178106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9079484" y="6436913"/>
            <a:ext cx="27719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education.govt.nz</a:t>
            </a:r>
            <a:endParaRPr lang="en-NZ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19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1459"/>
            <a:ext cx="12189969" cy="68606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8328" y="557783"/>
            <a:ext cx="10067543" cy="733495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Enter Title Here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8329" y="6480043"/>
            <a:ext cx="1055771" cy="182345"/>
          </a:xfrm>
        </p:spPr>
        <p:txBody>
          <a:bodyPr/>
          <a:lstStyle>
            <a:lvl1pPr>
              <a:defRPr lang="en-NZ" sz="1200" b="1" kern="1200" smtClean="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 algn="l"/>
            <a:fld id="{13468063-9C21-4834-88E3-ACB04C56D52D}" type="slidenum">
              <a:rPr lang="en-NZ" smtClean="0"/>
              <a:pPr algn="l"/>
              <a:t>‹#›</a:t>
            </a:fld>
            <a:endParaRPr lang="en-NZ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10882" y="6480043"/>
            <a:ext cx="4844999" cy="178106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8330" y="1572768"/>
            <a:ext cx="10935312" cy="465182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Bullet List</a:t>
            </a:r>
          </a:p>
          <a:p>
            <a:pPr lvl="0"/>
            <a:r>
              <a:rPr lang="en-US" dirty="0" smtClean="0"/>
              <a:t>Bullet List</a:t>
            </a:r>
          </a:p>
          <a:p>
            <a:pPr lvl="0"/>
            <a:r>
              <a:rPr lang="en-US" dirty="0" smtClean="0"/>
              <a:t>Bullet List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9065616" y="6436913"/>
            <a:ext cx="27719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education.govt.nz</a:t>
            </a:r>
            <a:endParaRPr lang="en-NZ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372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1459"/>
            <a:ext cx="12189969" cy="68606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7472" y="557784"/>
            <a:ext cx="10067543" cy="713232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Enter Title Here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7473" y="6480043"/>
            <a:ext cx="1055771" cy="182345"/>
          </a:xfrm>
        </p:spPr>
        <p:txBody>
          <a:bodyPr/>
          <a:lstStyle>
            <a:lvl1pPr>
              <a:defRPr lang="en-NZ" sz="1200" b="1" kern="1200" smtClean="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 algn="l"/>
            <a:fld id="{13468063-9C21-4834-88E3-ACB04C56D52D}" type="slidenum">
              <a:rPr lang="en-NZ" smtClean="0"/>
              <a:pPr algn="l"/>
              <a:t>‹#›</a:t>
            </a:fld>
            <a:endParaRPr lang="en-NZ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20026" y="6480043"/>
            <a:ext cx="4844999" cy="178106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9093048" y="6436913"/>
            <a:ext cx="27719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education.govt.nz</a:t>
            </a:r>
            <a:endParaRPr lang="en-NZ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6109961" y="1581912"/>
            <a:ext cx="5205830" cy="4383195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NZ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347474" y="1581912"/>
            <a:ext cx="5415012" cy="43961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73372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1459"/>
            <a:ext cx="12189969" cy="68606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9184" y="539496"/>
            <a:ext cx="10104119" cy="73152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Enter Title Here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9184" y="6480043"/>
            <a:ext cx="1055771" cy="182345"/>
          </a:xfrm>
        </p:spPr>
        <p:txBody>
          <a:bodyPr/>
          <a:lstStyle>
            <a:lvl1pPr>
              <a:defRPr lang="en-NZ" sz="1200" b="1" kern="1200" smtClean="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 algn="l"/>
            <a:fld id="{13468063-9C21-4834-88E3-ACB04C56D52D}" type="slidenum">
              <a:rPr lang="en-NZ" smtClean="0"/>
              <a:pPr algn="l"/>
              <a:t>‹#›</a:t>
            </a:fld>
            <a:endParaRPr lang="en-NZ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1737" y="6480043"/>
            <a:ext cx="4844999" cy="178106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9074757" y="6436913"/>
            <a:ext cx="27719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education.govt.nz</a:t>
            </a:r>
            <a:endParaRPr lang="en-NZ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/>
          </p:nvPr>
        </p:nvSpPr>
        <p:spPr>
          <a:xfrm>
            <a:off x="329184" y="1527048"/>
            <a:ext cx="5433261" cy="442517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6091629" y="1527049"/>
            <a:ext cx="5215604" cy="441655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7337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1459"/>
            <a:ext cx="12189969" cy="68606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7472" y="548640"/>
            <a:ext cx="10058399" cy="73152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Enter Title Here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7472" y="6480043"/>
            <a:ext cx="1055771" cy="182345"/>
          </a:xfrm>
        </p:spPr>
        <p:txBody>
          <a:bodyPr/>
          <a:lstStyle>
            <a:lvl1pPr>
              <a:defRPr lang="en-NZ" sz="1200" b="1" kern="1200" smtClean="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 algn="l"/>
            <a:fld id="{13468063-9C21-4834-88E3-ACB04C56D52D}" type="slidenum">
              <a:rPr lang="en-NZ" smtClean="0"/>
              <a:pPr algn="l"/>
              <a:t>‹#›</a:t>
            </a:fld>
            <a:endParaRPr lang="en-NZ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20025" y="6480043"/>
            <a:ext cx="4844999" cy="178106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9102192" y="6436913"/>
            <a:ext cx="27719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education.govt.nz</a:t>
            </a:r>
            <a:endParaRPr lang="en-NZ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/>
          </p:nvPr>
        </p:nvSpPr>
        <p:spPr>
          <a:xfrm>
            <a:off x="347472" y="1554480"/>
            <a:ext cx="5414973" cy="4397746"/>
          </a:xfrm>
        </p:spPr>
        <p:txBody>
          <a:bodyPr/>
          <a:lstStyle>
            <a:lvl1pPr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7"/>
          </p:nvPr>
        </p:nvSpPr>
        <p:spPr>
          <a:xfrm>
            <a:off x="6109917" y="1554480"/>
            <a:ext cx="5135093" cy="43948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73372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1459"/>
            <a:ext cx="12189969" cy="68606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8328" y="530352"/>
            <a:ext cx="10076687" cy="73152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Enter Title Here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8328" y="6480043"/>
            <a:ext cx="1055771" cy="182345"/>
          </a:xfrm>
        </p:spPr>
        <p:txBody>
          <a:bodyPr/>
          <a:lstStyle>
            <a:lvl1pPr>
              <a:defRPr lang="en-NZ" sz="1200" b="1" kern="1200" smtClean="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 algn="l"/>
            <a:fld id="{13468063-9C21-4834-88E3-ACB04C56D52D}" type="slidenum">
              <a:rPr lang="en-NZ" smtClean="0"/>
              <a:pPr algn="l"/>
              <a:t>‹#›</a:t>
            </a:fld>
            <a:endParaRPr lang="en-NZ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10881" y="6480043"/>
            <a:ext cx="4844999" cy="178106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9120480" y="6436913"/>
            <a:ext cx="27719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education.govt.nz</a:t>
            </a:r>
            <a:endParaRPr lang="en-NZ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3"/>
          </p:nvPr>
        </p:nvSpPr>
        <p:spPr>
          <a:xfrm>
            <a:off x="338329" y="1545336"/>
            <a:ext cx="10968026" cy="4657027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table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73372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8328" y="557784"/>
            <a:ext cx="11015472" cy="713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8328" y="1527048"/>
            <a:ext cx="11015472" cy="4649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8328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392E2DF-30E1-4C12-B888-B941057B8847}" type="datetime1">
              <a:rPr lang="mi-NZ" smtClean="0"/>
              <a:pPr/>
              <a:t>29/09/2020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10472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68063-9C21-4834-88E3-ACB04C56D52D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2270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5" r:id="rId2"/>
    <p:sldLayoutId id="2147483673" r:id="rId3"/>
    <p:sldLayoutId id="2147483662" r:id="rId4"/>
    <p:sldLayoutId id="2147483674" r:id="rId5"/>
    <p:sldLayoutId id="2147483679" r:id="rId6"/>
    <p:sldLayoutId id="2147483681" r:id="rId7"/>
    <p:sldLayoutId id="2147483683" r:id="rId8"/>
    <p:sldLayoutId id="2147483680" r:id="rId9"/>
    <p:sldLayoutId id="2147483682" r:id="rId10"/>
    <p:sldLayoutId id="2147483684" r:id="rId11"/>
    <p:sldLayoutId id="2147483676" r:id="rId12"/>
    <p:sldLayoutId id="2147483689" r:id="rId13"/>
    <p:sldLayoutId id="2147483690" r:id="rId14"/>
    <p:sldLayoutId id="2147483691" r:id="rId15"/>
    <p:sldLayoutId id="2147483686" r:id="rId16"/>
    <p:sldLayoutId id="2147483687" r:id="rId17"/>
    <p:sldLayoutId id="2147483661" r:id="rId1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0363" indent="-360363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4863" indent="-347663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8888" indent="-344488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03388" indent="-331788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55825" indent="-327025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education.govt.nz/school/student-support/supporting-transitions/education-to-employment/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880" y="2775352"/>
            <a:ext cx="8195914" cy="779126"/>
          </a:xfrm>
        </p:spPr>
        <p:txBody>
          <a:bodyPr/>
          <a:lstStyle/>
          <a:p>
            <a:r>
              <a:rPr lang="en-NZ" sz="4500" dirty="0"/>
              <a:t>Skills, Knowledge and Transitions help ensure working matters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3880" y="3742454"/>
            <a:ext cx="6858000" cy="914400"/>
          </a:xfrm>
        </p:spPr>
        <p:txBody>
          <a:bodyPr/>
          <a:lstStyle/>
          <a:p>
            <a:r>
              <a:rPr lang="en-NZ" sz="2500" dirty="0"/>
              <a:t>Matt Frost and Lauren Bell </a:t>
            </a:r>
          </a:p>
          <a:p>
            <a:r>
              <a:rPr lang="en-NZ" sz="2500" dirty="0"/>
              <a:t>Ministry of Education </a:t>
            </a:r>
          </a:p>
          <a:p>
            <a:r>
              <a:rPr lang="en-NZ" sz="2500" dirty="0"/>
              <a:t>NZDSN Symposium </a:t>
            </a:r>
          </a:p>
          <a:p>
            <a:r>
              <a:rPr lang="en-NZ" sz="2500" dirty="0"/>
              <a:t>30 September, 2020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1248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282" y="152806"/>
            <a:ext cx="8334617" cy="692728"/>
          </a:xfrm>
        </p:spPr>
        <p:txBody>
          <a:bodyPr>
            <a:normAutofit/>
          </a:bodyPr>
          <a:lstStyle/>
          <a:p>
            <a:r>
              <a:rPr lang="en-NZ" sz="4000" dirty="0"/>
              <a:t>Context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3468063-9C21-4834-88E3-ACB04C56D52D}" type="slidenum">
              <a:rPr lang="en-NZ" smtClean="0"/>
              <a:pPr algn="l"/>
              <a:t>2</a:t>
            </a:fld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78282" y="1161201"/>
            <a:ext cx="10417446" cy="4651821"/>
          </a:xfrm>
        </p:spPr>
        <p:txBody>
          <a:bodyPr>
            <a:normAutofit/>
          </a:bodyPr>
          <a:lstStyle/>
          <a:p>
            <a:r>
              <a:rPr lang="en-NZ" sz="2500" dirty="0"/>
              <a:t>Opportunity to align work across Ministry of Education (MOE) and Tertiary Education Commission (TEC) to support the </a:t>
            </a:r>
            <a:r>
              <a:rPr lang="en-NZ" sz="2500" dirty="0" smtClean="0"/>
              <a:t>DEAP </a:t>
            </a:r>
            <a:endParaRPr lang="en-NZ" sz="2500" dirty="0"/>
          </a:p>
          <a:p>
            <a:r>
              <a:rPr lang="en-NZ" sz="2500" dirty="0"/>
              <a:t>Work programme includes both specific Learning Support initiatives and wider Ministry work programmes </a:t>
            </a:r>
            <a:r>
              <a:rPr lang="en-NZ" sz="2500" dirty="0" smtClean="0"/>
              <a:t>(e.g. Reform </a:t>
            </a:r>
            <a:r>
              <a:rPr lang="en-NZ" sz="2500" dirty="0"/>
              <a:t>of Vocational Education) </a:t>
            </a:r>
          </a:p>
          <a:p>
            <a:r>
              <a:rPr lang="en-NZ" sz="2500" dirty="0"/>
              <a:t>NEET rate for disabled people </a:t>
            </a:r>
            <a:r>
              <a:rPr lang="en-NZ" sz="2500" dirty="0" smtClean="0"/>
              <a:t>aged 15-24 is 48.8</a:t>
            </a:r>
            <a:r>
              <a:rPr lang="en-NZ" sz="2500" dirty="0"/>
              <a:t>% </a:t>
            </a:r>
          </a:p>
          <a:p>
            <a:r>
              <a:rPr lang="en-NZ" sz="2500" dirty="0"/>
              <a:t>Means we need to be focused and yet adapt to context </a:t>
            </a:r>
            <a:r>
              <a:rPr lang="en-NZ" sz="2500" dirty="0" smtClean="0"/>
              <a:t>(e.g. COVID-19</a:t>
            </a:r>
            <a:r>
              <a:rPr lang="en-NZ" sz="2500" dirty="0"/>
              <a:t>) </a:t>
            </a:r>
          </a:p>
          <a:p>
            <a:pPr marL="457200" indent="-457200">
              <a:buFont typeface="+mj-lt"/>
              <a:buAutoNum type="arabicPeriod"/>
            </a:pPr>
            <a:endParaRPr lang="en-NZ" sz="1800" dirty="0"/>
          </a:p>
        </p:txBody>
      </p:sp>
      <p:pic>
        <p:nvPicPr>
          <p:cNvPr id="1028" name="Picture 4" descr="Ministry of Education (New Zealand)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100" y="4563583"/>
            <a:ext cx="3912765" cy="156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6039" y="4563583"/>
            <a:ext cx="4590568" cy="1791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914" y="363834"/>
            <a:ext cx="8106931" cy="692728"/>
          </a:xfrm>
        </p:spPr>
        <p:txBody>
          <a:bodyPr>
            <a:normAutofit/>
          </a:bodyPr>
          <a:lstStyle/>
          <a:p>
            <a:r>
              <a:rPr lang="en-NZ" sz="4000" dirty="0"/>
              <a:t>Learning Support </a:t>
            </a:r>
            <a:r>
              <a:rPr lang="en-NZ" sz="4000" dirty="0" smtClean="0"/>
              <a:t>Action Plan </a:t>
            </a:r>
            <a:endParaRPr lang="en-NZ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3468063-9C21-4834-88E3-ACB04C56D52D}" type="slidenum">
              <a:rPr lang="en-NZ" smtClean="0"/>
              <a:pPr algn="l"/>
              <a:t>3</a:t>
            </a:fld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01001" y="1442392"/>
            <a:ext cx="10794727" cy="4651821"/>
          </a:xfrm>
        </p:spPr>
        <p:txBody>
          <a:bodyPr>
            <a:normAutofit/>
          </a:bodyPr>
          <a:lstStyle/>
          <a:p>
            <a:r>
              <a:rPr lang="en-NZ" sz="2800" dirty="0"/>
              <a:t>Learning Support Coordinators – link to leadership and developing links to transitions </a:t>
            </a:r>
          </a:p>
          <a:p>
            <a:r>
              <a:rPr lang="en-NZ" sz="2800" dirty="0"/>
              <a:t>Recognition that some learners (</a:t>
            </a:r>
            <a:r>
              <a:rPr lang="en-NZ" sz="2800" dirty="0" err="1"/>
              <a:t>e.g</a:t>
            </a:r>
            <a:r>
              <a:rPr lang="en-NZ" sz="2800" dirty="0"/>
              <a:t> </a:t>
            </a:r>
            <a:r>
              <a:rPr lang="en-NZ" sz="2800" dirty="0" err="1"/>
              <a:t>neurodiverse</a:t>
            </a:r>
            <a:r>
              <a:rPr lang="en-NZ" sz="2800" dirty="0"/>
              <a:t>) require additional targeted supports and tools and resources </a:t>
            </a:r>
          </a:p>
          <a:p>
            <a:pPr marL="457200" indent="-457200">
              <a:buFont typeface="+mj-lt"/>
              <a:buAutoNum type="arabicPeriod"/>
            </a:pPr>
            <a:endParaRPr lang="en-NZ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774" y="3478491"/>
            <a:ext cx="6367793" cy="318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09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501" y="243287"/>
            <a:ext cx="8106931" cy="692728"/>
          </a:xfrm>
        </p:spPr>
        <p:txBody>
          <a:bodyPr>
            <a:normAutofit/>
          </a:bodyPr>
          <a:lstStyle/>
          <a:p>
            <a:r>
              <a:rPr lang="en-NZ" dirty="0"/>
              <a:t>Education to Employment </a:t>
            </a:r>
            <a:endParaRPr lang="en-NZ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3468063-9C21-4834-88E3-ACB04C56D52D}" type="slidenum">
              <a:rPr lang="en-NZ" smtClean="0"/>
              <a:pPr algn="l"/>
              <a:t>4</a:t>
            </a:fld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87501" y="1118830"/>
            <a:ext cx="7193686" cy="4651821"/>
          </a:xfrm>
        </p:spPr>
        <p:txBody>
          <a:bodyPr>
            <a:normAutofit lnSpcReduction="10000"/>
          </a:bodyPr>
          <a:lstStyle/>
          <a:p>
            <a:r>
              <a:rPr lang="en-NZ" sz="2800" dirty="0"/>
              <a:t>A nationwide programme which promotes vocational learning, trades and “earn while you learn” access to young people </a:t>
            </a:r>
          </a:p>
          <a:p>
            <a:r>
              <a:rPr lang="en-NZ" sz="2800" dirty="0"/>
              <a:t>Kura and state schools from years 7-13 can run vocationally focused careers events in schools </a:t>
            </a:r>
          </a:p>
          <a:p>
            <a:r>
              <a:rPr lang="en-NZ" sz="2800" dirty="0"/>
              <a:t>Accessibility of events important to the </a:t>
            </a:r>
            <a:r>
              <a:rPr lang="en-NZ" sz="2800" dirty="0" smtClean="0"/>
              <a:t>Ministry </a:t>
            </a:r>
            <a:endParaRPr lang="en-NZ" sz="2800" dirty="0"/>
          </a:p>
          <a:p>
            <a:r>
              <a:rPr lang="en-NZ" sz="2800" dirty="0">
                <a:hlinkClick r:id="rId2"/>
              </a:rPr>
              <a:t>https://www.education.govt.nz/school/student-support/supporting-transitions/education-to-employment/</a:t>
            </a:r>
            <a:endParaRPr lang="en-NZ" sz="2800" dirty="0"/>
          </a:p>
          <a:p>
            <a:pPr marL="457200" indent="-457200">
              <a:buFont typeface="+mj-lt"/>
              <a:buAutoNum type="arabicPeriod"/>
            </a:pPr>
            <a:endParaRPr lang="en-NZ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2016" y="1869630"/>
            <a:ext cx="4373516" cy="33020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5607" y="6424144"/>
            <a:ext cx="59860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500" dirty="0"/>
              <a:t>Image sourced from: </a:t>
            </a:r>
            <a:r>
              <a:rPr lang="en-NZ" sz="1500" dirty="0" smtClean="0"/>
              <a:t>Tai </a:t>
            </a:r>
            <a:r>
              <a:rPr lang="en-NZ" sz="1500" dirty="0" err="1" smtClean="0"/>
              <a:t>Poutini</a:t>
            </a:r>
            <a:r>
              <a:rPr lang="en-NZ" sz="1500" dirty="0" smtClean="0"/>
              <a:t> Polytechnic website</a:t>
            </a:r>
            <a:endParaRPr lang="en-NZ" sz="1500" dirty="0"/>
          </a:p>
        </p:txBody>
      </p:sp>
    </p:spTree>
    <p:extLst>
      <p:ext uri="{BB962C8B-B14F-4D97-AF65-F5344CB8AC3E}">
        <p14:creationId xmlns:p14="http://schemas.microsoft.com/office/powerpoint/2010/main" val="375459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780" y="249671"/>
            <a:ext cx="10115997" cy="692728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Unified </a:t>
            </a:r>
            <a:r>
              <a:rPr lang="en-NZ" dirty="0"/>
              <a:t>Funding System – Learner Component </a:t>
            </a:r>
            <a:endParaRPr lang="en-NZ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3468063-9C21-4834-88E3-ACB04C56D52D}" type="slidenum">
              <a:rPr lang="en-NZ" smtClean="0"/>
              <a:pPr algn="l"/>
              <a:t>5</a:t>
            </a:fld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15780" y="1107251"/>
            <a:ext cx="10983263" cy="4651821"/>
          </a:xfrm>
        </p:spPr>
        <p:txBody>
          <a:bodyPr>
            <a:normAutofit lnSpcReduction="10000"/>
          </a:bodyPr>
          <a:lstStyle/>
          <a:p>
            <a:r>
              <a:rPr lang="en-NZ" sz="2800" dirty="0" smtClean="0"/>
              <a:t>Current equity </a:t>
            </a:r>
            <a:r>
              <a:rPr lang="en-NZ" sz="2800" dirty="0"/>
              <a:t>funding </a:t>
            </a:r>
            <a:r>
              <a:rPr lang="en-NZ" sz="2800" dirty="0" smtClean="0"/>
              <a:t>is haphazard and limited </a:t>
            </a:r>
            <a:endParaRPr lang="en-NZ" sz="2800" dirty="0"/>
          </a:p>
          <a:p>
            <a:r>
              <a:rPr lang="en-NZ" sz="2800" dirty="0"/>
              <a:t>One of the </a:t>
            </a:r>
            <a:r>
              <a:rPr lang="en-NZ" sz="2800" dirty="0" smtClean="0"/>
              <a:t>key changes </a:t>
            </a:r>
            <a:r>
              <a:rPr lang="en-NZ" sz="2800" dirty="0"/>
              <a:t>of the Reform of Vocational Education (</a:t>
            </a:r>
            <a:r>
              <a:rPr lang="en-NZ" sz="2800" dirty="0" err="1"/>
              <a:t>RoVE</a:t>
            </a:r>
            <a:r>
              <a:rPr lang="en-NZ" sz="2800" dirty="0"/>
              <a:t>) is </a:t>
            </a:r>
            <a:r>
              <a:rPr lang="en-NZ" sz="2800" dirty="0" smtClean="0"/>
              <a:t>a </a:t>
            </a:r>
            <a:r>
              <a:rPr lang="en-NZ" sz="2800" dirty="0"/>
              <a:t>new </a:t>
            </a:r>
            <a:r>
              <a:rPr lang="en-NZ" sz="2800" dirty="0" smtClean="0"/>
              <a:t>unified funding system. This system will have 3 parts, one being the learner component. </a:t>
            </a:r>
          </a:p>
          <a:p>
            <a:r>
              <a:rPr lang="en-NZ" sz="2800" dirty="0" smtClean="0"/>
              <a:t>The learner component will:</a:t>
            </a:r>
          </a:p>
          <a:p>
            <a:pPr lvl="1"/>
            <a:r>
              <a:rPr lang="en-NZ" sz="2800" dirty="0" smtClean="0"/>
              <a:t>Support providers to improve system </a:t>
            </a:r>
          </a:p>
          <a:p>
            <a:pPr marL="457200" lvl="1" indent="0">
              <a:buNone/>
            </a:pPr>
            <a:r>
              <a:rPr lang="en-NZ" sz="2800" dirty="0"/>
              <a:t> </a:t>
            </a:r>
            <a:r>
              <a:rPr lang="en-NZ" sz="2800" dirty="0" smtClean="0"/>
              <a:t>   performance, particularly for under-served </a:t>
            </a:r>
          </a:p>
          <a:p>
            <a:pPr marL="457200" lvl="1" indent="0">
              <a:buNone/>
            </a:pPr>
            <a:r>
              <a:rPr lang="en-NZ" sz="2800" dirty="0"/>
              <a:t> </a:t>
            </a:r>
            <a:r>
              <a:rPr lang="en-NZ" sz="2800" dirty="0" smtClean="0"/>
              <a:t>   groups</a:t>
            </a:r>
          </a:p>
          <a:p>
            <a:pPr lvl="1"/>
            <a:r>
              <a:rPr lang="en-NZ" sz="2800" dirty="0" smtClean="0"/>
              <a:t>Make sure the funding system better  </a:t>
            </a:r>
          </a:p>
          <a:p>
            <a:pPr marL="457200" lvl="1" indent="0">
              <a:buNone/>
            </a:pPr>
            <a:r>
              <a:rPr lang="en-NZ" sz="2800" dirty="0"/>
              <a:t> </a:t>
            </a:r>
            <a:r>
              <a:rPr lang="en-NZ" sz="2800" dirty="0" smtClean="0"/>
              <a:t>   recognises the additional costs for tailoring </a:t>
            </a:r>
          </a:p>
          <a:p>
            <a:pPr marL="457200" lvl="1" indent="0">
              <a:buNone/>
            </a:pPr>
            <a:r>
              <a:rPr lang="en-NZ" sz="2800" dirty="0"/>
              <a:t> </a:t>
            </a:r>
            <a:r>
              <a:rPr lang="en-NZ" sz="2800" dirty="0" smtClean="0"/>
              <a:t>   education delivery and support</a:t>
            </a:r>
            <a:endParaRPr lang="en-NZ" sz="2800" dirty="0"/>
          </a:p>
          <a:p>
            <a:pPr marL="0" indent="0">
              <a:buNone/>
            </a:pPr>
            <a:endParaRPr lang="en-NZ" sz="1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2" t="20725" r="512" b="37637"/>
          <a:stretch/>
        </p:blipFill>
        <p:spPr>
          <a:xfrm>
            <a:off x="8252650" y="3167406"/>
            <a:ext cx="3373727" cy="239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10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780" y="249671"/>
            <a:ext cx="9597523" cy="692728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Learner component - opportunities </a:t>
            </a:r>
            <a:r>
              <a:rPr lang="en-NZ" dirty="0"/>
              <a:t>for Disabled </a:t>
            </a:r>
            <a:r>
              <a:rPr lang="en-NZ" dirty="0" smtClean="0"/>
              <a:t>Learners</a:t>
            </a:r>
            <a:endParaRPr lang="en-NZ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3468063-9C21-4834-88E3-ACB04C56D52D}" type="slidenum">
              <a:rPr lang="en-NZ" smtClean="0"/>
              <a:pPr algn="l"/>
              <a:t>6</a:t>
            </a:fld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49792" y="1218820"/>
            <a:ext cx="6448971" cy="4651821"/>
          </a:xfrm>
        </p:spPr>
        <p:txBody>
          <a:bodyPr>
            <a:normAutofit/>
          </a:bodyPr>
          <a:lstStyle/>
          <a:p>
            <a:r>
              <a:rPr lang="en-NZ" sz="2800" dirty="0" smtClean="0"/>
              <a:t>The current learner component proposes funding to support disabled learners in their education journeys </a:t>
            </a:r>
            <a:endParaRPr lang="en-NZ" sz="2800" dirty="0"/>
          </a:p>
          <a:p>
            <a:r>
              <a:rPr lang="en-NZ" sz="2800" dirty="0" smtClean="0"/>
              <a:t>For example, one way the proposed funding </a:t>
            </a:r>
            <a:r>
              <a:rPr lang="en-NZ" sz="2800" dirty="0"/>
              <a:t>could be used </a:t>
            </a:r>
            <a:r>
              <a:rPr lang="en-NZ" sz="2800" dirty="0" smtClean="0"/>
              <a:t>is to help deliver </a:t>
            </a:r>
            <a:r>
              <a:rPr lang="en-NZ" sz="2800" dirty="0"/>
              <a:t>accommodations which are higher cost </a:t>
            </a:r>
          </a:p>
          <a:p>
            <a:r>
              <a:rPr lang="en-NZ" sz="2800" dirty="0"/>
              <a:t>Engaging on the UFS now so keen to hear any suggestions on how it could best meet the vocational needs of disabled learners </a:t>
            </a:r>
          </a:p>
          <a:p>
            <a:pPr marL="457200" indent="-457200">
              <a:buFont typeface="+mj-lt"/>
              <a:buAutoNum type="arabicPeriod"/>
            </a:pPr>
            <a:endParaRPr lang="en-NZ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35731"/>
          <a:stretch/>
        </p:blipFill>
        <p:spPr>
          <a:xfrm>
            <a:off x="7060676" y="1967952"/>
            <a:ext cx="4053526" cy="315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1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100" y="610933"/>
            <a:ext cx="8595875" cy="701964"/>
          </a:xfrm>
        </p:spPr>
        <p:txBody>
          <a:bodyPr>
            <a:noAutofit/>
          </a:bodyPr>
          <a:lstStyle/>
          <a:p>
            <a:pPr algn="ctr"/>
            <a:r>
              <a:rPr lang="en-NZ" sz="5000" dirty="0" smtClean="0"/>
              <a:t>Questions?</a:t>
            </a:r>
            <a:endParaRPr lang="en-NZ" sz="5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3468063-9C21-4834-88E3-ACB04C56D52D}" type="slidenum">
              <a:rPr lang="en-NZ" smtClean="0"/>
              <a:pPr algn="l"/>
              <a:t>7</a:t>
            </a:fld>
            <a:endParaRPr lang="en-N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960" y="1677047"/>
            <a:ext cx="7102154" cy="4438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474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itle Arial bold 40pts&amp;quot;&quot;/&gt;&lt;property id=&quot;20307&quot; value=&quot;263&quot;/&gt;&lt;/object&gt;&lt;object type=&quot;3&quot; unique_id=&quot;10011&quot;&gt;&lt;property id=&quot;20148&quot; value=&quot;5&quot;/&gt;&lt;property id=&quot;20300&quot; value=&quot;Slide 15&quot;/&gt;&lt;property id=&quot;20307&quot; value=&quot;269&quot;/&gt;&lt;/object&gt;&lt;object type=&quot;3&quot; unique_id=&quot;10060&quot;&gt;&lt;property id=&quot;20148&quot; value=&quot;5&quot;/&gt;&lt;property id=&quot;20300&quot; value=&quot;Slide 6 - &amp;quot;Title Arial bold 36pts&amp;quot;&quot;/&gt;&lt;property id=&quot;20307&quot; value=&quot;272&quot;/&gt;&lt;/object&gt;&lt;object type=&quot;3&quot; unique_id=&quot;10061&quot;&gt;&lt;property id=&quot;20148&quot; value=&quot;5&quot;/&gt;&lt;property id=&quot;20300&quot; value=&quot;Slide 7 - &amp;quot;Title (Arial bold 36pts)&amp;quot;&quot;/&gt;&lt;property id=&quot;20307&quot; value=&quot;273&quot;/&gt;&lt;/object&gt;&lt;object type=&quot;3&quot; unique_id=&quot;10063&quot;&gt;&lt;property id=&quot;20148&quot; value=&quot;5&quot;/&gt;&lt;property id=&quot;20300&quot; value=&quot;Slide 11 - &amp;quot;Section break 1&amp;#x0D;&amp;#x0A;Arial 28pts&amp;quot;&quot;/&gt;&lt;property id=&quot;20307&quot; value=&quot;275&quot;/&gt;&lt;/object&gt;&lt;object type=&quot;3&quot; unique_id=&quot;10064&quot;&gt;&lt;property id=&quot;20148&quot; value=&quot;5&quot;/&gt;&lt;property id=&quot;20300&quot; value=&quot;Slide 12 - &amp;quot;Section break 2&amp;#x0D;&amp;#x0A;Arial 28pts&amp;quot;&quot;/&gt;&lt;property id=&quot;20307&quot; value=&quot;276&quot;/&gt;&lt;/object&gt;&lt;object type=&quot;3&quot; unique_id=&quot;10065&quot;&gt;&lt;property id=&quot;20148&quot; value=&quot;5&quot;/&gt;&lt;property id=&quot;20300&quot; value=&quot;Slide 13 - &amp;quot;Section break without picture&amp;#x0D;&amp;#x0A;Arial 28pts&amp;quot;&quot;/&gt;&lt;property id=&quot;20307&quot; value=&quot;277&quot;/&gt;&lt;/object&gt;&lt;object type=&quot;3&quot; unique_id=&quot;10124&quot;&gt;&lt;property id=&quot;20148&quot; value=&quot;5&quot;/&gt;&lt;property id=&quot;20300&quot; value=&quot;Slide 3&quot;/&gt;&lt;property id=&quot;20307&quot; value=&quot;278&quot;/&gt;&lt;/object&gt;&lt;object type=&quot;3&quot; unique_id=&quot;10234&quot;&gt;&lt;property id=&quot;20148&quot; value=&quot;5&quot;/&gt;&lt;property id=&quot;20300&quot; value=&quot;Slide 9 - &amp;quot;Chart comparison&amp;quot;&quot;/&gt;&lt;property id=&quot;20307&quot; value=&quot;281&quot;/&gt;&lt;/object&gt;&lt;object type=&quot;3&quot; unique_id=&quot;10274&quot;&gt;&lt;property id=&quot;20148&quot; value=&quot;5&quot;/&gt;&lt;property id=&quot;20300&quot; value=&quot;Slide 4 - &amp;quot;Contents page (Arial 36pts)&amp;quot;&quot;/&gt;&lt;property id=&quot;20307&quot; value=&quot;282&quot;/&gt;&lt;/object&gt;&lt;object type=&quot;3&quot; unique_id=&quot;10275&quot;&gt;&lt;property id=&quot;20148&quot; value=&quot;5&quot;/&gt;&lt;property id=&quot;20300&quot; value=&quot;Slide 5 - &amp;quot;Examples of text (Arial 20pts)&amp;quot;&quot;/&gt;&lt;property id=&quot;20307&quot; value=&quot;284&quot;/&gt;&lt;/object&gt;&lt;object type=&quot;3&quot; unique_id=&quot;10276&quot;&gt;&lt;property id=&quot;20148&quot; value=&quot;5&quot;/&gt;&lt;property id=&quot;20300&quot; value=&quot;Slide 14 - &amp;quot;Topics discussed Arial (36pts)&amp;quot;&quot;/&gt;&lt;property id=&quot;20307&quot; value=&quot;283&quot;/&gt;&lt;/object&gt;&lt;object type=&quot;3&quot; unique_id=&quot;10292&quot;&gt;&lt;property id=&quot;20148&quot; value=&quot;5&quot;/&gt;&lt;property id=&quot;20300&quot; value=&quot;Slide 10 - &amp;quot;Table : Header (arial 36pts)&amp;quot;&quot;/&gt;&lt;property id=&quot;20307&quot; value=&quot;285&quot;/&gt;&lt;/object&gt;&lt;object type=&quot;3&quot; unique_id=&quot;10357&quot;&gt;&lt;property id=&quot;20148&quot; value=&quot;5&quot;/&gt;&lt;property id=&quot;20300&quot; value=&quot;Slide 2&quot;/&gt;&lt;property id=&quot;20307&quot; value=&quot;286&quot;/&gt;&lt;/object&gt;&lt;object type=&quot;3&quot; unique_id=&quot;10698&quot;&gt;&lt;property id=&quot;20148&quot; value=&quot;5&quot;/&gt;&lt;property id=&quot;20300&quot; value=&quot;Slide 8 - &amp;quot;Chart and context&amp;quot;&quot;/&gt;&lt;property id=&quot;20307&quot; value=&quot;28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resentation-blue">
  <a:themeElements>
    <a:clrScheme name="MOE Green">
      <a:dk1>
        <a:srgbClr val="000000"/>
      </a:dk1>
      <a:lt1>
        <a:sysClr val="window" lastClr="FFFFFF"/>
      </a:lt1>
      <a:dk2>
        <a:srgbClr val="58B947"/>
      </a:dk2>
      <a:lt2>
        <a:srgbClr val="D8D8D8"/>
      </a:lt2>
      <a:accent1>
        <a:srgbClr val="532E8F"/>
      </a:accent1>
      <a:accent2>
        <a:srgbClr val="00853E"/>
      </a:accent2>
      <a:accent3>
        <a:srgbClr val="9ECF7C"/>
      </a:accent3>
      <a:accent4>
        <a:srgbClr val="C6E1A6"/>
      </a:accent4>
      <a:accent5>
        <a:srgbClr val="7F7F7F"/>
      </a:accent5>
      <a:accent6>
        <a:srgbClr val="3F3F3F"/>
      </a:accent6>
      <a:hlink>
        <a:srgbClr val="0070C0"/>
      </a:hlink>
      <a:folHlink>
        <a:srgbClr val="00B0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E Green Widescreen Presentation.pptx" id="{1BE7975F-D809-472B-A5E0-B5E2F9ACAC08}" vid="{1FFBDC9B-05AF-4645-9185-C374261C9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MOE Green Widescreen Presentation</Template>
  <TotalTime>68</TotalTime>
  <Words>338</Words>
  <Application>Microsoft Office PowerPoint</Application>
  <PresentationFormat>Widescreen</PresentationFormat>
  <Paragraphs>41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MS PGothic</vt:lpstr>
      <vt:lpstr>Arial</vt:lpstr>
      <vt:lpstr>Calibri</vt:lpstr>
      <vt:lpstr>Presentation-blue</vt:lpstr>
      <vt:lpstr>Skills, Knowledge and Transitions help ensure working matters </vt:lpstr>
      <vt:lpstr>Context</vt:lpstr>
      <vt:lpstr>Learning Support Action Plan </vt:lpstr>
      <vt:lpstr>Education to Employment </vt:lpstr>
      <vt:lpstr>Unified Funding System – Learner Component </vt:lpstr>
      <vt:lpstr>Learner component - opportunities for Disabled Learners</vt:lpstr>
      <vt:lpstr>Questions?</vt:lpstr>
      <vt:lpstr>PowerPoint Presentation</vt:lpstr>
    </vt:vector>
  </TitlesOfParts>
  <Company>Ministry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Skills, Knowledge and Transitions help ensure working matters</dc:title>
  <dc:creator>Lauren Bell</dc:creator>
  <cp:lastModifiedBy>Matt Frost</cp:lastModifiedBy>
  <cp:revision>10</cp:revision>
  <cp:lastPrinted>2017-11-06T22:49:57Z</cp:lastPrinted>
  <dcterms:created xsi:type="dcterms:W3CDTF">2020-09-28T19:48:10Z</dcterms:created>
  <dcterms:modified xsi:type="dcterms:W3CDTF">2020-09-28T20:57:54Z</dcterms:modified>
</cp:coreProperties>
</file>