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1" r:id="rId1"/>
    <p:sldMasterId id="2147483673" r:id="rId2"/>
  </p:sldMasterIdLst>
  <p:notesMasterIdLst>
    <p:notesMasterId r:id="rId15"/>
  </p:notesMasterIdLst>
  <p:handoutMasterIdLst>
    <p:handoutMasterId r:id="rId16"/>
  </p:handoutMasterIdLst>
  <p:sldIdLst>
    <p:sldId id="283" r:id="rId3"/>
    <p:sldId id="337" r:id="rId4"/>
    <p:sldId id="336" r:id="rId5"/>
    <p:sldId id="343" r:id="rId6"/>
    <p:sldId id="338" r:id="rId7"/>
    <p:sldId id="341" r:id="rId8"/>
    <p:sldId id="339" r:id="rId9"/>
    <p:sldId id="334" r:id="rId10"/>
    <p:sldId id="344" r:id="rId11"/>
    <p:sldId id="333" r:id="rId12"/>
    <p:sldId id="345" r:id="rId13"/>
    <p:sldId id="332" r:id="rId1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Verdana" pitchFamily="34" charset="0"/>
        <a:ea typeface="+mn-ea"/>
        <a:cs typeface="Arial" charset="0"/>
      </a:defRPr>
    </a:lvl1pPr>
    <a:lvl2pPr marL="457200" algn="l" rtl="0" fontAlgn="base">
      <a:spcBef>
        <a:spcPct val="0"/>
      </a:spcBef>
      <a:spcAft>
        <a:spcPct val="0"/>
      </a:spcAft>
      <a:defRPr kern="1200">
        <a:solidFill>
          <a:schemeClr val="tx1"/>
        </a:solidFill>
        <a:latin typeface="Verdana" pitchFamily="34" charset="0"/>
        <a:ea typeface="+mn-ea"/>
        <a:cs typeface="Arial" charset="0"/>
      </a:defRPr>
    </a:lvl2pPr>
    <a:lvl3pPr marL="914400" algn="l" rtl="0" fontAlgn="base">
      <a:spcBef>
        <a:spcPct val="0"/>
      </a:spcBef>
      <a:spcAft>
        <a:spcPct val="0"/>
      </a:spcAft>
      <a:defRPr kern="1200">
        <a:solidFill>
          <a:schemeClr val="tx1"/>
        </a:solidFill>
        <a:latin typeface="Verdana" pitchFamily="34" charset="0"/>
        <a:ea typeface="+mn-ea"/>
        <a:cs typeface="Arial" charset="0"/>
      </a:defRPr>
    </a:lvl3pPr>
    <a:lvl4pPr marL="1371600" algn="l" rtl="0" fontAlgn="base">
      <a:spcBef>
        <a:spcPct val="0"/>
      </a:spcBef>
      <a:spcAft>
        <a:spcPct val="0"/>
      </a:spcAft>
      <a:defRPr kern="1200">
        <a:solidFill>
          <a:schemeClr val="tx1"/>
        </a:solidFill>
        <a:latin typeface="Verdana" pitchFamily="34" charset="0"/>
        <a:ea typeface="+mn-ea"/>
        <a:cs typeface="Arial" charset="0"/>
      </a:defRPr>
    </a:lvl4pPr>
    <a:lvl5pPr marL="1828800" algn="l" rtl="0" fontAlgn="base">
      <a:spcBef>
        <a:spcPct val="0"/>
      </a:spcBef>
      <a:spcAft>
        <a:spcPct val="0"/>
      </a:spcAft>
      <a:defRPr kern="1200">
        <a:solidFill>
          <a:schemeClr val="tx1"/>
        </a:solidFill>
        <a:latin typeface="Verdana" pitchFamily="34" charset="0"/>
        <a:ea typeface="+mn-ea"/>
        <a:cs typeface="Arial" charset="0"/>
      </a:defRPr>
    </a:lvl5pPr>
    <a:lvl6pPr marL="2286000" algn="l" defTabSz="914400" rtl="0" eaLnBrk="1" latinLnBrk="0" hangingPunct="1">
      <a:defRPr kern="1200">
        <a:solidFill>
          <a:schemeClr val="tx1"/>
        </a:solidFill>
        <a:latin typeface="Verdana" pitchFamily="34" charset="0"/>
        <a:ea typeface="+mn-ea"/>
        <a:cs typeface="Arial" charset="0"/>
      </a:defRPr>
    </a:lvl6pPr>
    <a:lvl7pPr marL="2743200" algn="l" defTabSz="914400" rtl="0" eaLnBrk="1" latinLnBrk="0" hangingPunct="1">
      <a:defRPr kern="1200">
        <a:solidFill>
          <a:schemeClr val="tx1"/>
        </a:solidFill>
        <a:latin typeface="Verdana" pitchFamily="34" charset="0"/>
        <a:ea typeface="+mn-ea"/>
        <a:cs typeface="Arial" charset="0"/>
      </a:defRPr>
    </a:lvl7pPr>
    <a:lvl8pPr marL="3200400" algn="l" defTabSz="914400" rtl="0" eaLnBrk="1" latinLnBrk="0" hangingPunct="1">
      <a:defRPr kern="1200">
        <a:solidFill>
          <a:schemeClr val="tx1"/>
        </a:solidFill>
        <a:latin typeface="Verdana" pitchFamily="34" charset="0"/>
        <a:ea typeface="+mn-ea"/>
        <a:cs typeface="Arial" charset="0"/>
      </a:defRPr>
    </a:lvl8pPr>
    <a:lvl9pPr marL="3657600" algn="l" defTabSz="914400" rtl="0" eaLnBrk="1" latinLnBrk="0" hangingPunct="1">
      <a:defRPr kern="1200">
        <a:solidFill>
          <a:schemeClr val="tx1"/>
        </a:solidFill>
        <a:latin typeface="Verdana" pitchFamily="34"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an Jensen" initials="NRJ"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3F02"/>
    <a:srgbClr val="D3360B"/>
    <a:srgbClr val="003300"/>
    <a:srgbClr val="FFFF00"/>
    <a:srgbClr val="006600"/>
    <a:srgbClr val="660066"/>
    <a:srgbClr val="FFCC99"/>
    <a:srgbClr val="3366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20037" autoAdjust="0"/>
    <p:restoredTop sz="82308" autoAdjust="0"/>
  </p:normalViewPr>
  <p:slideViewPr>
    <p:cSldViewPr>
      <p:cViewPr varScale="1">
        <p:scale>
          <a:sx n="56" d="100"/>
          <a:sy n="56" d="100"/>
        </p:scale>
        <p:origin x="1996"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46"/>
    </p:cViewPr>
  </p:sorterViewPr>
  <p:notesViewPr>
    <p:cSldViewPr>
      <p:cViewPr>
        <p:scale>
          <a:sx n="100" d="100"/>
          <a:sy n="100" d="100"/>
        </p:scale>
        <p:origin x="-864" y="762"/>
      </p:cViewPr>
      <p:guideLst>
        <p:guide orient="horz" pos="3024"/>
        <p:guide pos="230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1" y="2"/>
            <a:ext cx="3169920" cy="479602"/>
          </a:xfrm>
          <a:prstGeom prst="rect">
            <a:avLst/>
          </a:prstGeom>
          <a:noFill/>
          <a:ln w="9525">
            <a:noFill/>
            <a:miter lim="800000"/>
            <a:headEnd/>
            <a:tailEnd/>
          </a:ln>
          <a:effectLst/>
        </p:spPr>
        <p:txBody>
          <a:bodyPr vert="horz" wrap="square" lIns="90635" tIns="45317" rIns="90635" bIns="45317" numCol="1" anchor="t" anchorCtr="0" compatLnSpc="1">
            <a:prstTxWarp prst="textNoShape">
              <a:avLst/>
            </a:prstTxWarp>
          </a:bodyPr>
          <a:lstStyle>
            <a:lvl1pPr>
              <a:defRPr sz="1100">
                <a:latin typeface="Arial" charset="0"/>
              </a:defRPr>
            </a:lvl1pPr>
          </a:lstStyle>
          <a:p>
            <a:pPr>
              <a:defRPr/>
            </a:pPr>
            <a:endParaRPr lang="en-US"/>
          </a:p>
        </p:txBody>
      </p:sp>
      <p:sp>
        <p:nvSpPr>
          <p:cNvPr id="167939" name="Rectangle 3"/>
          <p:cNvSpPr>
            <a:spLocks noGrp="1" noChangeArrowheads="1"/>
          </p:cNvSpPr>
          <p:nvPr>
            <p:ph type="dt" sz="quarter" idx="1"/>
          </p:nvPr>
        </p:nvSpPr>
        <p:spPr bwMode="auto">
          <a:xfrm>
            <a:off x="4143588" y="2"/>
            <a:ext cx="3169920" cy="479602"/>
          </a:xfrm>
          <a:prstGeom prst="rect">
            <a:avLst/>
          </a:prstGeom>
          <a:noFill/>
          <a:ln w="9525">
            <a:noFill/>
            <a:miter lim="800000"/>
            <a:headEnd/>
            <a:tailEnd/>
          </a:ln>
          <a:effectLst/>
        </p:spPr>
        <p:txBody>
          <a:bodyPr vert="horz" wrap="square" lIns="90635" tIns="45317" rIns="90635" bIns="45317" numCol="1" anchor="t" anchorCtr="0" compatLnSpc="1">
            <a:prstTxWarp prst="textNoShape">
              <a:avLst/>
            </a:prstTxWarp>
          </a:bodyPr>
          <a:lstStyle>
            <a:lvl1pPr algn="r">
              <a:defRPr sz="1100">
                <a:latin typeface="Arial" charset="0"/>
              </a:defRPr>
            </a:lvl1pPr>
          </a:lstStyle>
          <a:p>
            <a:pPr>
              <a:defRPr/>
            </a:pPr>
            <a:endParaRPr lang="en-US"/>
          </a:p>
        </p:txBody>
      </p:sp>
      <p:sp>
        <p:nvSpPr>
          <p:cNvPr id="167940" name="Rectangle 4"/>
          <p:cNvSpPr>
            <a:spLocks noGrp="1" noChangeArrowheads="1"/>
          </p:cNvSpPr>
          <p:nvPr>
            <p:ph type="ftr" sz="quarter" idx="2"/>
          </p:nvPr>
        </p:nvSpPr>
        <p:spPr bwMode="auto">
          <a:xfrm>
            <a:off x="1" y="9120073"/>
            <a:ext cx="3169920" cy="479602"/>
          </a:xfrm>
          <a:prstGeom prst="rect">
            <a:avLst/>
          </a:prstGeom>
          <a:noFill/>
          <a:ln w="9525">
            <a:noFill/>
            <a:miter lim="800000"/>
            <a:headEnd/>
            <a:tailEnd/>
          </a:ln>
          <a:effectLst/>
        </p:spPr>
        <p:txBody>
          <a:bodyPr vert="horz" wrap="square" lIns="90635" tIns="45317" rIns="90635" bIns="45317" numCol="1" anchor="b" anchorCtr="0" compatLnSpc="1">
            <a:prstTxWarp prst="textNoShape">
              <a:avLst/>
            </a:prstTxWarp>
          </a:bodyPr>
          <a:lstStyle>
            <a:lvl1pPr>
              <a:defRPr sz="1100">
                <a:latin typeface="Arial" charset="0"/>
              </a:defRPr>
            </a:lvl1pPr>
          </a:lstStyle>
          <a:p>
            <a:pPr>
              <a:defRPr/>
            </a:pPr>
            <a:endParaRPr lang="en-US"/>
          </a:p>
        </p:txBody>
      </p:sp>
      <p:sp>
        <p:nvSpPr>
          <p:cNvPr id="167941" name="Rectangle 5"/>
          <p:cNvSpPr>
            <a:spLocks noGrp="1" noChangeArrowheads="1"/>
          </p:cNvSpPr>
          <p:nvPr>
            <p:ph type="sldNum" sz="quarter" idx="3"/>
          </p:nvPr>
        </p:nvSpPr>
        <p:spPr bwMode="auto">
          <a:xfrm>
            <a:off x="4143588" y="9120073"/>
            <a:ext cx="3169920" cy="479602"/>
          </a:xfrm>
          <a:prstGeom prst="rect">
            <a:avLst/>
          </a:prstGeom>
          <a:noFill/>
          <a:ln w="9525">
            <a:noFill/>
            <a:miter lim="800000"/>
            <a:headEnd/>
            <a:tailEnd/>
          </a:ln>
          <a:effectLst/>
        </p:spPr>
        <p:txBody>
          <a:bodyPr vert="horz" wrap="square" lIns="90635" tIns="45317" rIns="90635" bIns="45317" numCol="1" anchor="b" anchorCtr="0" compatLnSpc="1">
            <a:prstTxWarp prst="textNoShape">
              <a:avLst/>
            </a:prstTxWarp>
          </a:bodyPr>
          <a:lstStyle>
            <a:lvl1pPr algn="r">
              <a:defRPr sz="1100">
                <a:latin typeface="Arial" charset="0"/>
              </a:defRPr>
            </a:lvl1pPr>
          </a:lstStyle>
          <a:p>
            <a:pPr>
              <a:defRPr/>
            </a:pPr>
            <a:fld id="{CBD1E35B-38F4-4EA5-9977-87333899A7EB}" type="slidenum">
              <a:rPr lang="en-US"/>
              <a:pPr>
                <a:defRPr/>
              </a:pPr>
              <a:t>‹#›</a:t>
            </a:fld>
            <a:endParaRPr lang="en-US"/>
          </a:p>
        </p:txBody>
      </p:sp>
    </p:spTree>
    <p:extLst>
      <p:ext uri="{BB962C8B-B14F-4D97-AF65-F5344CB8AC3E}">
        <p14:creationId xmlns:p14="http://schemas.microsoft.com/office/powerpoint/2010/main" val="39953922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1" y="2"/>
            <a:ext cx="3169920" cy="479602"/>
          </a:xfrm>
          <a:prstGeom prst="rect">
            <a:avLst/>
          </a:prstGeom>
          <a:noFill/>
          <a:ln w="9525">
            <a:noFill/>
            <a:miter lim="800000"/>
            <a:headEnd/>
            <a:tailEnd/>
          </a:ln>
          <a:effectLst/>
        </p:spPr>
        <p:txBody>
          <a:bodyPr vert="horz" wrap="square" lIns="90635" tIns="45317" rIns="90635" bIns="45317" numCol="1" anchor="t" anchorCtr="0" compatLnSpc="1">
            <a:prstTxWarp prst="textNoShape">
              <a:avLst/>
            </a:prstTxWarp>
          </a:bodyPr>
          <a:lstStyle>
            <a:lvl1pPr>
              <a:defRPr sz="1100">
                <a:latin typeface="Arial" charset="0"/>
              </a:defRPr>
            </a:lvl1pPr>
          </a:lstStyle>
          <a:p>
            <a:pPr>
              <a:defRPr/>
            </a:pPr>
            <a:endParaRPr lang="en-US"/>
          </a:p>
        </p:txBody>
      </p:sp>
      <p:sp>
        <p:nvSpPr>
          <p:cNvPr id="16387" name="Rectangle 3"/>
          <p:cNvSpPr>
            <a:spLocks noGrp="1" noChangeArrowheads="1"/>
          </p:cNvSpPr>
          <p:nvPr>
            <p:ph type="dt" idx="1"/>
          </p:nvPr>
        </p:nvSpPr>
        <p:spPr bwMode="auto">
          <a:xfrm>
            <a:off x="4143588" y="2"/>
            <a:ext cx="3169920" cy="479602"/>
          </a:xfrm>
          <a:prstGeom prst="rect">
            <a:avLst/>
          </a:prstGeom>
          <a:noFill/>
          <a:ln w="9525">
            <a:noFill/>
            <a:miter lim="800000"/>
            <a:headEnd/>
            <a:tailEnd/>
          </a:ln>
          <a:effectLst/>
        </p:spPr>
        <p:txBody>
          <a:bodyPr vert="horz" wrap="square" lIns="90635" tIns="45317" rIns="90635" bIns="45317" numCol="1" anchor="t" anchorCtr="0" compatLnSpc="1">
            <a:prstTxWarp prst="textNoShape">
              <a:avLst/>
            </a:prstTxWarp>
          </a:bodyPr>
          <a:lstStyle>
            <a:lvl1pPr algn="r">
              <a:defRPr sz="1100">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1260475" y="720725"/>
            <a:ext cx="4797425" cy="359886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31520" y="4560805"/>
            <a:ext cx="5852160" cy="4320998"/>
          </a:xfrm>
          <a:prstGeom prst="rect">
            <a:avLst/>
          </a:prstGeom>
          <a:noFill/>
          <a:ln w="9525">
            <a:noFill/>
            <a:miter lim="800000"/>
            <a:headEnd/>
            <a:tailEnd/>
          </a:ln>
          <a:effectLst/>
        </p:spPr>
        <p:txBody>
          <a:bodyPr vert="horz" wrap="square" lIns="90635" tIns="45317" rIns="90635" bIns="45317"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1" y="9120073"/>
            <a:ext cx="3169920" cy="479602"/>
          </a:xfrm>
          <a:prstGeom prst="rect">
            <a:avLst/>
          </a:prstGeom>
          <a:noFill/>
          <a:ln w="9525">
            <a:noFill/>
            <a:miter lim="800000"/>
            <a:headEnd/>
            <a:tailEnd/>
          </a:ln>
          <a:effectLst/>
        </p:spPr>
        <p:txBody>
          <a:bodyPr vert="horz" wrap="square" lIns="90635" tIns="45317" rIns="90635" bIns="45317" numCol="1" anchor="b" anchorCtr="0" compatLnSpc="1">
            <a:prstTxWarp prst="textNoShape">
              <a:avLst/>
            </a:prstTxWarp>
          </a:bodyPr>
          <a:lstStyle>
            <a:lvl1pPr>
              <a:defRPr sz="1100">
                <a:latin typeface="Arial" charset="0"/>
              </a:defRPr>
            </a:lvl1pPr>
          </a:lstStyle>
          <a:p>
            <a:pPr>
              <a:defRPr/>
            </a:pPr>
            <a:endParaRPr lang="en-US"/>
          </a:p>
        </p:txBody>
      </p:sp>
      <p:sp>
        <p:nvSpPr>
          <p:cNvPr id="16391" name="Rectangle 7"/>
          <p:cNvSpPr>
            <a:spLocks noGrp="1" noChangeArrowheads="1"/>
          </p:cNvSpPr>
          <p:nvPr>
            <p:ph type="sldNum" sz="quarter" idx="5"/>
          </p:nvPr>
        </p:nvSpPr>
        <p:spPr bwMode="auto">
          <a:xfrm>
            <a:off x="4143588" y="9120073"/>
            <a:ext cx="3169920" cy="479602"/>
          </a:xfrm>
          <a:prstGeom prst="rect">
            <a:avLst/>
          </a:prstGeom>
          <a:noFill/>
          <a:ln w="9525">
            <a:noFill/>
            <a:miter lim="800000"/>
            <a:headEnd/>
            <a:tailEnd/>
          </a:ln>
          <a:effectLst/>
        </p:spPr>
        <p:txBody>
          <a:bodyPr vert="horz" wrap="square" lIns="90635" tIns="45317" rIns="90635" bIns="45317" numCol="1" anchor="b" anchorCtr="0" compatLnSpc="1">
            <a:prstTxWarp prst="textNoShape">
              <a:avLst/>
            </a:prstTxWarp>
          </a:bodyPr>
          <a:lstStyle>
            <a:lvl1pPr algn="r">
              <a:defRPr sz="1100">
                <a:latin typeface="Arial" charset="0"/>
              </a:defRPr>
            </a:lvl1pPr>
          </a:lstStyle>
          <a:p>
            <a:pPr>
              <a:defRPr/>
            </a:pPr>
            <a:fld id="{B2E0F520-5863-41B1-8D5C-39A9F4313548}" type="slidenum">
              <a:rPr lang="en-US"/>
              <a:pPr>
                <a:defRPr/>
              </a:pPr>
              <a:t>‹#›</a:t>
            </a:fld>
            <a:endParaRPr lang="en-US"/>
          </a:p>
        </p:txBody>
      </p:sp>
    </p:spTree>
    <p:extLst>
      <p:ext uri="{BB962C8B-B14F-4D97-AF65-F5344CB8AC3E}">
        <p14:creationId xmlns:p14="http://schemas.microsoft.com/office/powerpoint/2010/main" val="15832305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B329B796-15D1-497D-A9D1-F82663063889}" type="slidenum">
              <a:rPr lang="en-US" smtClean="0"/>
              <a:pPr/>
              <a:t>1</a:t>
            </a:fld>
            <a:endParaRPr lang="en-US"/>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endParaRPr lang="en-GB" sz="1300" dirty="0"/>
          </a:p>
        </p:txBody>
      </p:sp>
    </p:spTree>
    <p:extLst>
      <p:ext uri="{BB962C8B-B14F-4D97-AF65-F5344CB8AC3E}">
        <p14:creationId xmlns:p14="http://schemas.microsoft.com/office/powerpoint/2010/main" val="39267272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5E29D948-887F-4882-95D6-B8367727DDD9}" type="slidenum">
              <a:rPr lang="en-US" smtClean="0"/>
              <a:pPr/>
              <a:t>10</a:t>
            </a:fld>
            <a:endParaRPr lang="en-US"/>
          </a:p>
        </p:txBody>
      </p:sp>
      <p:sp>
        <p:nvSpPr>
          <p:cNvPr id="47107" name="Rectangle 2"/>
          <p:cNvSpPr>
            <a:spLocks noGrp="1" noRot="1" noChangeAspect="1" noChangeArrowheads="1" noTextEdit="1"/>
          </p:cNvSpPr>
          <p:nvPr>
            <p:ph type="sldImg"/>
          </p:nvPr>
        </p:nvSpPr>
        <p:spPr>
          <a:ln/>
        </p:spPr>
      </p:sp>
      <p:sp>
        <p:nvSpPr>
          <p:cNvPr id="47108" name="Rectangle 3"/>
          <p:cNvSpPr>
            <a:spLocks noGrp="1" noChangeArrowheads="1"/>
          </p:cNvSpPr>
          <p:nvPr>
            <p:ph type="body" idx="1"/>
          </p:nvPr>
        </p:nvSpPr>
        <p:spPr>
          <a:noFill/>
          <a:ln/>
        </p:spPr>
        <p:txBody>
          <a:bodyPr/>
          <a:lstStyle/>
          <a:p>
            <a:pPr eaLnBrk="1" hangingPunct="1">
              <a:buFontTx/>
              <a:buNone/>
            </a:pPr>
            <a:r>
              <a:rPr lang="en-GB" dirty="0"/>
              <a:t>So – EPAs are similar to WG/PM in that both involve acting on behalf of someone else. With EPAs the ‘subject person’ decides who the attorney is, with WG/PM the court decides. For most people there is no ‘choice’ between the two because either you have capacity or you don’t – and you can’t give power of attorney without capacity. </a:t>
            </a:r>
          </a:p>
          <a:p>
            <a:pPr eaLnBrk="1" hangingPunct="1"/>
            <a:endParaRPr lang="en-GB" dirty="0"/>
          </a:p>
        </p:txBody>
      </p:sp>
    </p:spTree>
    <p:extLst>
      <p:ext uri="{BB962C8B-B14F-4D97-AF65-F5344CB8AC3E}">
        <p14:creationId xmlns:p14="http://schemas.microsoft.com/office/powerpoint/2010/main" val="1895168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Co-dependent parent – very high needs person (role of independent lawyer)</a:t>
            </a:r>
          </a:p>
          <a:p>
            <a:r>
              <a:rPr lang="en-NZ" dirty="0"/>
              <a:t>Cinderella Man</a:t>
            </a:r>
          </a:p>
          <a:p>
            <a:r>
              <a:rPr lang="en-NZ" dirty="0"/>
              <a:t>Family conflict – using power against other family members by denying access – 2 examples (role of independent lawyer), statement by judge</a:t>
            </a:r>
          </a:p>
          <a:p>
            <a:r>
              <a:rPr lang="en-NZ" dirty="0"/>
              <a:t>Vulnerable man with gang involvement (role of judge)</a:t>
            </a:r>
          </a:p>
          <a:p>
            <a:r>
              <a:rPr lang="en-NZ" dirty="0"/>
              <a:t>Person wanting to move to another location and family refusing</a:t>
            </a:r>
          </a:p>
          <a:p>
            <a:r>
              <a:rPr lang="en-NZ" dirty="0"/>
              <a:t>Family trying to protect vulnerable young woman from man trying to get residency</a:t>
            </a:r>
          </a:p>
          <a:p>
            <a:r>
              <a:rPr lang="en-NZ" dirty="0"/>
              <a:t>Two people – hire purchase agreements, cash converters</a:t>
            </a:r>
          </a:p>
          <a:p>
            <a:endParaRPr lang="en-NZ" dirty="0"/>
          </a:p>
          <a:p>
            <a:endParaRPr lang="en-NZ" dirty="0"/>
          </a:p>
          <a:p>
            <a:endParaRPr lang="en-NZ" dirty="0"/>
          </a:p>
        </p:txBody>
      </p:sp>
      <p:sp>
        <p:nvSpPr>
          <p:cNvPr id="4" name="Slide Number Placeholder 3"/>
          <p:cNvSpPr>
            <a:spLocks noGrp="1"/>
          </p:cNvSpPr>
          <p:nvPr>
            <p:ph type="sldNum" sz="quarter" idx="5"/>
          </p:nvPr>
        </p:nvSpPr>
        <p:spPr/>
        <p:txBody>
          <a:bodyPr/>
          <a:lstStyle/>
          <a:p>
            <a:pPr>
              <a:defRPr/>
            </a:pPr>
            <a:fld id="{B2E0F520-5863-41B1-8D5C-39A9F4313548}" type="slidenum">
              <a:rPr lang="en-US" smtClean="0"/>
              <a:pPr>
                <a:defRPr/>
              </a:pPr>
              <a:t>11</a:t>
            </a:fld>
            <a:endParaRPr lang="en-US"/>
          </a:p>
        </p:txBody>
      </p:sp>
    </p:spTree>
    <p:extLst>
      <p:ext uri="{BB962C8B-B14F-4D97-AF65-F5344CB8AC3E}">
        <p14:creationId xmlns:p14="http://schemas.microsoft.com/office/powerpoint/2010/main" val="19391560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482497B6-D5B4-4814-8274-4F03C8707454}" type="slidenum">
              <a:rPr lang="en-US" smtClean="0"/>
              <a:pPr/>
              <a:t>12</a:t>
            </a:fld>
            <a:endParaRPr lang="en-US"/>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endParaRPr lang="en-GB" dirty="0"/>
          </a:p>
        </p:txBody>
      </p:sp>
    </p:spTree>
    <p:extLst>
      <p:ext uri="{BB962C8B-B14F-4D97-AF65-F5344CB8AC3E}">
        <p14:creationId xmlns:p14="http://schemas.microsoft.com/office/powerpoint/2010/main" val="3072771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3D7BE8FE-A5AA-4B69-81F5-8E34104386C2}" type="slidenum">
              <a:rPr lang="en-US" smtClean="0"/>
              <a:pPr/>
              <a:t>2</a:t>
            </a:fld>
            <a:endParaRPr lang="en-US"/>
          </a:p>
        </p:txBody>
      </p:sp>
      <p:sp>
        <p:nvSpPr>
          <p:cNvPr id="41987" name="Rectangle 2"/>
          <p:cNvSpPr>
            <a:spLocks noGrp="1" noRot="1" noChangeAspect="1" noChangeArrowheads="1" noTextEdit="1"/>
          </p:cNvSpPr>
          <p:nvPr>
            <p:ph type="sldImg"/>
          </p:nvPr>
        </p:nvSpPr>
        <p:spPr>
          <a:ln/>
        </p:spPr>
      </p:sp>
      <p:sp>
        <p:nvSpPr>
          <p:cNvPr id="41988" name="Rectangle 3"/>
          <p:cNvSpPr>
            <a:spLocks noGrp="1" noChangeArrowheads="1"/>
          </p:cNvSpPr>
          <p:nvPr>
            <p:ph type="body" idx="1"/>
          </p:nvPr>
        </p:nvSpPr>
        <p:spPr>
          <a:noFill/>
          <a:ln/>
        </p:spPr>
        <p:txBody>
          <a:bodyPr/>
          <a:lstStyle/>
          <a:p>
            <a:pPr eaLnBrk="1" hangingPunct="1"/>
            <a:endParaRPr lang="en-GB" dirty="0"/>
          </a:p>
        </p:txBody>
      </p:sp>
    </p:spTree>
    <p:extLst>
      <p:ext uri="{BB962C8B-B14F-4D97-AF65-F5344CB8AC3E}">
        <p14:creationId xmlns:p14="http://schemas.microsoft.com/office/powerpoint/2010/main" val="39657856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57B473A-D68E-45D0-93CC-915D429FAD5F}" type="slidenum">
              <a:rPr lang="en-US" smtClean="0"/>
              <a:pPr/>
              <a:t>3</a:t>
            </a:fld>
            <a:endParaRPr lang="en-US"/>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buFontTx/>
              <a:buChar char="•"/>
            </a:pPr>
            <a:endParaRPr lang="en-GB" dirty="0"/>
          </a:p>
          <a:p>
            <a:pPr eaLnBrk="1" hangingPunct="1"/>
            <a:endParaRPr lang="en-GB" dirty="0"/>
          </a:p>
        </p:txBody>
      </p:sp>
    </p:spTree>
    <p:extLst>
      <p:ext uri="{BB962C8B-B14F-4D97-AF65-F5344CB8AC3E}">
        <p14:creationId xmlns:p14="http://schemas.microsoft.com/office/powerpoint/2010/main" val="4112028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Arial" charset="0"/>
                <a:ea typeface="+mn-ea"/>
                <a:cs typeface="Arial" charset="0"/>
              </a:rPr>
              <a:t>1. States Parties reaffirm that persons with disabilities have the right to recognition everywhere as persons before the law. </a:t>
            </a:r>
          </a:p>
          <a:p>
            <a:r>
              <a:rPr lang="en-NZ" sz="1200" kern="1200" dirty="0">
                <a:solidFill>
                  <a:schemeClr val="tx1"/>
                </a:solidFill>
                <a:effectLst/>
                <a:latin typeface="Arial" charset="0"/>
                <a:ea typeface="+mn-ea"/>
                <a:cs typeface="Arial" charset="0"/>
              </a:rPr>
              <a:t>2. States Parties shall recognize that persons with disabilities enjoy legal capacity on an equal basis with others in all aspects of life. </a:t>
            </a:r>
          </a:p>
          <a:p>
            <a:r>
              <a:rPr lang="en-NZ" sz="1200" kern="1200" dirty="0">
                <a:solidFill>
                  <a:schemeClr val="tx1"/>
                </a:solidFill>
                <a:effectLst/>
                <a:latin typeface="Arial" charset="0"/>
                <a:ea typeface="+mn-ea"/>
                <a:cs typeface="Arial" charset="0"/>
              </a:rPr>
              <a:t>3. States Parties shall take appropriate measures to provide access by persons with disabilities to the support they may require in exercising their legal capacity.</a:t>
            </a:r>
          </a:p>
          <a:p>
            <a:r>
              <a:rPr lang="en-NZ" sz="1200" kern="1200" dirty="0">
                <a:solidFill>
                  <a:schemeClr val="tx1"/>
                </a:solidFill>
                <a:effectLst/>
                <a:latin typeface="Arial" charset="0"/>
                <a:ea typeface="+mn-ea"/>
                <a:cs typeface="Arial" charset="0"/>
              </a:rPr>
              <a:t>4. States Parties shall ensure that all measures that relate to the exercise of legal capacity provide for appropriate and effective safeguards to prevent abuse in accordance with international human rights law. Such safeguards shall ensure that measures relating to the exercise of legal capacity respect the rights, will and preferences of the person, are free of conflict of interest and undue influence, are proportional and tailored to the person’s circumstances, apply for the shortest time possible and are subject to regular review by a competent, independent and impartial authority or judicial body. The safeguards shall be proportional to the degree to which such measures affect the person’s rights and interests.</a:t>
            </a:r>
          </a:p>
        </p:txBody>
      </p:sp>
      <p:sp>
        <p:nvSpPr>
          <p:cNvPr id="4" name="Slide Number Placeholder 3"/>
          <p:cNvSpPr>
            <a:spLocks noGrp="1"/>
          </p:cNvSpPr>
          <p:nvPr>
            <p:ph type="sldNum" sz="quarter" idx="5"/>
          </p:nvPr>
        </p:nvSpPr>
        <p:spPr/>
        <p:txBody>
          <a:bodyPr/>
          <a:lstStyle/>
          <a:p>
            <a:pPr>
              <a:defRPr/>
            </a:pPr>
            <a:fld id="{B2E0F520-5863-41B1-8D5C-39A9F4313548}" type="slidenum">
              <a:rPr lang="en-US" smtClean="0"/>
              <a:pPr>
                <a:defRPr/>
              </a:pPr>
              <a:t>4</a:t>
            </a:fld>
            <a:endParaRPr lang="en-US"/>
          </a:p>
        </p:txBody>
      </p:sp>
    </p:spTree>
    <p:extLst>
      <p:ext uri="{BB962C8B-B14F-4D97-AF65-F5344CB8AC3E}">
        <p14:creationId xmlns:p14="http://schemas.microsoft.com/office/powerpoint/2010/main" val="3471996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Basic principles of the act – very important!! </a:t>
            </a:r>
          </a:p>
          <a:p>
            <a:endParaRPr lang="en-US" b="1" dirty="0"/>
          </a:p>
          <a:p>
            <a:r>
              <a:rPr lang="en-US" b="1" dirty="0"/>
              <a:t>PRESUMPTION OF CAPACITY</a:t>
            </a:r>
            <a:r>
              <a:rPr lang="en-US" b="0" dirty="0"/>
              <a:t> (not diagnosis based – individual assessment)</a:t>
            </a:r>
          </a:p>
          <a:p>
            <a:r>
              <a:rPr lang="en-US" b="1" dirty="0"/>
              <a:t>MAXIMISING DECISION-MAKING CAPABILITY</a:t>
            </a:r>
            <a:r>
              <a:rPr lang="en-US" b="0" dirty="0"/>
              <a:t> – this links to the convention, is one of the reasons the government claims the legislation accords with the convention.</a:t>
            </a:r>
          </a:p>
          <a:p>
            <a:r>
              <a:rPr lang="en-US" b="1" dirty="0"/>
              <a:t>BEST INTERESTS AND WELFARE –</a:t>
            </a:r>
            <a:r>
              <a:rPr lang="en-US" b="0" dirty="0"/>
              <a:t> there are decisions you can’t make if appointed to a role. Can’t make a decision that would end the person’s life, give shock therapy, put them into an experimental treatment protocol, decide that they should marry (or not marry), and more.</a:t>
            </a:r>
          </a:p>
          <a:p>
            <a:endParaRPr lang="en-US" b="0" dirty="0"/>
          </a:p>
          <a:p>
            <a:r>
              <a:rPr lang="en-US" b="0" dirty="0"/>
              <a:t>If you have time, you can discuss that capacity can vary depending on the type of the decision.</a:t>
            </a:r>
            <a:endParaRPr lang="en-US" b="1" dirty="0"/>
          </a:p>
        </p:txBody>
      </p:sp>
      <p:sp>
        <p:nvSpPr>
          <p:cNvPr id="4" name="Slide Number Placeholder 3"/>
          <p:cNvSpPr>
            <a:spLocks noGrp="1"/>
          </p:cNvSpPr>
          <p:nvPr>
            <p:ph type="sldNum" sz="quarter" idx="10"/>
          </p:nvPr>
        </p:nvSpPr>
        <p:spPr/>
        <p:txBody>
          <a:bodyPr/>
          <a:lstStyle/>
          <a:p>
            <a:pPr>
              <a:defRPr/>
            </a:pPr>
            <a:fld id="{B2E0F520-5863-41B1-8D5C-39A9F4313548}" type="slidenum">
              <a:rPr lang="en-US" smtClean="0"/>
              <a:pPr>
                <a:defRPr/>
              </a:pPr>
              <a:t>5</a:t>
            </a:fld>
            <a:endParaRPr lang="en-US"/>
          </a:p>
        </p:txBody>
      </p:sp>
    </p:spTree>
    <p:extLst>
      <p:ext uri="{BB962C8B-B14F-4D97-AF65-F5344CB8AC3E}">
        <p14:creationId xmlns:p14="http://schemas.microsoft.com/office/powerpoint/2010/main" val="772930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964A0228-6F8E-42B2-B274-F26FC0836F24}" type="slidenum">
              <a:rPr lang="en-US" smtClean="0"/>
              <a:pPr/>
              <a:t>6</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buFontTx/>
              <a:buChar char="•"/>
            </a:pPr>
            <a:r>
              <a:rPr lang="en-GB" dirty="0"/>
              <a:t>There are many types of court orders that can be made under the Act. We don’t have time to discuss all in detail but here are some examples. </a:t>
            </a:r>
          </a:p>
          <a:p>
            <a:pPr eaLnBrk="1" hangingPunct="1">
              <a:buFontTx/>
              <a:buChar char="•"/>
            </a:pPr>
            <a:endParaRPr lang="en-GB" dirty="0"/>
          </a:p>
        </p:txBody>
      </p:sp>
    </p:spTree>
    <p:extLst>
      <p:ext uri="{BB962C8B-B14F-4D97-AF65-F5344CB8AC3E}">
        <p14:creationId xmlns:p14="http://schemas.microsoft.com/office/powerpoint/2010/main" val="14067558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Primary objectives of the legislation:</a:t>
            </a:r>
          </a:p>
          <a:p>
            <a:r>
              <a:rPr lang="en-US" dirty="0"/>
              <a:t>Again part of why the government claims this legislation accords with the convention</a:t>
            </a:r>
          </a:p>
          <a:p>
            <a:r>
              <a:rPr lang="en-US" dirty="0"/>
              <a:t>LEAST RESTRICTIVE</a:t>
            </a:r>
          </a:p>
          <a:p>
            <a:r>
              <a:rPr lang="en-US" dirty="0"/>
              <a:t>DEVELOP SUCH CAPACITY AS HE OR SHE HAS (requirement for having a welfare guardian is total lack of capacity in any one aspect of decision making)</a:t>
            </a:r>
          </a:p>
          <a:p>
            <a:endParaRPr lang="en-US" dirty="0"/>
          </a:p>
        </p:txBody>
      </p:sp>
      <p:sp>
        <p:nvSpPr>
          <p:cNvPr id="4" name="Slide Number Placeholder 3"/>
          <p:cNvSpPr>
            <a:spLocks noGrp="1"/>
          </p:cNvSpPr>
          <p:nvPr>
            <p:ph type="sldNum" sz="quarter" idx="10"/>
          </p:nvPr>
        </p:nvSpPr>
        <p:spPr/>
        <p:txBody>
          <a:bodyPr/>
          <a:lstStyle/>
          <a:p>
            <a:pPr>
              <a:defRPr/>
            </a:pPr>
            <a:fld id="{B2E0F520-5863-41B1-8D5C-39A9F4313548}" type="slidenum">
              <a:rPr lang="en-US" smtClean="0"/>
              <a:pPr>
                <a:defRPr/>
              </a:pPr>
              <a:t>7</a:t>
            </a:fld>
            <a:endParaRPr lang="en-US"/>
          </a:p>
        </p:txBody>
      </p:sp>
    </p:spTree>
    <p:extLst>
      <p:ext uri="{BB962C8B-B14F-4D97-AF65-F5344CB8AC3E}">
        <p14:creationId xmlns:p14="http://schemas.microsoft.com/office/powerpoint/2010/main" val="587524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eaLnBrk="1" hangingPunct="1">
              <a:buFontTx/>
              <a:buChar char="•"/>
            </a:pPr>
            <a:endParaRPr lang="en-NZ" dirty="0"/>
          </a:p>
        </p:txBody>
      </p:sp>
      <p:sp>
        <p:nvSpPr>
          <p:cNvPr id="4" name="Slide Number Placeholder 3"/>
          <p:cNvSpPr>
            <a:spLocks noGrp="1"/>
          </p:cNvSpPr>
          <p:nvPr>
            <p:ph type="sldNum" sz="quarter" idx="10"/>
          </p:nvPr>
        </p:nvSpPr>
        <p:spPr/>
        <p:txBody>
          <a:bodyPr/>
          <a:lstStyle/>
          <a:p>
            <a:pPr>
              <a:defRPr/>
            </a:pPr>
            <a:fld id="{B2E0F520-5863-41B1-8D5C-39A9F4313548}" type="slidenum">
              <a:rPr lang="en-US" smtClean="0"/>
              <a:pPr>
                <a:defRPr/>
              </a:pPr>
              <a:t>8</a:t>
            </a:fld>
            <a:endParaRPr lang="en-US"/>
          </a:p>
        </p:txBody>
      </p:sp>
    </p:spTree>
    <p:extLst>
      <p:ext uri="{BB962C8B-B14F-4D97-AF65-F5344CB8AC3E}">
        <p14:creationId xmlns:p14="http://schemas.microsoft.com/office/powerpoint/2010/main" val="620927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sz="1200" kern="1200" dirty="0">
                <a:solidFill>
                  <a:schemeClr val="tx1"/>
                </a:solidFill>
                <a:effectLst/>
                <a:latin typeface="Arial" charset="0"/>
                <a:ea typeface="+mn-ea"/>
                <a:cs typeface="Arial" charset="0"/>
              </a:rPr>
              <a:t>5. Subject to the provisions of this article, States Parties shall take all appropriate and effective measures to ensure the equal right of persons with disabilities to own or inherit property, to control their own financial affairs and to have equal access to bank loans, mortgages and other forms of financial credit, and shall ensure that persons with disabilities are not arbitrarily deprived of their property. </a:t>
            </a:r>
            <a:endParaRPr lang="en-NZ" dirty="0"/>
          </a:p>
        </p:txBody>
      </p:sp>
      <p:sp>
        <p:nvSpPr>
          <p:cNvPr id="4" name="Slide Number Placeholder 3"/>
          <p:cNvSpPr>
            <a:spLocks noGrp="1"/>
          </p:cNvSpPr>
          <p:nvPr>
            <p:ph type="sldNum" sz="quarter" idx="5"/>
          </p:nvPr>
        </p:nvSpPr>
        <p:spPr/>
        <p:txBody>
          <a:bodyPr/>
          <a:lstStyle/>
          <a:p>
            <a:pPr>
              <a:defRPr/>
            </a:pPr>
            <a:fld id="{B2E0F520-5863-41B1-8D5C-39A9F4313548}" type="slidenum">
              <a:rPr lang="en-US" smtClean="0"/>
              <a:pPr>
                <a:defRPr/>
              </a:pPr>
              <a:t>9</a:t>
            </a:fld>
            <a:endParaRPr lang="en-US"/>
          </a:p>
        </p:txBody>
      </p:sp>
    </p:spTree>
    <p:extLst>
      <p:ext uri="{BB962C8B-B14F-4D97-AF65-F5344CB8AC3E}">
        <p14:creationId xmlns:p14="http://schemas.microsoft.com/office/powerpoint/2010/main" val="36351780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0825" cy="6851650"/>
            <a:chOff x="0" y="0"/>
            <a:chExt cx="5758" cy="4316"/>
          </a:xfrm>
        </p:grpSpPr>
        <p:sp>
          <p:nvSpPr>
            <p:cNvPr id="5"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6"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7"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8"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en-NZ"/>
            </a:p>
          </p:txBody>
        </p:sp>
        <p:sp>
          <p:nvSpPr>
            <p:cNvPr id="9"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0"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1"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2"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4"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en-NZ"/>
            </a:p>
          </p:txBody>
        </p:sp>
        <p:sp>
          <p:nvSpPr>
            <p:cNvPr id="15"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en-NZ"/>
            </a:p>
          </p:txBody>
        </p:sp>
        <p:sp>
          <p:nvSpPr>
            <p:cNvPr id="16"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en-NZ"/>
            </a:p>
          </p:txBody>
        </p:sp>
        <p:grpSp>
          <p:nvGrpSpPr>
            <p:cNvPr id="17" name="Group 15"/>
            <p:cNvGrpSpPr>
              <a:grpSpLocks/>
            </p:cNvGrpSpPr>
            <p:nvPr/>
          </p:nvGrpSpPr>
          <p:grpSpPr bwMode="auto">
            <a:xfrm>
              <a:off x="192" y="2284"/>
              <a:ext cx="1254" cy="923"/>
              <a:chOff x="192" y="2284"/>
              <a:chExt cx="1254" cy="923"/>
            </a:xfrm>
          </p:grpSpPr>
          <p:sp>
            <p:nvSpPr>
              <p:cNvPr id="18"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en-NZ"/>
              </a:p>
            </p:txBody>
          </p:sp>
          <p:sp>
            <p:nvSpPr>
              <p:cNvPr id="19"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0"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en-NZ"/>
              </a:p>
            </p:txBody>
          </p:sp>
          <p:sp>
            <p:nvSpPr>
              <p:cNvPr id="21"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2"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3"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4"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5"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6"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7"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8"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29"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0"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1"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2"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3"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4"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5"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6"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7"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38"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en-NZ"/>
              </a:p>
            </p:txBody>
          </p:sp>
          <p:sp>
            <p:nvSpPr>
              <p:cNvPr id="39"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en-NZ"/>
              </a:p>
            </p:txBody>
          </p:sp>
          <p:sp>
            <p:nvSpPr>
              <p:cNvPr id="40"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en-NZ"/>
              </a:p>
            </p:txBody>
          </p:sp>
          <p:sp>
            <p:nvSpPr>
              <p:cNvPr id="41"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en-NZ"/>
              </a:p>
            </p:txBody>
          </p:sp>
          <p:sp>
            <p:nvSpPr>
              <p:cNvPr id="42"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en-NZ"/>
              </a:p>
            </p:txBody>
          </p:sp>
        </p:grpSp>
      </p:grpSp>
      <p:sp>
        <p:nvSpPr>
          <p:cNvPr id="132137" name="Rectangle 41"/>
          <p:cNvSpPr>
            <a:spLocks noGrp="1" noChangeArrowheads="1"/>
          </p:cNvSpPr>
          <p:nvPr>
            <p:ph type="ctrTitle"/>
          </p:nvPr>
        </p:nvSpPr>
        <p:spPr>
          <a:xfrm>
            <a:off x="685800" y="1447800"/>
            <a:ext cx="7772400" cy="1470025"/>
          </a:xfrm>
        </p:spPr>
        <p:txBody>
          <a:bodyPr/>
          <a:lstStyle>
            <a:lvl1pPr>
              <a:defRPr/>
            </a:lvl1pPr>
          </a:lstStyle>
          <a:p>
            <a:r>
              <a:rPr lang="en-US"/>
              <a:t>Click to edit Master title style</a:t>
            </a:r>
          </a:p>
        </p:txBody>
      </p:sp>
      <p:sp>
        <p:nvSpPr>
          <p:cNvPr id="132138" name="Rectangle 42"/>
          <p:cNvSpPr>
            <a:spLocks noGrp="1" noChangeArrowheads="1"/>
          </p:cNvSpPr>
          <p:nvPr>
            <p:ph type="subTitle" idx="1"/>
          </p:nvPr>
        </p:nvSpPr>
        <p:spPr>
          <a:xfrm>
            <a:off x="1371600" y="3203575"/>
            <a:ext cx="6400800" cy="1752600"/>
          </a:xfrm>
        </p:spPr>
        <p:txBody>
          <a:bodyPr/>
          <a:lstStyle>
            <a:lvl1pPr marL="0" indent="0" algn="ctr">
              <a:buFont typeface="Wingdings" pitchFamily="2" charset="2"/>
              <a:buNone/>
              <a:defRPr/>
            </a:lvl1pPr>
          </a:lstStyle>
          <a:p>
            <a:r>
              <a:rPr lang="en-US"/>
              <a:t>Click to edit Master subtitle style</a:t>
            </a:r>
          </a:p>
        </p:txBody>
      </p:sp>
      <p:sp>
        <p:nvSpPr>
          <p:cNvPr id="43" name="Rectangle 43"/>
          <p:cNvSpPr>
            <a:spLocks noGrp="1" noChangeArrowheads="1"/>
          </p:cNvSpPr>
          <p:nvPr>
            <p:ph type="dt" sz="half" idx="10"/>
          </p:nvPr>
        </p:nvSpPr>
        <p:spPr>
          <a:xfrm>
            <a:off x="457200" y="6245225"/>
            <a:ext cx="2133600" cy="476250"/>
          </a:xfrm>
        </p:spPr>
        <p:txBody>
          <a:bodyPr/>
          <a:lstStyle>
            <a:lvl1pPr>
              <a:defRPr/>
            </a:lvl1pPr>
          </a:lstStyle>
          <a:p>
            <a:pPr>
              <a:defRPr/>
            </a:pPr>
            <a:endParaRPr lang="en-US"/>
          </a:p>
        </p:txBody>
      </p:sp>
      <p:sp>
        <p:nvSpPr>
          <p:cNvPr id="44" name="Rectangle 44"/>
          <p:cNvSpPr>
            <a:spLocks noGrp="1" noChangeArrowheads="1"/>
          </p:cNvSpPr>
          <p:nvPr>
            <p:ph type="ftr" sz="quarter" idx="11"/>
          </p:nvPr>
        </p:nvSpPr>
        <p:spPr>
          <a:xfrm>
            <a:off x="3124200" y="6245225"/>
            <a:ext cx="2895600" cy="476250"/>
          </a:xfrm>
        </p:spPr>
        <p:txBody>
          <a:bodyPr/>
          <a:lstStyle>
            <a:lvl1pPr>
              <a:defRPr/>
            </a:lvl1pPr>
          </a:lstStyle>
          <a:p>
            <a:pPr>
              <a:defRPr/>
            </a:pPr>
            <a:endParaRPr lang="en-US"/>
          </a:p>
        </p:txBody>
      </p:sp>
      <p:sp>
        <p:nvSpPr>
          <p:cNvPr id="45" name="Rectangle 45"/>
          <p:cNvSpPr>
            <a:spLocks noGrp="1" noChangeArrowheads="1"/>
          </p:cNvSpPr>
          <p:nvPr>
            <p:ph type="sldNum" sz="quarter" idx="12"/>
          </p:nvPr>
        </p:nvSpPr>
        <p:spPr>
          <a:xfrm>
            <a:off x="6553200" y="6245225"/>
            <a:ext cx="2133600" cy="476250"/>
          </a:xfrm>
        </p:spPr>
        <p:txBody>
          <a:bodyPr/>
          <a:lstStyle>
            <a:lvl1pPr>
              <a:defRPr/>
            </a:lvl1pPr>
          </a:lstStyle>
          <a:p>
            <a:pPr>
              <a:defRPr/>
            </a:pPr>
            <a:fld id="{6481A181-05A9-44B3-9E06-52E47C8B9871}"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3"/>
          <p:cNvSpPr>
            <a:spLocks noGrp="1" noChangeArrowheads="1"/>
          </p:cNvSpPr>
          <p:nvPr>
            <p:ph type="dt" sz="half" idx="10"/>
          </p:nvPr>
        </p:nvSpPr>
        <p:spPr/>
        <p:txBody>
          <a:bodyPr/>
          <a:lstStyle>
            <a:lvl1pPr>
              <a:defRPr/>
            </a:lvl1pPr>
          </a:lstStyle>
          <a:p>
            <a:pPr>
              <a:defRPr/>
            </a:pPr>
            <a:endParaRPr lang="en-US"/>
          </a:p>
        </p:txBody>
      </p:sp>
      <p:sp>
        <p:nvSpPr>
          <p:cNvPr id="5" name="Rectangle 44"/>
          <p:cNvSpPr>
            <a:spLocks noGrp="1" noChangeArrowheads="1"/>
          </p:cNvSpPr>
          <p:nvPr>
            <p:ph type="ftr" sz="quarter" idx="11"/>
          </p:nvPr>
        </p:nvSpPr>
        <p:spPr/>
        <p:txBody>
          <a:bodyPr/>
          <a:lstStyle>
            <a:lvl1pPr>
              <a:defRPr/>
            </a:lvl1pPr>
          </a:lstStyle>
          <a:p>
            <a:pPr>
              <a:defRPr/>
            </a:pPr>
            <a:endParaRPr lang="en-US"/>
          </a:p>
        </p:txBody>
      </p:sp>
      <p:sp>
        <p:nvSpPr>
          <p:cNvPr id="6" name="Rectangle 45"/>
          <p:cNvSpPr>
            <a:spLocks noGrp="1" noChangeArrowheads="1"/>
          </p:cNvSpPr>
          <p:nvPr>
            <p:ph type="sldNum" sz="quarter" idx="12"/>
          </p:nvPr>
        </p:nvSpPr>
        <p:spPr/>
        <p:txBody>
          <a:bodyPr/>
          <a:lstStyle>
            <a:lvl1pPr>
              <a:defRPr/>
            </a:lvl1pPr>
          </a:lstStyle>
          <a:p>
            <a:pPr>
              <a:defRPr/>
            </a:pPr>
            <a:fld id="{0C904BB8-2BC8-4F34-9C36-66A3A9D6E17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8750"/>
            <a:ext cx="2057400" cy="597217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158750"/>
            <a:ext cx="6019800" cy="59721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3"/>
          <p:cNvSpPr>
            <a:spLocks noGrp="1" noChangeArrowheads="1"/>
          </p:cNvSpPr>
          <p:nvPr>
            <p:ph type="dt" sz="half" idx="10"/>
          </p:nvPr>
        </p:nvSpPr>
        <p:spPr/>
        <p:txBody>
          <a:bodyPr/>
          <a:lstStyle>
            <a:lvl1pPr>
              <a:defRPr/>
            </a:lvl1pPr>
          </a:lstStyle>
          <a:p>
            <a:pPr>
              <a:defRPr/>
            </a:pPr>
            <a:endParaRPr lang="en-US"/>
          </a:p>
        </p:txBody>
      </p:sp>
      <p:sp>
        <p:nvSpPr>
          <p:cNvPr id="5" name="Rectangle 44"/>
          <p:cNvSpPr>
            <a:spLocks noGrp="1" noChangeArrowheads="1"/>
          </p:cNvSpPr>
          <p:nvPr>
            <p:ph type="ftr" sz="quarter" idx="11"/>
          </p:nvPr>
        </p:nvSpPr>
        <p:spPr/>
        <p:txBody>
          <a:bodyPr/>
          <a:lstStyle>
            <a:lvl1pPr>
              <a:defRPr/>
            </a:lvl1pPr>
          </a:lstStyle>
          <a:p>
            <a:pPr>
              <a:defRPr/>
            </a:pPr>
            <a:endParaRPr lang="en-US"/>
          </a:p>
        </p:txBody>
      </p:sp>
      <p:sp>
        <p:nvSpPr>
          <p:cNvPr id="6" name="Rectangle 45"/>
          <p:cNvSpPr>
            <a:spLocks noGrp="1" noChangeArrowheads="1"/>
          </p:cNvSpPr>
          <p:nvPr>
            <p:ph type="sldNum" sz="quarter" idx="12"/>
          </p:nvPr>
        </p:nvSpPr>
        <p:spPr/>
        <p:txBody>
          <a:bodyPr/>
          <a:lstStyle>
            <a:lvl1pPr>
              <a:defRPr/>
            </a:lvl1pPr>
          </a:lstStyle>
          <a:p>
            <a:pPr>
              <a:defRPr/>
            </a:pPr>
            <a:fld id="{E339AF27-9473-46B7-8ABB-93D2705DB948}"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158750"/>
            <a:ext cx="8229600" cy="1258888"/>
          </a:xfrm>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648200" y="1600200"/>
            <a:ext cx="4038600" cy="45307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3"/>
          <p:cNvSpPr>
            <a:spLocks noGrp="1" noChangeArrowheads="1"/>
          </p:cNvSpPr>
          <p:nvPr>
            <p:ph type="dt" sz="half" idx="10"/>
          </p:nvPr>
        </p:nvSpPr>
        <p:spPr/>
        <p:txBody>
          <a:bodyPr/>
          <a:lstStyle>
            <a:lvl1pPr>
              <a:defRPr/>
            </a:lvl1pPr>
          </a:lstStyle>
          <a:p>
            <a:pPr>
              <a:defRPr/>
            </a:pPr>
            <a:endParaRPr lang="en-US"/>
          </a:p>
        </p:txBody>
      </p:sp>
      <p:sp>
        <p:nvSpPr>
          <p:cNvPr id="6" name="Rectangle 44"/>
          <p:cNvSpPr>
            <a:spLocks noGrp="1" noChangeArrowheads="1"/>
          </p:cNvSpPr>
          <p:nvPr>
            <p:ph type="ftr" sz="quarter" idx="11"/>
          </p:nvPr>
        </p:nvSpPr>
        <p:spPr/>
        <p:txBody>
          <a:bodyPr/>
          <a:lstStyle>
            <a:lvl1pPr>
              <a:defRPr/>
            </a:lvl1pPr>
          </a:lstStyle>
          <a:p>
            <a:pPr>
              <a:defRPr/>
            </a:pPr>
            <a:endParaRPr lang="en-US"/>
          </a:p>
        </p:txBody>
      </p:sp>
      <p:sp>
        <p:nvSpPr>
          <p:cNvPr id="7" name="Rectangle 45"/>
          <p:cNvSpPr>
            <a:spLocks noGrp="1" noChangeArrowheads="1"/>
          </p:cNvSpPr>
          <p:nvPr>
            <p:ph type="sldNum" sz="quarter" idx="12"/>
          </p:nvPr>
        </p:nvSpPr>
        <p:spPr/>
        <p:txBody>
          <a:bodyPr/>
          <a:lstStyle>
            <a:lvl1pPr>
              <a:defRPr/>
            </a:lvl1pPr>
          </a:lstStyle>
          <a:p>
            <a:pPr>
              <a:defRPr/>
            </a:pPr>
            <a:fld id="{B673850E-B844-431A-BD7B-82C61AC4F546}"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NZ"/>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FA92997F-7A08-4238-BA71-BAFC54B888F6}" type="slidenum">
              <a:rPr lang="en-US"/>
              <a:pPr>
                <a:defRPr/>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02EF2245-4778-447B-AF64-2DCCAF8020CB}" type="slidenum">
              <a:rPr lang="en-US"/>
              <a:pPr>
                <a:defRPr/>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AAB0EBB5-096E-4247-8D07-E2D89E0C13C7}" type="slidenum">
              <a:rPr lang="en-US"/>
              <a:pPr>
                <a:defRPr/>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7F19655D-C8EA-481A-BD3C-7AFEC4004F2C}" type="slidenum">
              <a:rPr lang="en-US"/>
              <a:pPr>
                <a:defRPr/>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
          <p:cNvSpPr>
            <a:spLocks noGrp="1" noChangeArrowheads="1"/>
          </p:cNvSpPr>
          <p:nvPr>
            <p:ph type="dt" sz="half" idx="10"/>
          </p:nvPr>
        </p:nvSpPr>
        <p:spPr/>
        <p:txBody>
          <a:bodyPr/>
          <a:lstStyle>
            <a:lvl1pPr>
              <a:defRPr/>
            </a:lvl1pPr>
          </a:lstStyle>
          <a:p>
            <a:pPr>
              <a:defRPr/>
            </a:pPr>
            <a:endParaRPr lang="en-US"/>
          </a:p>
        </p:txBody>
      </p:sp>
      <p:sp>
        <p:nvSpPr>
          <p:cNvPr id="8" name="Rectangle 5"/>
          <p:cNvSpPr>
            <a:spLocks noGrp="1" noChangeArrowheads="1"/>
          </p:cNvSpPr>
          <p:nvPr>
            <p:ph type="ftr" sz="quarter" idx="11"/>
          </p:nvPr>
        </p:nvSpPr>
        <p:spPr/>
        <p:txBody>
          <a:bodyPr/>
          <a:lstStyle>
            <a:lvl1pPr>
              <a:defRPr/>
            </a:lvl1pPr>
          </a:lstStyle>
          <a:p>
            <a:pPr>
              <a:defRPr/>
            </a:pPr>
            <a:endParaRPr lang="en-US"/>
          </a:p>
        </p:txBody>
      </p:sp>
      <p:sp>
        <p:nvSpPr>
          <p:cNvPr id="9" name="Rectangle 6"/>
          <p:cNvSpPr>
            <a:spLocks noGrp="1" noChangeArrowheads="1"/>
          </p:cNvSpPr>
          <p:nvPr>
            <p:ph type="sldNum" sz="quarter" idx="12"/>
          </p:nvPr>
        </p:nvSpPr>
        <p:spPr/>
        <p:txBody>
          <a:bodyPr/>
          <a:lstStyle>
            <a:lvl1pPr>
              <a:defRPr/>
            </a:lvl1pPr>
          </a:lstStyle>
          <a:p>
            <a:pPr>
              <a:defRPr/>
            </a:pPr>
            <a:fld id="{0E9ADEB0-80AB-47F9-A53F-1BCB21156CD9}" type="slidenum">
              <a:rPr lang="en-US"/>
              <a:pPr>
                <a:defRPr/>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
          <p:cNvSpPr>
            <a:spLocks noGrp="1" noChangeArrowheads="1"/>
          </p:cNvSpPr>
          <p:nvPr>
            <p:ph type="dt" sz="half" idx="10"/>
          </p:nvPr>
        </p:nvSpPr>
        <p:spPr/>
        <p:txBody>
          <a:bodyPr/>
          <a:lstStyle>
            <a:lvl1pPr>
              <a:defRPr/>
            </a:lvl1pPr>
          </a:lstStyle>
          <a:p>
            <a:pPr>
              <a:defRPr/>
            </a:pPr>
            <a:endParaRPr lang="en-US"/>
          </a:p>
        </p:txBody>
      </p:sp>
      <p:sp>
        <p:nvSpPr>
          <p:cNvPr id="4" name="Rectangle 5"/>
          <p:cNvSpPr>
            <a:spLocks noGrp="1" noChangeArrowheads="1"/>
          </p:cNvSpPr>
          <p:nvPr>
            <p:ph type="ftr" sz="quarter" idx="11"/>
          </p:nvPr>
        </p:nvSpPr>
        <p:spPr/>
        <p:txBody>
          <a:bodyPr/>
          <a:lstStyle>
            <a:lvl1pPr>
              <a:defRPr/>
            </a:lvl1pPr>
          </a:lstStyle>
          <a:p>
            <a:pPr>
              <a:defRPr/>
            </a:pPr>
            <a:endParaRPr lang="en-US"/>
          </a:p>
        </p:txBody>
      </p:sp>
      <p:sp>
        <p:nvSpPr>
          <p:cNvPr id="5" name="Rectangle 6"/>
          <p:cNvSpPr>
            <a:spLocks noGrp="1" noChangeArrowheads="1"/>
          </p:cNvSpPr>
          <p:nvPr>
            <p:ph type="sldNum" sz="quarter" idx="12"/>
          </p:nvPr>
        </p:nvSpPr>
        <p:spPr/>
        <p:txBody>
          <a:bodyPr/>
          <a:lstStyle>
            <a:lvl1pPr>
              <a:defRPr/>
            </a:lvl1pPr>
          </a:lstStyle>
          <a:p>
            <a:pPr>
              <a:defRPr/>
            </a:pPr>
            <a:fld id="{23F84A21-E851-4DCD-A7CB-479E3E975ECC}" type="slidenum">
              <a:rPr lang="en-US"/>
              <a:pPr>
                <a:defRPr/>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endParaRPr lang="en-US"/>
          </a:p>
        </p:txBody>
      </p:sp>
      <p:sp>
        <p:nvSpPr>
          <p:cNvPr id="3" name="Rectangle 5"/>
          <p:cNvSpPr>
            <a:spLocks noGrp="1" noChangeArrowheads="1"/>
          </p:cNvSpPr>
          <p:nvPr>
            <p:ph type="ftr" sz="quarter" idx="11"/>
          </p:nvPr>
        </p:nvSpPr>
        <p:spPr/>
        <p:txBody>
          <a:bodyPr/>
          <a:lstStyle>
            <a:lvl1pPr>
              <a:defRPr/>
            </a:lvl1pPr>
          </a:lstStyle>
          <a:p>
            <a:pPr>
              <a:defRPr/>
            </a:pPr>
            <a:endParaRPr lang="en-US"/>
          </a:p>
        </p:txBody>
      </p:sp>
      <p:sp>
        <p:nvSpPr>
          <p:cNvPr id="4" name="Rectangle 6"/>
          <p:cNvSpPr>
            <a:spLocks noGrp="1" noChangeArrowheads="1"/>
          </p:cNvSpPr>
          <p:nvPr>
            <p:ph type="sldNum" sz="quarter" idx="12"/>
          </p:nvPr>
        </p:nvSpPr>
        <p:spPr/>
        <p:txBody>
          <a:bodyPr/>
          <a:lstStyle>
            <a:lvl1pPr>
              <a:defRPr/>
            </a:lvl1pPr>
          </a:lstStyle>
          <a:p>
            <a:pPr>
              <a:defRPr/>
            </a:pPr>
            <a:fld id="{B75C552A-98F8-44AB-B500-6B95F0B8B1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3"/>
          <p:cNvSpPr>
            <a:spLocks noGrp="1" noChangeArrowheads="1"/>
          </p:cNvSpPr>
          <p:nvPr>
            <p:ph type="dt" sz="half" idx="10"/>
          </p:nvPr>
        </p:nvSpPr>
        <p:spPr/>
        <p:txBody>
          <a:bodyPr/>
          <a:lstStyle>
            <a:lvl1pPr>
              <a:defRPr/>
            </a:lvl1pPr>
          </a:lstStyle>
          <a:p>
            <a:pPr>
              <a:defRPr/>
            </a:pPr>
            <a:endParaRPr lang="en-US"/>
          </a:p>
        </p:txBody>
      </p:sp>
      <p:sp>
        <p:nvSpPr>
          <p:cNvPr id="5" name="Rectangle 44"/>
          <p:cNvSpPr>
            <a:spLocks noGrp="1" noChangeArrowheads="1"/>
          </p:cNvSpPr>
          <p:nvPr>
            <p:ph type="ftr" sz="quarter" idx="11"/>
          </p:nvPr>
        </p:nvSpPr>
        <p:spPr/>
        <p:txBody>
          <a:bodyPr/>
          <a:lstStyle>
            <a:lvl1pPr>
              <a:defRPr/>
            </a:lvl1pPr>
          </a:lstStyle>
          <a:p>
            <a:pPr>
              <a:defRPr/>
            </a:pPr>
            <a:endParaRPr lang="en-US"/>
          </a:p>
        </p:txBody>
      </p:sp>
      <p:sp>
        <p:nvSpPr>
          <p:cNvPr id="6" name="Rectangle 45"/>
          <p:cNvSpPr>
            <a:spLocks noGrp="1" noChangeArrowheads="1"/>
          </p:cNvSpPr>
          <p:nvPr>
            <p:ph type="sldNum" sz="quarter" idx="12"/>
          </p:nvPr>
        </p:nvSpPr>
        <p:spPr/>
        <p:txBody>
          <a:bodyPr/>
          <a:lstStyle>
            <a:lvl1pPr>
              <a:defRPr/>
            </a:lvl1pPr>
          </a:lstStyle>
          <a:p>
            <a:pPr>
              <a:defRPr/>
            </a:pPr>
            <a:fld id="{53D9794C-5BCF-4056-ABB7-729F0F5E0613}"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591A61CF-AAC6-4537-98C1-EFE2FF34DD99}" type="slidenum">
              <a:rPr lang="en-US"/>
              <a:pPr>
                <a:defRPr/>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a:defRPr/>
            </a:lvl1pPr>
          </a:lstStyle>
          <a:p>
            <a:pPr>
              <a:defRPr/>
            </a:pPr>
            <a:endParaRPr lang="en-US"/>
          </a:p>
        </p:txBody>
      </p:sp>
      <p:sp>
        <p:nvSpPr>
          <p:cNvPr id="6" name="Rectangle 5"/>
          <p:cNvSpPr>
            <a:spLocks noGrp="1" noChangeArrowheads="1"/>
          </p:cNvSpPr>
          <p:nvPr>
            <p:ph type="ftr" sz="quarter" idx="11"/>
          </p:nvPr>
        </p:nvSpPr>
        <p:spPr/>
        <p:txBody>
          <a:bodyPr/>
          <a:lstStyle>
            <a:lvl1pPr>
              <a:defRPr/>
            </a:lvl1pPr>
          </a:lstStyle>
          <a:p>
            <a:pPr>
              <a:defRPr/>
            </a:pPr>
            <a:endParaRPr lang="en-US"/>
          </a:p>
        </p:txBody>
      </p:sp>
      <p:sp>
        <p:nvSpPr>
          <p:cNvPr id="7" name="Rectangle 6"/>
          <p:cNvSpPr>
            <a:spLocks noGrp="1" noChangeArrowheads="1"/>
          </p:cNvSpPr>
          <p:nvPr>
            <p:ph type="sldNum" sz="quarter" idx="12"/>
          </p:nvPr>
        </p:nvSpPr>
        <p:spPr/>
        <p:txBody>
          <a:bodyPr/>
          <a:lstStyle>
            <a:lvl1pPr>
              <a:defRPr/>
            </a:lvl1pPr>
          </a:lstStyle>
          <a:p>
            <a:pPr>
              <a:defRPr/>
            </a:pPr>
            <a:fld id="{FEA90B85-3FC2-4367-B773-CBEC0D8DA83C}" type="slidenum">
              <a:rPr lang="en-US"/>
              <a:pPr>
                <a:defRPr/>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15E0F3C8-16D5-4EA8-9DC7-7F14B41921FC}" type="slidenum">
              <a:rPr lang="en-US"/>
              <a:pPr>
                <a:defRPr/>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Rectangle 4"/>
          <p:cNvSpPr>
            <a:spLocks noGrp="1" noChangeArrowheads="1"/>
          </p:cNvSpPr>
          <p:nvPr>
            <p:ph type="dt" sz="half" idx="10"/>
          </p:nvPr>
        </p:nvSpPr>
        <p:spPr/>
        <p:txBody>
          <a:bodyPr/>
          <a:lstStyle>
            <a:lvl1pPr>
              <a:defRPr/>
            </a:lvl1pPr>
          </a:lstStyle>
          <a:p>
            <a:pPr>
              <a:defRPr/>
            </a:pPr>
            <a:endParaRPr lang="en-US"/>
          </a:p>
        </p:txBody>
      </p:sp>
      <p:sp>
        <p:nvSpPr>
          <p:cNvPr id="5" name="Rectangle 5"/>
          <p:cNvSpPr>
            <a:spLocks noGrp="1" noChangeArrowheads="1"/>
          </p:cNvSpPr>
          <p:nvPr>
            <p:ph type="ftr" sz="quarter" idx="11"/>
          </p:nvPr>
        </p:nvSpPr>
        <p:spPr/>
        <p:txBody>
          <a:bodyPr/>
          <a:lstStyle>
            <a:lvl1pPr>
              <a:defRPr/>
            </a:lvl1pPr>
          </a:lstStyle>
          <a:p>
            <a:pPr>
              <a:defRPr/>
            </a:pPr>
            <a:endParaRPr lang="en-US"/>
          </a:p>
        </p:txBody>
      </p:sp>
      <p:sp>
        <p:nvSpPr>
          <p:cNvPr id="6" name="Rectangle 6"/>
          <p:cNvSpPr>
            <a:spLocks noGrp="1" noChangeArrowheads="1"/>
          </p:cNvSpPr>
          <p:nvPr>
            <p:ph type="sldNum" sz="quarter" idx="12"/>
          </p:nvPr>
        </p:nvSpPr>
        <p:spPr/>
        <p:txBody>
          <a:bodyPr/>
          <a:lstStyle>
            <a:lvl1pPr>
              <a:defRPr/>
            </a:lvl1pPr>
          </a:lstStyle>
          <a:p>
            <a:pPr>
              <a:defRPr/>
            </a:pPr>
            <a:fld id="{D5A38F0B-4554-4D64-812B-C7B788DABF5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3"/>
          <p:cNvSpPr>
            <a:spLocks noGrp="1" noChangeArrowheads="1"/>
          </p:cNvSpPr>
          <p:nvPr>
            <p:ph type="dt" sz="half" idx="10"/>
          </p:nvPr>
        </p:nvSpPr>
        <p:spPr/>
        <p:txBody>
          <a:bodyPr/>
          <a:lstStyle>
            <a:lvl1pPr>
              <a:defRPr/>
            </a:lvl1pPr>
          </a:lstStyle>
          <a:p>
            <a:pPr>
              <a:defRPr/>
            </a:pPr>
            <a:endParaRPr lang="en-US"/>
          </a:p>
        </p:txBody>
      </p:sp>
      <p:sp>
        <p:nvSpPr>
          <p:cNvPr id="5" name="Rectangle 44"/>
          <p:cNvSpPr>
            <a:spLocks noGrp="1" noChangeArrowheads="1"/>
          </p:cNvSpPr>
          <p:nvPr>
            <p:ph type="ftr" sz="quarter" idx="11"/>
          </p:nvPr>
        </p:nvSpPr>
        <p:spPr/>
        <p:txBody>
          <a:bodyPr/>
          <a:lstStyle>
            <a:lvl1pPr>
              <a:defRPr/>
            </a:lvl1pPr>
          </a:lstStyle>
          <a:p>
            <a:pPr>
              <a:defRPr/>
            </a:pPr>
            <a:endParaRPr lang="en-US"/>
          </a:p>
        </p:txBody>
      </p:sp>
      <p:sp>
        <p:nvSpPr>
          <p:cNvPr id="6" name="Rectangle 45"/>
          <p:cNvSpPr>
            <a:spLocks noGrp="1" noChangeArrowheads="1"/>
          </p:cNvSpPr>
          <p:nvPr>
            <p:ph type="sldNum" sz="quarter" idx="12"/>
          </p:nvPr>
        </p:nvSpPr>
        <p:spPr/>
        <p:txBody>
          <a:bodyPr/>
          <a:lstStyle>
            <a:lvl1pPr>
              <a:defRPr/>
            </a:lvl1pPr>
          </a:lstStyle>
          <a:p>
            <a:pPr>
              <a:defRPr/>
            </a:pPr>
            <a:fld id="{5546221F-73F2-429D-B300-306C0B8FF50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Rectangle 43"/>
          <p:cNvSpPr>
            <a:spLocks noGrp="1" noChangeArrowheads="1"/>
          </p:cNvSpPr>
          <p:nvPr>
            <p:ph type="dt" sz="half" idx="10"/>
          </p:nvPr>
        </p:nvSpPr>
        <p:spPr/>
        <p:txBody>
          <a:bodyPr/>
          <a:lstStyle>
            <a:lvl1pPr>
              <a:defRPr/>
            </a:lvl1pPr>
          </a:lstStyle>
          <a:p>
            <a:pPr>
              <a:defRPr/>
            </a:pPr>
            <a:endParaRPr lang="en-US"/>
          </a:p>
        </p:txBody>
      </p:sp>
      <p:sp>
        <p:nvSpPr>
          <p:cNvPr id="6" name="Rectangle 44"/>
          <p:cNvSpPr>
            <a:spLocks noGrp="1" noChangeArrowheads="1"/>
          </p:cNvSpPr>
          <p:nvPr>
            <p:ph type="ftr" sz="quarter" idx="11"/>
          </p:nvPr>
        </p:nvSpPr>
        <p:spPr/>
        <p:txBody>
          <a:bodyPr/>
          <a:lstStyle>
            <a:lvl1pPr>
              <a:defRPr/>
            </a:lvl1pPr>
          </a:lstStyle>
          <a:p>
            <a:pPr>
              <a:defRPr/>
            </a:pPr>
            <a:endParaRPr lang="en-US"/>
          </a:p>
        </p:txBody>
      </p:sp>
      <p:sp>
        <p:nvSpPr>
          <p:cNvPr id="7" name="Rectangle 45"/>
          <p:cNvSpPr>
            <a:spLocks noGrp="1" noChangeArrowheads="1"/>
          </p:cNvSpPr>
          <p:nvPr>
            <p:ph type="sldNum" sz="quarter" idx="12"/>
          </p:nvPr>
        </p:nvSpPr>
        <p:spPr/>
        <p:txBody>
          <a:bodyPr/>
          <a:lstStyle>
            <a:lvl1pPr>
              <a:defRPr/>
            </a:lvl1pPr>
          </a:lstStyle>
          <a:p>
            <a:pPr>
              <a:defRPr/>
            </a:pPr>
            <a:fld id="{61C90C54-0A51-4168-B8DB-51ECB8C0D3F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Rectangle 43"/>
          <p:cNvSpPr>
            <a:spLocks noGrp="1" noChangeArrowheads="1"/>
          </p:cNvSpPr>
          <p:nvPr>
            <p:ph type="dt" sz="half" idx="10"/>
          </p:nvPr>
        </p:nvSpPr>
        <p:spPr/>
        <p:txBody>
          <a:bodyPr/>
          <a:lstStyle>
            <a:lvl1pPr>
              <a:defRPr/>
            </a:lvl1pPr>
          </a:lstStyle>
          <a:p>
            <a:pPr>
              <a:defRPr/>
            </a:pPr>
            <a:endParaRPr lang="en-US"/>
          </a:p>
        </p:txBody>
      </p:sp>
      <p:sp>
        <p:nvSpPr>
          <p:cNvPr id="8" name="Rectangle 44"/>
          <p:cNvSpPr>
            <a:spLocks noGrp="1" noChangeArrowheads="1"/>
          </p:cNvSpPr>
          <p:nvPr>
            <p:ph type="ftr" sz="quarter" idx="11"/>
          </p:nvPr>
        </p:nvSpPr>
        <p:spPr/>
        <p:txBody>
          <a:bodyPr/>
          <a:lstStyle>
            <a:lvl1pPr>
              <a:defRPr/>
            </a:lvl1pPr>
          </a:lstStyle>
          <a:p>
            <a:pPr>
              <a:defRPr/>
            </a:pPr>
            <a:endParaRPr lang="en-US"/>
          </a:p>
        </p:txBody>
      </p:sp>
      <p:sp>
        <p:nvSpPr>
          <p:cNvPr id="9" name="Rectangle 45"/>
          <p:cNvSpPr>
            <a:spLocks noGrp="1" noChangeArrowheads="1"/>
          </p:cNvSpPr>
          <p:nvPr>
            <p:ph type="sldNum" sz="quarter" idx="12"/>
          </p:nvPr>
        </p:nvSpPr>
        <p:spPr/>
        <p:txBody>
          <a:bodyPr/>
          <a:lstStyle>
            <a:lvl1pPr>
              <a:defRPr/>
            </a:lvl1pPr>
          </a:lstStyle>
          <a:p>
            <a:pPr>
              <a:defRPr/>
            </a:pPr>
            <a:fld id="{FAB4D24E-28F3-442A-A265-E11A487A84A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Rectangle 43"/>
          <p:cNvSpPr>
            <a:spLocks noGrp="1" noChangeArrowheads="1"/>
          </p:cNvSpPr>
          <p:nvPr>
            <p:ph type="dt" sz="half" idx="10"/>
          </p:nvPr>
        </p:nvSpPr>
        <p:spPr/>
        <p:txBody>
          <a:bodyPr/>
          <a:lstStyle>
            <a:lvl1pPr>
              <a:defRPr/>
            </a:lvl1pPr>
          </a:lstStyle>
          <a:p>
            <a:pPr>
              <a:defRPr/>
            </a:pPr>
            <a:endParaRPr lang="en-US"/>
          </a:p>
        </p:txBody>
      </p:sp>
      <p:sp>
        <p:nvSpPr>
          <p:cNvPr id="4" name="Rectangle 44"/>
          <p:cNvSpPr>
            <a:spLocks noGrp="1" noChangeArrowheads="1"/>
          </p:cNvSpPr>
          <p:nvPr>
            <p:ph type="ftr" sz="quarter" idx="11"/>
          </p:nvPr>
        </p:nvSpPr>
        <p:spPr/>
        <p:txBody>
          <a:bodyPr/>
          <a:lstStyle>
            <a:lvl1pPr>
              <a:defRPr/>
            </a:lvl1pPr>
          </a:lstStyle>
          <a:p>
            <a:pPr>
              <a:defRPr/>
            </a:pPr>
            <a:endParaRPr lang="en-US"/>
          </a:p>
        </p:txBody>
      </p:sp>
      <p:sp>
        <p:nvSpPr>
          <p:cNvPr id="5" name="Rectangle 45"/>
          <p:cNvSpPr>
            <a:spLocks noGrp="1" noChangeArrowheads="1"/>
          </p:cNvSpPr>
          <p:nvPr>
            <p:ph type="sldNum" sz="quarter" idx="12"/>
          </p:nvPr>
        </p:nvSpPr>
        <p:spPr/>
        <p:txBody>
          <a:bodyPr/>
          <a:lstStyle>
            <a:lvl1pPr>
              <a:defRPr/>
            </a:lvl1pPr>
          </a:lstStyle>
          <a:p>
            <a:pPr>
              <a:defRPr/>
            </a:pPr>
            <a:fld id="{76384108-86A7-4E32-8E07-5D37D0FF727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3"/>
          <p:cNvSpPr>
            <a:spLocks noGrp="1" noChangeArrowheads="1"/>
          </p:cNvSpPr>
          <p:nvPr>
            <p:ph type="dt" sz="half" idx="10"/>
          </p:nvPr>
        </p:nvSpPr>
        <p:spPr/>
        <p:txBody>
          <a:bodyPr/>
          <a:lstStyle>
            <a:lvl1pPr>
              <a:defRPr/>
            </a:lvl1pPr>
          </a:lstStyle>
          <a:p>
            <a:pPr>
              <a:defRPr/>
            </a:pPr>
            <a:endParaRPr lang="en-US"/>
          </a:p>
        </p:txBody>
      </p:sp>
      <p:sp>
        <p:nvSpPr>
          <p:cNvPr id="3" name="Rectangle 44"/>
          <p:cNvSpPr>
            <a:spLocks noGrp="1" noChangeArrowheads="1"/>
          </p:cNvSpPr>
          <p:nvPr>
            <p:ph type="ftr" sz="quarter" idx="11"/>
          </p:nvPr>
        </p:nvSpPr>
        <p:spPr/>
        <p:txBody>
          <a:bodyPr/>
          <a:lstStyle>
            <a:lvl1pPr>
              <a:defRPr/>
            </a:lvl1pPr>
          </a:lstStyle>
          <a:p>
            <a:pPr>
              <a:defRPr/>
            </a:pPr>
            <a:endParaRPr lang="en-US"/>
          </a:p>
        </p:txBody>
      </p:sp>
      <p:sp>
        <p:nvSpPr>
          <p:cNvPr id="4" name="Rectangle 45"/>
          <p:cNvSpPr>
            <a:spLocks noGrp="1" noChangeArrowheads="1"/>
          </p:cNvSpPr>
          <p:nvPr>
            <p:ph type="sldNum" sz="quarter" idx="12"/>
          </p:nvPr>
        </p:nvSpPr>
        <p:spPr/>
        <p:txBody>
          <a:bodyPr/>
          <a:lstStyle>
            <a:lvl1pPr>
              <a:defRPr/>
            </a:lvl1pPr>
          </a:lstStyle>
          <a:p>
            <a:pPr>
              <a:defRPr/>
            </a:pPr>
            <a:fld id="{7C1FE7A7-2781-4634-B176-EA653907053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3"/>
          <p:cNvSpPr>
            <a:spLocks noGrp="1" noChangeArrowheads="1"/>
          </p:cNvSpPr>
          <p:nvPr>
            <p:ph type="dt" sz="half" idx="10"/>
          </p:nvPr>
        </p:nvSpPr>
        <p:spPr/>
        <p:txBody>
          <a:bodyPr/>
          <a:lstStyle>
            <a:lvl1pPr>
              <a:defRPr/>
            </a:lvl1pPr>
          </a:lstStyle>
          <a:p>
            <a:pPr>
              <a:defRPr/>
            </a:pPr>
            <a:endParaRPr lang="en-US"/>
          </a:p>
        </p:txBody>
      </p:sp>
      <p:sp>
        <p:nvSpPr>
          <p:cNvPr id="6" name="Rectangle 44"/>
          <p:cNvSpPr>
            <a:spLocks noGrp="1" noChangeArrowheads="1"/>
          </p:cNvSpPr>
          <p:nvPr>
            <p:ph type="ftr" sz="quarter" idx="11"/>
          </p:nvPr>
        </p:nvSpPr>
        <p:spPr/>
        <p:txBody>
          <a:bodyPr/>
          <a:lstStyle>
            <a:lvl1pPr>
              <a:defRPr/>
            </a:lvl1pPr>
          </a:lstStyle>
          <a:p>
            <a:pPr>
              <a:defRPr/>
            </a:pPr>
            <a:endParaRPr lang="en-US"/>
          </a:p>
        </p:txBody>
      </p:sp>
      <p:sp>
        <p:nvSpPr>
          <p:cNvPr id="7" name="Rectangle 45"/>
          <p:cNvSpPr>
            <a:spLocks noGrp="1" noChangeArrowheads="1"/>
          </p:cNvSpPr>
          <p:nvPr>
            <p:ph type="sldNum" sz="quarter" idx="12"/>
          </p:nvPr>
        </p:nvSpPr>
        <p:spPr/>
        <p:txBody>
          <a:bodyPr/>
          <a:lstStyle>
            <a:lvl1pPr>
              <a:defRPr/>
            </a:lvl1pPr>
          </a:lstStyle>
          <a:p>
            <a:pPr>
              <a:defRPr/>
            </a:pPr>
            <a:fld id="{8F9DA458-8749-4F0B-AB53-F608CE70BFE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NZ"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3"/>
          <p:cNvSpPr>
            <a:spLocks noGrp="1" noChangeArrowheads="1"/>
          </p:cNvSpPr>
          <p:nvPr>
            <p:ph type="dt" sz="half" idx="10"/>
          </p:nvPr>
        </p:nvSpPr>
        <p:spPr/>
        <p:txBody>
          <a:bodyPr/>
          <a:lstStyle>
            <a:lvl1pPr>
              <a:defRPr/>
            </a:lvl1pPr>
          </a:lstStyle>
          <a:p>
            <a:pPr>
              <a:defRPr/>
            </a:pPr>
            <a:endParaRPr lang="en-US"/>
          </a:p>
        </p:txBody>
      </p:sp>
      <p:sp>
        <p:nvSpPr>
          <p:cNvPr id="6" name="Rectangle 44"/>
          <p:cNvSpPr>
            <a:spLocks noGrp="1" noChangeArrowheads="1"/>
          </p:cNvSpPr>
          <p:nvPr>
            <p:ph type="ftr" sz="quarter" idx="11"/>
          </p:nvPr>
        </p:nvSpPr>
        <p:spPr/>
        <p:txBody>
          <a:bodyPr/>
          <a:lstStyle>
            <a:lvl1pPr>
              <a:defRPr/>
            </a:lvl1pPr>
          </a:lstStyle>
          <a:p>
            <a:pPr>
              <a:defRPr/>
            </a:pPr>
            <a:endParaRPr lang="en-US"/>
          </a:p>
        </p:txBody>
      </p:sp>
      <p:sp>
        <p:nvSpPr>
          <p:cNvPr id="7" name="Rectangle 45"/>
          <p:cNvSpPr>
            <a:spLocks noGrp="1" noChangeArrowheads="1"/>
          </p:cNvSpPr>
          <p:nvPr>
            <p:ph type="sldNum" sz="quarter" idx="12"/>
          </p:nvPr>
        </p:nvSpPr>
        <p:spPr/>
        <p:txBody>
          <a:bodyPr/>
          <a:lstStyle>
            <a:lvl1pPr>
              <a:defRPr/>
            </a:lvl1pPr>
          </a:lstStyle>
          <a:p>
            <a:pPr>
              <a:defRPr/>
            </a:pPr>
            <a:fld id="{1BE6A618-6E74-4C0E-BD14-D582EE70697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rgbClr val="D76D03"/>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9140825" cy="6851650"/>
            <a:chOff x="0" y="0"/>
            <a:chExt cx="5758" cy="4316"/>
          </a:xfrm>
        </p:grpSpPr>
        <p:sp>
          <p:nvSpPr>
            <p:cNvPr id="131075" name="Freeform 3"/>
            <p:cNvSpPr>
              <a:spLocks/>
            </p:cNvSpPr>
            <p:nvPr/>
          </p:nvSpPr>
          <p:spPr bwMode="hidden">
            <a:xfrm>
              <a:off x="1812" y="2811"/>
              <a:ext cx="3946" cy="1505"/>
            </a:xfrm>
            <a:custGeom>
              <a:avLst/>
              <a:gdLst/>
              <a:ahLst/>
              <a:cxnLst>
                <a:cxn ang="0">
                  <a:pos x="149" y="1505"/>
                </a:cxn>
                <a:cxn ang="0">
                  <a:pos x="687" y="1331"/>
                </a:cxn>
                <a:cxn ang="0">
                  <a:pos x="1213" y="1157"/>
                </a:cxn>
                <a:cxn ang="0">
                  <a:pos x="1728" y="977"/>
                </a:cxn>
                <a:cxn ang="0">
                  <a:pos x="2218" y="792"/>
                </a:cxn>
                <a:cxn ang="0">
                  <a:pos x="2457" y="696"/>
                </a:cxn>
                <a:cxn ang="0">
                  <a:pos x="2690" y="606"/>
                </a:cxn>
                <a:cxn ang="0">
                  <a:pos x="2918" y="510"/>
                </a:cxn>
                <a:cxn ang="0">
                  <a:pos x="3139" y="420"/>
                </a:cxn>
                <a:cxn ang="0">
                  <a:pos x="3348" y="324"/>
                </a:cxn>
                <a:cxn ang="0">
                  <a:pos x="3551" y="234"/>
                </a:cxn>
                <a:cxn ang="0">
                  <a:pos x="3749" y="138"/>
                </a:cxn>
                <a:cxn ang="0">
                  <a:pos x="3934" y="48"/>
                </a:cxn>
                <a:cxn ang="0">
                  <a:pos x="3934" y="0"/>
                </a:cxn>
                <a:cxn ang="0">
                  <a:pos x="3743" y="96"/>
                </a:cxn>
                <a:cxn ang="0">
                  <a:pos x="3539" y="192"/>
                </a:cxn>
                <a:cxn ang="0">
                  <a:pos x="3330" y="288"/>
                </a:cxn>
                <a:cxn ang="0">
                  <a:pos x="3115" y="384"/>
                </a:cxn>
                <a:cxn ang="0">
                  <a:pos x="2888" y="480"/>
                </a:cxn>
                <a:cxn ang="0">
                  <a:pos x="2654" y="576"/>
                </a:cxn>
                <a:cxn ang="0">
                  <a:pos x="2409" y="672"/>
                </a:cxn>
                <a:cxn ang="0">
                  <a:pos x="2164" y="768"/>
                </a:cxn>
                <a:cxn ang="0">
                  <a:pos x="1907" y="864"/>
                </a:cxn>
                <a:cxn ang="0">
                  <a:pos x="1650" y="960"/>
                </a:cxn>
                <a:cxn ang="0">
                  <a:pos x="1112" y="1145"/>
                </a:cxn>
                <a:cxn ang="0">
                  <a:pos x="562" y="1331"/>
                </a:cxn>
                <a:cxn ang="0">
                  <a:pos x="0" y="1505"/>
                </a:cxn>
                <a:cxn ang="0">
                  <a:pos x="149" y="1505"/>
                </a:cxn>
                <a:cxn ang="0">
                  <a:pos x="149" y="1505"/>
                </a:cxn>
              </a:cxnLst>
              <a:rect l="0" t="0" r="r" b="b"/>
              <a:pathLst>
                <a:path w="3934" h="1505">
                  <a:moveTo>
                    <a:pt x="149" y="1505"/>
                  </a:moveTo>
                  <a:lnTo>
                    <a:pt x="687" y="1331"/>
                  </a:lnTo>
                  <a:lnTo>
                    <a:pt x="1213" y="1157"/>
                  </a:lnTo>
                  <a:lnTo>
                    <a:pt x="1728" y="977"/>
                  </a:lnTo>
                  <a:lnTo>
                    <a:pt x="2218" y="792"/>
                  </a:lnTo>
                  <a:lnTo>
                    <a:pt x="2457" y="696"/>
                  </a:lnTo>
                  <a:lnTo>
                    <a:pt x="2690" y="606"/>
                  </a:lnTo>
                  <a:lnTo>
                    <a:pt x="2918" y="510"/>
                  </a:lnTo>
                  <a:lnTo>
                    <a:pt x="3139" y="420"/>
                  </a:lnTo>
                  <a:lnTo>
                    <a:pt x="3348" y="324"/>
                  </a:lnTo>
                  <a:lnTo>
                    <a:pt x="3551" y="234"/>
                  </a:lnTo>
                  <a:lnTo>
                    <a:pt x="3749" y="138"/>
                  </a:lnTo>
                  <a:lnTo>
                    <a:pt x="3934" y="48"/>
                  </a:lnTo>
                  <a:lnTo>
                    <a:pt x="3934" y="0"/>
                  </a:lnTo>
                  <a:lnTo>
                    <a:pt x="3743" y="96"/>
                  </a:lnTo>
                  <a:lnTo>
                    <a:pt x="3539" y="192"/>
                  </a:lnTo>
                  <a:lnTo>
                    <a:pt x="3330" y="288"/>
                  </a:lnTo>
                  <a:lnTo>
                    <a:pt x="3115" y="384"/>
                  </a:lnTo>
                  <a:lnTo>
                    <a:pt x="2888" y="480"/>
                  </a:lnTo>
                  <a:lnTo>
                    <a:pt x="2654" y="576"/>
                  </a:lnTo>
                  <a:lnTo>
                    <a:pt x="2409" y="672"/>
                  </a:lnTo>
                  <a:lnTo>
                    <a:pt x="2164" y="768"/>
                  </a:lnTo>
                  <a:lnTo>
                    <a:pt x="1907" y="864"/>
                  </a:lnTo>
                  <a:lnTo>
                    <a:pt x="1650" y="960"/>
                  </a:lnTo>
                  <a:lnTo>
                    <a:pt x="1112" y="1145"/>
                  </a:lnTo>
                  <a:lnTo>
                    <a:pt x="562" y="1331"/>
                  </a:lnTo>
                  <a:lnTo>
                    <a:pt x="0" y="1505"/>
                  </a:lnTo>
                  <a:lnTo>
                    <a:pt x="149" y="1505"/>
                  </a:lnTo>
                  <a:lnTo>
                    <a:pt x="149" y="150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76" name="Freeform 4"/>
            <p:cNvSpPr>
              <a:spLocks/>
            </p:cNvSpPr>
            <p:nvPr/>
          </p:nvSpPr>
          <p:spPr bwMode="hidden">
            <a:xfrm>
              <a:off x="4025" y="3627"/>
              <a:ext cx="1733" cy="689"/>
            </a:xfrm>
            <a:custGeom>
              <a:avLst/>
              <a:gdLst/>
              <a:ahLst/>
              <a:cxnLst>
                <a:cxn ang="0">
                  <a:pos x="132" y="689"/>
                </a:cxn>
                <a:cxn ang="0">
                  <a:pos x="550" y="527"/>
                </a:cxn>
                <a:cxn ang="0">
                  <a:pos x="963" y="365"/>
                </a:cxn>
                <a:cxn ang="0">
                  <a:pos x="1160" y="287"/>
                </a:cxn>
                <a:cxn ang="0">
                  <a:pos x="1357" y="203"/>
                </a:cxn>
                <a:cxn ang="0">
                  <a:pos x="1549" y="126"/>
                </a:cxn>
                <a:cxn ang="0">
                  <a:pos x="1728" y="48"/>
                </a:cxn>
                <a:cxn ang="0">
                  <a:pos x="1728" y="0"/>
                </a:cxn>
                <a:cxn ang="0">
                  <a:pos x="1531" y="84"/>
                </a:cxn>
                <a:cxn ang="0">
                  <a:pos x="1327" y="167"/>
                </a:cxn>
                <a:cxn ang="0">
                  <a:pos x="1118" y="257"/>
                </a:cxn>
                <a:cxn ang="0">
                  <a:pos x="903" y="341"/>
                </a:cxn>
                <a:cxn ang="0">
                  <a:pos x="454" y="515"/>
                </a:cxn>
                <a:cxn ang="0">
                  <a:pos x="0" y="689"/>
                </a:cxn>
                <a:cxn ang="0">
                  <a:pos x="132" y="689"/>
                </a:cxn>
                <a:cxn ang="0">
                  <a:pos x="132" y="689"/>
                </a:cxn>
              </a:cxnLst>
              <a:rect l="0" t="0" r="r" b="b"/>
              <a:pathLst>
                <a:path w="1728" h="689">
                  <a:moveTo>
                    <a:pt x="132" y="689"/>
                  </a:moveTo>
                  <a:lnTo>
                    <a:pt x="550" y="527"/>
                  </a:lnTo>
                  <a:lnTo>
                    <a:pt x="963" y="365"/>
                  </a:lnTo>
                  <a:lnTo>
                    <a:pt x="1160" y="287"/>
                  </a:lnTo>
                  <a:lnTo>
                    <a:pt x="1357" y="203"/>
                  </a:lnTo>
                  <a:lnTo>
                    <a:pt x="1549" y="126"/>
                  </a:lnTo>
                  <a:lnTo>
                    <a:pt x="1728" y="48"/>
                  </a:lnTo>
                  <a:lnTo>
                    <a:pt x="1728" y="0"/>
                  </a:lnTo>
                  <a:lnTo>
                    <a:pt x="1531" y="84"/>
                  </a:lnTo>
                  <a:lnTo>
                    <a:pt x="1327" y="167"/>
                  </a:lnTo>
                  <a:lnTo>
                    <a:pt x="1118" y="257"/>
                  </a:lnTo>
                  <a:lnTo>
                    <a:pt x="903" y="341"/>
                  </a:lnTo>
                  <a:lnTo>
                    <a:pt x="454" y="515"/>
                  </a:lnTo>
                  <a:lnTo>
                    <a:pt x="0" y="689"/>
                  </a:lnTo>
                  <a:lnTo>
                    <a:pt x="132" y="689"/>
                  </a:lnTo>
                  <a:lnTo>
                    <a:pt x="132" y="68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77" name="Freeform 5"/>
            <p:cNvSpPr>
              <a:spLocks/>
            </p:cNvSpPr>
            <p:nvPr/>
          </p:nvSpPr>
          <p:spPr bwMode="hidden">
            <a:xfrm>
              <a:off x="0" y="0"/>
              <a:ext cx="5578" cy="3447"/>
            </a:xfrm>
            <a:custGeom>
              <a:avLst/>
              <a:gdLst/>
              <a:ahLst/>
              <a:cxnLst>
                <a:cxn ang="0">
                  <a:pos x="5561" y="929"/>
                </a:cxn>
                <a:cxn ang="0">
                  <a:pos x="5537" y="773"/>
                </a:cxn>
                <a:cxn ang="0">
                  <a:pos x="5453" y="629"/>
                </a:cxn>
                <a:cxn ang="0">
                  <a:pos x="5327" y="492"/>
                </a:cxn>
                <a:cxn ang="0">
                  <a:pos x="5148" y="366"/>
                </a:cxn>
                <a:cxn ang="0">
                  <a:pos x="4921" y="252"/>
                </a:cxn>
                <a:cxn ang="0">
                  <a:pos x="4652" y="144"/>
                </a:cxn>
                <a:cxn ang="0">
                  <a:pos x="4341" y="48"/>
                </a:cxn>
                <a:cxn ang="0">
                  <a:pos x="4000" y="0"/>
                </a:cxn>
                <a:cxn ang="0">
                  <a:pos x="4359" y="90"/>
                </a:cxn>
                <a:cxn ang="0">
                  <a:pos x="4670" y="192"/>
                </a:cxn>
                <a:cxn ang="0">
                  <a:pos x="4933" y="306"/>
                </a:cxn>
                <a:cxn ang="0">
                  <a:pos x="5148" y="426"/>
                </a:cxn>
                <a:cxn ang="0">
                  <a:pos x="5315" y="557"/>
                </a:cxn>
                <a:cxn ang="0">
                  <a:pos x="5429" y="701"/>
                </a:cxn>
                <a:cxn ang="0">
                  <a:pos x="5489" y="851"/>
                </a:cxn>
                <a:cxn ang="0">
                  <a:pos x="5489" y="1013"/>
                </a:cxn>
                <a:cxn ang="0">
                  <a:pos x="5441" y="1163"/>
                </a:cxn>
                <a:cxn ang="0">
                  <a:pos x="5345" y="1319"/>
                </a:cxn>
                <a:cxn ang="0">
                  <a:pos x="5202" y="1475"/>
                </a:cxn>
                <a:cxn ang="0">
                  <a:pos x="5017" y="1630"/>
                </a:cxn>
                <a:cxn ang="0">
                  <a:pos x="4789" y="1786"/>
                </a:cxn>
                <a:cxn ang="0">
                  <a:pos x="4526" y="1948"/>
                </a:cxn>
                <a:cxn ang="0">
                  <a:pos x="4215" y="2104"/>
                </a:cxn>
                <a:cxn ang="0">
                  <a:pos x="3875" y="2260"/>
                </a:cxn>
                <a:cxn ang="0">
                  <a:pos x="3498" y="2416"/>
                </a:cxn>
                <a:cxn ang="0">
                  <a:pos x="3085" y="2566"/>
                </a:cxn>
                <a:cxn ang="0">
                  <a:pos x="2643" y="2715"/>
                </a:cxn>
                <a:cxn ang="0">
                  <a:pos x="2164" y="2865"/>
                </a:cxn>
                <a:cxn ang="0">
                  <a:pos x="1662" y="3009"/>
                </a:cxn>
                <a:cxn ang="0">
                  <a:pos x="1136" y="3147"/>
                </a:cxn>
                <a:cxn ang="0">
                  <a:pos x="580" y="3279"/>
                </a:cxn>
                <a:cxn ang="0">
                  <a:pos x="0" y="3447"/>
                </a:cxn>
                <a:cxn ang="0">
                  <a:pos x="867" y="3249"/>
                </a:cxn>
                <a:cxn ang="0">
                  <a:pos x="1417" y="3105"/>
                </a:cxn>
                <a:cxn ang="0">
                  <a:pos x="1937" y="2961"/>
                </a:cxn>
                <a:cxn ang="0">
                  <a:pos x="2434" y="2817"/>
                </a:cxn>
                <a:cxn ang="0">
                  <a:pos x="2900" y="2668"/>
                </a:cxn>
                <a:cxn ang="0">
                  <a:pos x="3330" y="2512"/>
                </a:cxn>
                <a:cxn ang="0">
                  <a:pos x="3731" y="2356"/>
                </a:cxn>
                <a:cxn ang="0">
                  <a:pos x="4096" y="2200"/>
                </a:cxn>
                <a:cxn ang="0">
                  <a:pos x="4425" y="2038"/>
                </a:cxn>
                <a:cxn ang="0">
                  <a:pos x="4718" y="1876"/>
                </a:cxn>
                <a:cxn ang="0">
                  <a:pos x="4969" y="1720"/>
                </a:cxn>
                <a:cxn ang="0">
                  <a:pos x="5178" y="1559"/>
                </a:cxn>
                <a:cxn ang="0">
                  <a:pos x="5339" y="1397"/>
                </a:cxn>
                <a:cxn ang="0">
                  <a:pos x="5459" y="1241"/>
                </a:cxn>
                <a:cxn ang="0">
                  <a:pos x="5537" y="1085"/>
                </a:cxn>
                <a:cxn ang="0">
                  <a:pos x="5555" y="1007"/>
                </a:cxn>
              </a:cxnLst>
              <a:rect l="0" t="0" r="r" b="b"/>
              <a:pathLst>
                <a:path w="5561" h="3447">
                  <a:moveTo>
                    <a:pt x="5555" y="1007"/>
                  </a:moveTo>
                  <a:lnTo>
                    <a:pt x="5561" y="929"/>
                  </a:lnTo>
                  <a:lnTo>
                    <a:pt x="5555" y="851"/>
                  </a:lnTo>
                  <a:lnTo>
                    <a:pt x="5537" y="773"/>
                  </a:lnTo>
                  <a:lnTo>
                    <a:pt x="5501" y="701"/>
                  </a:lnTo>
                  <a:lnTo>
                    <a:pt x="5453" y="629"/>
                  </a:lnTo>
                  <a:lnTo>
                    <a:pt x="5399" y="563"/>
                  </a:lnTo>
                  <a:lnTo>
                    <a:pt x="5327" y="492"/>
                  </a:lnTo>
                  <a:lnTo>
                    <a:pt x="5244" y="432"/>
                  </a:lnTo>
                  <a:lnTo>
                    <a:pt x="5148" y="366"/>
                  </a:lnTo>
                  <a:lnTo>
                    <a:pt x="5040" y="306"/>
                  </a:lnTo>
                  <a:lnTo>
                    <a:pt x="4921" y="252"/>
                  </a:lnTo>
                  <a:lnTo>
                    <a:pt x="4795" y="198"/>
                  </a:lnTo>
                  <a:lnTo>
                    <a:pt x="4652" y="144"/>
                  </a:lnTo>
                  <a:lnTo>
                    <a:pt x="4502" y="90"/>
                  </a:lnTo>
                  <a:lnTo>
                    <a:pt x="4341" y="48"/>
                  </a:lnTo>
                  <a:lnTo>
                    <a:pt x="4167" y="0"/>
                  </a:lnTo>
                  <a:lnTo>
                    <a:pt x="4000" y="0"/>
                  </a:lnTo>
                  <a:lnTo>
                    <a:pt x="4185" y="42"/>
                  </a:lnTo>
                  <a:lnTo>
                    <a:pt x="4359" y="90"/>
                  </a:lnTo>
                  <a:lnTo>
                    <a:pt x="4520" y="138"/>
                  </a:lnTo>
                  <a:lnTo>
                    <a:pt x="4670" y="192"/>
                  </a:lnTo>
                  <a:lnTo>
                    <a:pt x="4807" y="246"/>
                  </a:lnTo>
                  <a:lnTo>
                    <a:pt x="4933" y="306"/>
                  </a:lnTo>
                  <a:lnTo>
                    <a:pt x="5046" y="366"/>
                  </a:lnTo>
                  <a:lnTo>
                    <a:pt x="5148" y="426"/>
                  </a:lnTo>
                  <a:lnTo>
                    <a:pt x="5238" y="492"/>
                  </a:lnTo>
                  <a:lnTo>
                    <a:pt x="5315" y="557"/>
                  </a:lnTo>
                  <a:lnTo>
                    <a:pt x="5381" y="629"/>
                  </a:lnTo>
                  <a:lnTo>
                    <a:pt x="5429" y="701"/>
                  </a:lnTo>
                  <a:lnTo>
                    <a:pt x="5465" y="779"/>
                  </a:lnTo>
                  <a:lnTo>
                    <a:pt x="5489" y="851"/>
                  </a:lnTo>
                  <a:lnTo>
                    <a:pt x="5495" y="935"/>
                  </a:lnTo>
                  <a:lnTo>
                    <a:pt x="5489" y="1013"/>
                  </a:lnTo>
                  <a:lnTo>
                    <a:pt x="5471" y="1091"/>
                  </a:lnTo>
                  <a:lnTo>
                    <a:pt x="5441" y="1163"/>
                  </a:lnTo>
                  <a:lnTo>
                    <a:pt x="5399" y="1241"/>
                  </a:lnTo>
                  <a:lnTo>
                    <a:pt x="5345" y="1319"/>
                  </a:lnTo>
                  <a:lnTo>
                    <a:pt x="5280" y="1397"/>
                  </a:lnTo>
                  <a:lnTo>
                    <a:pt x="5202" y="1475"/>
                  </a:lnTo>
                  <a:lnTo>
                    <a:pt x="5118" y="1553"/>
                  </a:lnTo>
                  <a:lnTo>
                    <a:pt x="5017" y="1630"/>
                  </a:lnTo>
                  <a:lnTo>
                    <a:pt x="4909" y="1708"/>
                  </a:lnTo>
                  <a:lnTo>
                    <a:pt x="4789" y="1786"/>
                  </a:lnTo>
                  <a:lnTo>
                    <a:pt x="4664" y="1870"/>
                  </a:lnTo>
                  <a:lnTo>
                    <a:pt x="4526" y="1948"/>
                  </a:lnTo>
                  <a:lnTo>
                    <a:pt x="4377" y="2026"/>
                  </a:lnTo>
                  <a:lnTo>
                    <a:pt x="4215" y="2104"/>
                  </a:lnTo>
                  <a:lnTo>
                    <a:pt x="4048" y="2182"/>
                  </a:lnTo>
                  <a:lnTo>
                    <a:pt x="3875" y="2260"/>
                  </a:lnTo>
                  <a:lnTo>
                    <a:pt x="3689" y="2338"/>
                  </a:lnTo>
                  <a:lnTo>
                    <a:pt x="3498" y="2416"/>
                  </a:lnTo>
                  <a:lnTo>
                    <a:pt x="3295" y="2488"/>
                  </a:lnTo>
                  <a:lnTo>
                    <a:pt x="3085" y="2566"/>
                  </a:lnTo>
                  <a:lnTo>
                    <a:pt x="2864" y="2644"/>
                  </a:lnTo>
                  <a:lnTo>
                    <a:pt x="2643" y="2715"/>
                  </a:lnTo>
                  <a:lnTo>
                    <a:pt x="2410" y="2793"/>
                  </a:lnTo>
                  <a:lnTo>
                    <a:pt x="2164" y="2865"/>
                  </a:lnTo>
                  <a:lnTo>
                    <a:pt x="1919" y="2937"/>
                  </a:lnTo>
                  <a:lnTo>
                    <a:pt x="1662" y="3009"/>
                  </a:lnTo>
                  <a:lnTo>
                    <a:pt x="1399" y="3075"/>
                  </a:lnTo>
                  <a:lnTo>
                    <a:pt x="1136" y="3147"/>
                  </a:lnTo>
                  <a:lnTo>
                    <a:pt x="861" y="3213"/>
                  </a:lnTo>
                  <a:lnTo>
                    <a:pt x="580" y="3279"/>
                  </a:lnTo>
                  <a:lnTo>
                    <a:pt x="0" y="3411"/>
                  </a:lnTo>
                  <a:lnTo>
                    <a:pt x="0" y="3447"/>
                  </a:lnTo>
                  <a:lnTo>
                    <a:pt x="586" y="3315"/>
                  </a:lnTo>
                  <a:lnTo>
                    <a:pt x="867" y="3249"/>
                  </a:lnTo>
                  <a:lnTo>
                    <a:pt x="1148" y="3177"/>
                  </a:lnTo>
                  <a:lnTo>
                    <a:pt x="1417" y="3105"/>
                  </a:lnTo>
                  <a:lnTo>
                    <a:pt x="1680" y="3039"/>
                  </a:lnTo>
                  <a:lnTo>
                    <a:pt x="1937" y="2961"/>
                  </a:lnTo>
                  <a:lnTo>
                    <a:pt x="2188" y="2889"/>
                  </a:lnTo>
                  <a:lnTo>
                    <a:pt x="2434" y="2817"/>
                  </a:lnTo>
                  <a:lnTo>
                    <a:pt x="2673" y="2739"/>
                  </a:lnTo>
                  <a:lnTo>
                    <a:pt x="2900" y="2668"/>
                  </a:lnTo>
                  <a:lnTo>
                    <a:pt x="3121" y="2590"/>
                  </a:lnTo>
                  <a:lnTo>
                    <a:pt x="3330" y="2512"/>
                  </a:lnTo>
                  <a:lnTo>
                    <a:pt x="3534" y="2434"/>
                  </a:lnTo>
                  <a:lnTo>
                    <a:pt x="3731" y="2356"/>
                  </a:lnTo>
                  <a:lnTo>
                    <a:pt x="3916" y="2278"/>
                  </a:lnTo>
                  <a:lnTo>
                    <a:pt x="4096" y="2200"/>
                  </a:lnTo>
                  <a:lnTo>
                    <a:pt x="4263" y="2116"/>
                  </a:lnTo>
                  <a:lnTo>
                    <a:pt x="4425" y="2038"/>
                  </a:lnTo>
                  <a:lnTo>
                    <a:pt x="4574" y="1960"/>
                  </a:lnTo>
                  <a:lnTo>
                    <a:pt x="4718" y="1876"/>
                  </a:lnTo>
                  <a:lnTo>
                    <a:pt x="4849" y="1798"/>
                  </a:lnTo>
                  <a:lnTo>
                    <a:pt x="4969" y="1720"/>
                  </a:lnTo>
                  <a:lnTo>
                    <a:pt x="5076" y="1636"/>
                  </a:lnTo>
                  <a:lnTo>
                    <a:pt x="5178" y="1559"/>
                  </a:lnTo>
                  <a:lnTo>
                    <a:pt x="5262" y="1481"/>
                  </a:lnTo>
                  <a:lnTo>
                    <a:pt x="5339" y="1397"/>
                  </a:lnTo>
                  <a:lnTo>
                    <a:pt x="5405" y="1319"/>
                  </a:lnTo>
                  <a:lnTo>
                    <a:pt x="5459" y="1241"/>
                  </a:lnTo>
                  <a:lnTo>
                    <a:pt x="5507" y="1163"/>
                  </a:lnTo>
                  <a:lnTo>
                    <a:pt x="5537" y="1085"/>
                  </a:lnTo>
                  <a:lnTo>
                    <a:pt x="5555" y="1007"/>
                  </a:lnTo>
                  <a:lnTo>
                    <a:pt x="5555" y="10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78" name="Freeform 6"/>
            <p:cNvSpPr>
              <a:spLocks/>
            </p:cNvSpPr>
            <p:nvPr/>
          </p:nvSpPr>
          <p:spPr bwMode="hidden">
            <a:xfrm>
              <a:off x="4942" y="0"/>
              <a:ext cx="816" cy="276"/>
            </a:xfrm>
            <a:custGeom>
              <a:avLst/>
              <a:gdLst/>
              <a:ahLst/>
              <a:cxnLst>
                <a:cxn ang="0">
                  <a:pos x="813" y="222"/>
                </a:cxn>
                <a:cxn ang="0">
                  <a:pos x="670" y="162"/>
                </a:cxn>
                <a:cxn ang="0">
                  <a:pos x="514" y="108"/>
                </a:cxn>
                <a:cxn ang="0">
                  <a:pos x="347" y="54"/>
                </a:cxn>
                <a:cxn ang="0">
                  <a:pos x="167" y="0"/>
                </a:cxn>
                <a:cxn ang="0">
                  <a:pos x="0" y="0"/>
                </a:cxn>
                <a:cxn ang="0">
                  <a:pos x="227" y="60"/>
                </a:cxn>
                <a:cxn ang="0">
                  <a:pos x="442" y="132"/>
                </a:cxn>
                <a:cxn ang="0">
                  <a:pos x="634" y="204"/>
                </a:cxn>
                <a:cxn ang="0">
                  <a:pos x="813" y="276"/>
                </a:cxn>
                <a:cxn ang="0">
                  <a:pos x="813" y="222"/>
                </a:cxn>
                <a:cxn ang="0">
                  <a:pos x="813" y="222"/>
                </a:cxn>
              </a:cxnLst>
              <a:rect l="0" t="0" r="r" b="b"/>
              <a:pathLst>
                <a:path w="813" h="276">
                  <a:moveTo>
                    <a:pt x="813" y="222"/>
                  </a:moveTo>
                  <a:lnTo>
                    <a:pt x="670" y="162"/>
                  </a:lnTo>
                  <a:lnTo>
                    <a:pt x="514" y="108"/>
                  </a:lnTo>
                  <a:lnTo>
                    <a:pt x="347" y="54"/>
                  </a:lnTo>
                  <a:lnTo>
                    <a:pt x="167" y="0"/>
                  </a:lnTo>
                  <a:lnTo>
                    <a:pt x="0" y="0"/>
                  </a:lnTo>
                  <a:lnTo>
                    <a:pt x="227" y="60"/>
                  </a:lnTo>
                  <a:lnTo>
                    <a:pt x="442" y="132"/>
                  </a:lnTo>
                  <a:lnTo>
                    <a:pt x="634" y="204"/>
                  </a:lnTo>
                  <a:lnTo>
                    <a:pt x="813" y="276"/>
                  </a:lnTo>
                  <a:lnTo>
                    <a:pt x="813" y="222"/>
                  </a:lnTo>
                  <a:lnTo>
                    <a:pt x="813" y="222"/>
                  </a:lnTo>
                  <a:close/>
                </a:path>
              </a:pathLst>
            </a:custGeom>
            <a:gradFill rotWithShape="1">
              <a:gsLst>
                <a:gs pos="0">
                  <a:schemeClr val="bg2"/>
                </a:gs>
                <a:gs pos="50000">
                  <a:schemeClr val="bg2">
                    <a:gamma/>
                    <a:tint val="81961"/>
                    <a:invGamma/>
                  </a:schemeClr>
                </a:gs>
                <a:gs pos="100000">
                  <a:schemeClr val="bg2"/>
                </a:gs>
              </a:gsLst>
              <a:lin ang="0" scaled="1"/>
            </a:gradFill>
            <a:ln w="0" cmpd="sng">
              <a:noFill/>
              <a:round/>
              <a:headEnd/>
              <a:tailEnd/>
            </a:ln>
          </p:spPr>
          <p:txBody>
            <a:bodyPr/>
            <a:lstStyle/>
            <a:p>
              <a:pPr>
                <a:defRPr/>
              </a:pPr>
              <a:endParaRPr lang="en-NZ"/>
            </a:p>
          </p:txBody>
        </p:sp>
        <p:sp>
          <p:nvSpPr>
            <p:cNvPr id="131079" name="Freeform 7"/>
            <p:cNvSpPr>
              <a:spLocks/>
            </p:cNvSpPr>
            <p:nvPr/>
          </p:nvSpPr>
          <p:spPr bwMode="hidden">
            <a:xfrm>
              <a:off x="0" y="1984"/>
              <a:ext cx="5758" cy="2098"/>
            </a:xfrm>
            <a:custGeom>
              <a:avLst/>
              <a:gdLst/>
              <a:ahLst/>
              <a:cxnLst>
                <a:cxn ang="0">
                  <a:pos x="5740" y="0"/>
                </a:cxn>
                <a:cxn ang="0">
                  <a:pos x="5638" y="72"/>
                </a:cxn>
                <a:cxn ang="0">
                  <a:pos x="5537" y="138"/>
                </a:cxn>
                <a:cxn ang="0">
                  <a:pos x="5423" y="210"/>
                </a:cxn>
                <a:cxn ang="0">
                  <a:pos x="5304" y="276"/>
                </a:cxn>
                <a:cxn ang="0">
                  <a:pos x="5052" y="414"/>
                </a:cxn>
                <a:cxn ang="0">
                  <a:pos x="4777" y="552"/>
                </a:cxn>
                <a:cxn ang="0">
                  <a:pos x="4478" y="690"/>
                </a:cxn>
                <a:cxn ang="0">
                  <a:pos x="4162" y="827"/>
                </a:cxn>
                <a:cxn ang="0">
                  <a:pos x="3827" y="959"/>
                </a:cxn>
                <a:cxn ang="0">
                  <a:pos x="3468" y="1091"/>
                </a:cxn>
                <a:cxn ang="0">
                  <a:pos x="3091" y="1223"/>
                </a:cxn>
                <a:cxn ang="0">
                  <a:pos x="2697" y="1355"/>
                </a:cxn>
                <a:cxn ang="0">
                  <a:pos x="2284" y="1481"/>
                </a:cxn>
                <a:cxn ang="0">
                  <a:pos x="1860" y="1601"/>
                </a:cxn>
                <a:cxn ang="0">
                  <a:pos x="1417" y="1721"/>
                </a:cxn>
                <a:cxn ang="0">
                  <a:pos x="957" y="1834"/>
                </a:cxn>
                <a:cxn ang="0">
                  <a:pos x="484" y="1948"/>
                </a:cxn>
                <a:cxn ang="0">
                  <a:pos x="0" y="2056"/>
                </a:cxn>
                <a:cxn ang="0">
                  <a:pos x="0" y="2098"/>
                </a:cxn>
                <a:cxn ang="0">
                  <a:pos x="478" y="1990"/>
                </a:cxn>
                <a:cxn ang="0">
                  <a:pos x="951" y="1882"/>
                </a:cxn>
                <a:cxn ang="0">
                  <a:pos x="1405" y="1763"/>
                </a:cxn>
                <a:cxn ang="0">
                  <a:pos x="1842" y="1649"/>
                </a:cxn>
                <a:cxn ang="0">
                  <a:pos x="2266" y="1523"/>
                </a:cxn>
                <a:cxn ang="0">
                  <a:pos x="2679" y="1397"/>
                </a:cxn>
                <a:cxn ang="0">
                  <a:pos x="3067" y="1271"/>
                </a:cxn>
                <a:cxn ang="0">
                  <a:pos x="3444" y="1139"/>
                </a:cxn>
                <a:cxn ang="0">
                  <a:pos x="3803" y="1007"/>
                </a:cxn>
                <a:cxn ang="0">
                  <a:pos x="4138" y="875"/>
                </a:cxn>
                <a:cxn ang="0">
                  <a:pos x="4460" y="737"/>
                </a:cxn>
                <a:cxn ang="0">
                  <a:pos x="4759" y="600"/>
                </a:cxn>
                <a:cxn ang="0">
                  <a:pos x="5040" y="462"/>
                </a:cxn>
                <a:cxn ang="0">
                  <a:pos x="5292" y="324"/>
                </a:cxn>
                <a:cxn ang="0">
                  <a:pos x="5531" y="186"/>
                </a:cxn>
                <a:cxn ang="0">
                  <a:pos x="5740" y="48"/>
                </a:cxn>
                <a:cxn ang="0">
                  <a:pos x="5740" y="0"/>
                </a:cxn>
                <a:cxn ang="0">
                  <a:pos x="5740" y="0"/>
                </a:cxn>
              </a:cxnLst>
              <a:rect l="0" t="0" r="r" b="b"/>
              <a:pathLst>
                <a:path w="5740" h="2098">
                  <a:moveTo>
                    <a:pt x="5740" y="0"/>
                  </a:moveTo>
                  <a:lnTo>
                    <a:pt x="5638" y="72"/>
                  </a:lnTo>
                  <a:lnTo>
                    <a:pt x="5537" y="138"/>
                  </a:lnTo>
                  <a:lnTo>
                    <a:pt x="5423" y="210"/>
                  </a:lnTo>
                  <a:lnTo>
                    <a:pt x="5304" y="276"/>
                  </a:lnTo>
                  <a:lnTo>
                    <a:pt x="5052" y="414"/>
                  </a:lnTo>
                  <a:lnTo>
                    <a:pt x="4777" y="552"/>
                  </a:lnTo>
                  <a:lnTo>
                    <a:pt x="4478" y="690"/>
                  </a:lnTo>
                  <a:lnTo>
                    <a:pt x="4162" y="827"/>
                  </a:lnTo>
                  <a:lnTo>
                    <a:pt x="3827" y="959"/>
                  </a:lnTo>
                  <a:lnTo>
                    <a:pt x="3468" y="1091"/>
                  </a:lnTo>
                  <a:lnTo>
                    <a:pt x="3091" y="1223"/>
                  </a:lnTo>
                  <a:lnTo>
                    <a:pt x="2697" y="1355"/>
                  </a:lnTo>
                  <a:lnTo>
                    <a:pt x="2284" y="1481"/>
                  </a:lnTo>
                  <a:lnTo>
                    <a:pt x="1860" y="1601"/>
                  </a:lnTo>
                  <a:lnTo>
                    <a:pt x="1417" y="1721"/>
                  </a:lnTo>
                  <a:lnTo>
                    <a:pt x="957" y="1834"/>
                  </a:lnTo>
                  <a:lnTo>
                    <a:pt x="484" y="1948"/>
                  </a:lnTo>
                  <a:lnTo>
                    <a:pt x="0" y="2056"/>
                  </a:lnTo>
                  <a:lnTo>
                    <a:pt x="0" y="2098"/>
                  </a:lnTo>
                  <a:lnTo>
                    <a:pt x="478" y="1990"/>
                  </a:lnTo>
                  <a:lnTo>
                    <a:pt x="951" y="1882"/>
                  </a:lnTo>
                  <a:lnTo>
                    <a:pt x="1405" y="1763"/>
                  </a:lnTo>
                  <a:lnTo>
                    <a:pt x="1842" y="1649"/>
                  </a:lnTo>
                  <a:lnTo>
                    <a:pt x="2266" y="1523"/>
                  </a:lnTo>
                  <a:lnTo>
                    <a:pt x="2679" y="1397"/>
                  </a:lnTo>
                  <a:lnTo>
                    <a:pt x="3067" y="1271"/>
                  </a:lnTo>
                  <a:lnTo>
                    <a:pt x="3444" y="1139"/>
                  </a:lnTo>
                  <a:lnTo>
                    <a:pt x="3803" y="1007"/>
                  </a:lnTo>
                  <a:lnTo>
                    <a:pt x="4138" y="875"/>
                  </a:lnTo>
                  <a:lnTo>
                    <a:pt x="4460" y="737"/>
                  </a:lnTo>
                  <a:lnTo>
                    <a:pt x="4759" y="600"/>
                  </a:lnTo>
                  <a:lnTo>
                    <a:pt x="5040" y="462"/>
                  </a:lnTo>
                  <a:lnTo>
                    <a:pt x="5292" y="324"/>
                  </a:lnTo>
                  <a:lnTo>
                    <a:pt x="5531" y="186"/>
                  </a:lnTo>
                  <a:lnTo>
                    <a:pt x="5740" y="48"/>
                  </a:lnTo>
                  <a:lnTo>
                    <a:pt x="5740" y="0"/>
                  </a:lnTo>
                  <a:lnTo>
                    <a:pt x="574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80" name="Freeform 8"/>
            <p:cNvSpPr>
              <a:spLocks/>
            </p:cNvSpPr>
            <p:nvPr/>
          </p:nvSpPr>
          <p:spPr bwMode="hidden">
            <a:xfrm>
              <a:off x="0" y="102"/>
              <a:ext cx="1961" cy="1265"/>
            </a:xfrm>
            <a:custGeom>
              <a:avLst/>
              <a:gdLst/>
              <a:ahLst/>
              <a:cxnLst>
                <a:cxn ang="0">
                  <a:pos x="1955" y="485"/>
                </a:cxn>
                <a:cxn ang="0">
                  <a:pos x="1901" y="390"/>
                </a:cxn>
                <a:cxn ang="0">
                  <a:pos x="1770" y="306"/>
                </a:cxn>
                <a:cxn ang="0">
                  <a:pos x="1579" y="228"/>
                </a:cxn>
                <a:cxn ang="0">
                  <a:pos x="1327" y="162"/>
                </a:cxn>
                <a:cxn ang="0">
                  <a:pos x="1010" y="102"/>
                </a:cxn>
                <a:cxn ang="0">
                  <a:pos x="646" y="54"/>
                </a:cxn>
                <a:cxn ang="0">
                  <a:pos x="227" y="18"/>
                </a:cxn>
                <a:cxn ang="0">
                  <a:pos x="0" y="12"/>
                </a:cxn>
                <a:cxn ang="0">
                  <a:pos x="431" y="48"/>
                </a:cxn>
                <a:cxn ang="0">
                  <a:pos x="813" y="90"/>
                </a:cxn>
                <a:cxn ang="0">
                  <a:pos x="1148" y="144"/>
                </a:cxn>
                <a:cxn ang="0">
                  <a:pos x="1423" y="204"/>
                </a:cxn>
                <a:cxn ang="0">
                  <a:pos x="1638" y="276"/>
                </a:cxn>
                <a:cxn ang="0">
                  <a:pos x="1794" y="360"/>
                </a:cxn>
                <a:cxn ang="0">
                  <a:pos x="1883" y="443"/>
                </a:cxn>
                <a:cxn ang="0">
                  <a:pos x="1901" y="539"/>
                </a:cxn>
                <a:cxn ang="0">
                  <a:pos x="1854" y="629"/>
                </a:cxn>
                <a:cxn ang="0">
                  <a:pos x="1746" y="719"/>
                </a:cxn>
                <a:cxn ang="0">
                  <a:pos x="1579" y="809"/>
                </a:cxn>
                <a:cxn ang="0">
                  <a:pos x="1357" y="899"/>
                </a:cxn>
                <a:cxn ang="0">
                  <a:pos x="1088" y="989"/>
                </a:cxn>
                <a:cxn ang="0">
                  <a:pos x="765" y="1073"/>
                </a:cxn>
                <a:cxn ang="0">
                  <a:pos x="407" y="1157"/>
                </a:cxn>
                <a:cxn ang="0">
                  <a:pos x="0" y="1241"/>
                </a:cxn>
                <a:cxn ang="0">
                  <a:pos x="215" y="1223"/>
                </a:cxn>
                <a:cxn ang="0">
                  <a:pos x="610" y="1139"/>
                </a:cxn>
                <a:cxn ang="0">
                  <a:pos x="957" y="1049"/>
                </a:cxn>
                <a:cxn ang="0">
                  <a:pos x="1262" y="959"/>
                </a:cxn>
                <a:cxn ang="0">
                  <a:pos x="1513" y="863"/>
                </a:cxn>
                <a:cxn ang="0">
                  <a:pos x="1716" y="767"/>
                </a:cxn>
                <a:cxn ang="0">
                  <a:pos x="1860" y="677"/>
                </a:cxn>
                <a:cxn ang="0">
                  <a:pos x="1937" y="581"/>
                </a:cxn>
                <a:cxn ang="0">
                  <a:pos x="1955" y="533"/>
                </a:cxn>
              </a:cxnLst>
              <a:rect l="0" t="0" r="r" b="b"/>
              <a:pathLst>
                <a:path w="1955" h="1265">
                  <a:moveTo>
                    <a:pt x="1955" y="533"/>
                  </a:moveTo>
                  <a:lnTo>
                    <a:pt x="1955" y="485"/>
                  </a:lnTo>
                  <a:lnTo>
                    <a:pt x="1937" y="438"/>
                  </a:lnTo>
                  <a:lnTo>
                    <a:pt x="1901" y="390"/>
                  </a:lnTo>
                  <a:lnTo>
                    <a:pt x="1842" y="348"/>
                  </a:lnTo>
                  <a:lnTo>
                    <a:pt x="1770" y="306"/>
                  </a:lnTo>
                  <a:lnTo>
                    <a:pt x="1686" y="270"/>
                  </a:lnTo>
                  <a:lnTo>
                    <a:pt x="1579" y="228"/>
                  </a:lnTo>
                  <a:lnTo>
                    <a:pt x="1459" y="198"/>
                  </a:lnTo>
                  <a:lnTo>
                    <a:pt x="1327" y="162"/>
                  </a:lnTo>
                  <a:lnTo>
                    <a:pt x="1178" y="132"/>
                  </a:lnTo>
                  <a:lnTo>
                    <a:pt x="1010" y="102"/>
                  </a:lnTo>
                  <a:lnTo>
                    <a:pt x="837" y="78"/>
                  </a:lnTo>
                  <a:lnTo>
                    <a:pt x="646" y="54"/>
                  </a:lnTo>
                  <a:lnTo>
                    <a:pt x="442" y="36"/>
                  </a:lnTo>
                  <a:lnTo>
                    <a:pt x="227" y="18"/>
                  </a:lnTo>
                  <a:lnTo>
                    <a:pt x="0" y="0"/>
                  </a:lnTo>
                  <a:lnTo>
                    <a:pt x="0" y="12"/>
                  </a:lnTo>
                  <a:lnTo>
                    <a:pt x="221" y="30"/>
                  </a:lnTo>
                  <a:lnTo>
                    <a:pt x="431" y="48"/>
                  </a:lnTo>
                  <a:lnTo>
                    <a:pt x="628" y="66"/>
                  </a:lnTo>
                  <a:lnTo>
                    <a:pt x="813" y="90"/>
                  </a:lnTo>
                  <a:lnTo>
                    <a:pt x="987" y="114"/>
                  </a:lnTo>
                  <a:lnTo>
                    <a:pt x="1148" y="144"/>
                  </a:lnTo>
                  <a:lnTo>
                    <a:pt x="1292" y="174"/>
                  </a:lnTo>
                  <a:lnTo>
                    <a:pt x="1423" y="204"/>
                  </a:lnTo>
                  <a:lnTo>
                    <a:pt x="1537" y="240"/>
                  </a:lnTo>
                  <a:lnTo>
                    <a:pt x="1638" y="276"/>
                  </a:lnTo>
                  <a:lnTo>
                    <a:pt x="1728" y="318"/>
                  </a:lnTo>
                  <a:lnTo>
                    <a:pt x="1794" y="360"/>
                  </a:lnTo>
                  <a:lnTo>
                    <a:pt x="1848" y="402"/>
                  </a:lnTo>
                  <a:lnTo>
                    <a:pt x="1883" y="443"/>
                  </a:lnTo>
                  <a:lnTo>
                    <a:pt x="1901" y="491"/>
                  </a:lnTo>
                  <a:lnTo>
                    <a:pt x="1901" y="539"/>
                  </a:lnTo>
                  <a:lnTo>
                    <a:pt x="1883" y="587"/>
                  </a:lnTo>
                  <a:lnTo>
                    <a:pt x="1854" y="629"/>
                  </a:lnTo>
                  <a:lnTo>
                    <a:pt x="1806" y="677"/>
                  </a:lnTo>
                  <a:lnTo>
                    <a:pt x="1746" y="719"/>
                  </a:lnTo>
                  <a:lnTo>
                    <a:pt x="1668" y="767"/>
                  </a:lnTo>
                  <a:lnTo>
                    <a:pt x="1579" y="809"/>
                  </a:lnTo>
                  <a:lnTo>
                    <a:pt x="1471" y="857"/>
                  </a:lnTo>
                  <a:lnTo>
                    <a:pt x="1357" y="899"/>
                  </a:lnTo>
                  <a:lnTo>
                    <a:pt x="1226" y="941"/>
                  </a:lnTo>
                  <a:lnTo>
                    <a:pt x="1088" y="989"/>
                  </a:lnTo>
                  <a:lnTo>
                    <a:pt x="933" y="1031"/>
                  </a:lnTo>
                  <a:lnTo>
                    <a:pt x="765" y="1073"/>
                  </a:lnTo>
                  <a:lnTo>
                    <a:pt x="592" y="1115"/>
                  </a:lnTo>
                  <a:lnTo>
                    <a:pt x="407" y="1157"/>
                  </a:lnTo>
                  <a:lnTo>
                    <a:pt x="209" y="1199"/>
                  </a:lnTo>
                  <a:lnTo>
                    <a:pt x="0" y="1241"/>
                  </a:lnTo>
                  <a:lnTo>
                    <a:pt x="0" y="1265"/>
                  </a:lnTo>
                  <a:lnTo>
                    <a:pt x="215" y="1223"/>
                  </a:lnTo>
                  <a:lnTo>
                    <a:pt x="413" y="1181"/>
                  </a:lnTo>
                  <a:lnTo>
                    <a:pt x="610" y="1139"/>
                  </a:lnTo>
                  <a:lnTo>
                    <a:pt x="789" y="1091"/>
                  </a:lnTo>
                  <a:lnTo>
                    <a:pt x="957" y="1049"/>
                  </a:lnTo>
                  <a:lnTo>
                    <a:pt x="1118" y="1001"/>
                  </a:lnTo>
                  <a:lnTo>
                    <a:pt x="1262" y="959"/>
                  </a:lnTo>
                  <a:lnTo>
                    <a:pt x="1393" y="911"/>
                  </a:lnTo>
                  <a:lnTo>
                    <a:pt x="1513" y="863"/>
                  </a:lnTo>
                  <a:lnTo>
                    <a:pt x="1620" y="815"/>
                  </a:lnTo>
                  <a:lnTo>
                    <a:pt x="1716" y="767"/>
                  </a:lnTo>
                  <a:lnTo>
                    <a:pt x="1794" y="725"/>
                  </a:lnTo>
                  <a:lnTo>
                    <a:pt x="1860" y="677"/>
                  </a:lnTo>
                  <a:lnTo>
                    <a:pt x="1907" y="629"/>
                  </a:lnTo>
                  <a:lnTo>
                    <a:pt x="1937" y="581"/>
                  </a:lnTo>
                  <a:lnTo>
                    <a:pt x="1955" y="533"/>
                  </a:lnTo>
                  <a:lnTo>
                    <a:pt x="1955" y="53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81" name="Freeform 9"/>
            <p:cNvSpPr>
              <a:spLocks/>
            </p:cNvSpPr>
            <p:nvPr/>
          </p:nvSpPr>
          <p:spPr bwMode="hidden">
            <a:xfrm>
              <a:off x="0" y="0"/>
              <a:ext cx="4709" cy="2901"/>
            </a:xfrm>
            <a:custGeom>
              <a:avLst/>
              <a:gdLst/>
              <a:ahLst/>
              <a:cxnLst>
                <a:cxn ang="0">
                  <a:pos x="4694" y="797"/>
                </a:cxn>
                <a:cxn ang="0">
                  <a:pos x="4664" y="665"/>
                </a:cxn>
                <a:cxn ang="0">
                  <a:pos x="4586" y="540"/>
                </a:cxn>
                <a:cxn ang="0">
                  <a:pos x="4466" y="426"/>
                </a:cxn>
                <a:cxn ang="0">
                  <a:pos x="4299" y="312"/>
                </a:cxn>
                <a:cxn ang="0">
                  <a:pos x="4084" y="216"/>
                </a:cxn>
                <a:cxn ang="0">
                  <a:pos x="3833" y="120"/>
                </a:cxn>
                <a:cxn ang="0">
                  <a:pos x="3540" y="36"/>
                </a:cxn>
                <a:cxn ang="0">
                  <a:pos x="3205" y="0"/>
                </a:cxn>
                <a:cxn ang="0">
                  <a:pos x="3540" y="78"/>
                </a:cxn>
                <a:cxn ang="0">
                  <a:pos x="3833" y="162"/>
                </a:cxn>
                <a:cxn ang="0">
                  <a:pos x="4084" y="258"/>
                </a:cxn>
                <a:cxn ang="0">
                  <a:pos x="4287" y="366"/>
                </a:cxn>
                <a:cxn ang="0">
                  <a:pos x="4443" y="480"/>
                </a:cxn>
                <a:cxn ang="0">
                  <a:pos x="4550" y="605"/>
                </a:cxn>
                <a:cxn ang="0">
                  <a:pos x="4610" y="737"/>
                </a:cxn>
                <a:cxn ang="0">
                  <a:pos x="4610" y="875"/>
                </a:cxn>
                <a:cxn ang="0">
                  <a:pos x="4568" y="1001"/>
                </a:cxn>
                <a:cxn ang="0">
                  <a:pos x="4490" y="1127"/>
                </a:cxn>
                <a:cxn ang="0">
                  <a:pos x="4371" y="1259"/>
                </a:cxn>
                <a:cxn ang="0">
                  <a:pos x="4215" y="1385"/>
                </a:cxn>
                <a:cxn ang="0">
                  <a:pos x="4024" y="1517"/>
                </a:cxn>
                <a:cxn ang="0">
                  <a:pos x="3803" y="1648"/>
                </a:cxn>
                <a:cxn ang="0">
                  <a:pos x="3546" y="1774"/>
                </a:cxn>
                <a:cxn ang="0">
                  <a:pos x="3259" y="1906"/>
                </a:cxn>
                <a:cxn ang="0">
                  <a:pos x="2942" y="2032"/>
                </a:cxn>
                <a:cxn ang="0">
                  <a:pos x="2595" y="2164"/>
                </a:cxn>
                <a:cxn ang="0">
                  <a:pos x="2224" y="2284"/>
                </a:cxn>
                <a:cxn ang="0">
                  <a:pos x="1824" y="2410"/>
                </a:cxn>
                <a:cxn ang="0">
                  <a:pos x="1399" y="2530"/>
                </a:cxn>
                <a:cxn ang="0">
                  <a:pos x="484" y="2757"/>
                </a:cxn>
                <a:cxn ang="0">
                  <a:pos x="0" y="2901"/>
                </a:cxn>
                <a:cxn ang="0">
                  <a:pos x="969" y="2674"/>
                </a:cxn>
                <a:cxn ang="0">
                  <a:pos x="1638" y="2494"/>
                </a:cxn>
                <a:cxn ang="0">
                  <a:pos x="2057" y="2374"/>
                </a:cxn>
                <a:cxn ang="0">
                  <a:pos x="2451" y="2248"/>
                </a:cxn>
                <a:cxn ang="0">
                  <a:pos x="2816" y="2116"/>
                </a:cxn>
                <a:cxn ang="0">
                  <a:pos x="3151" y="1984"/>
                </a:cxn>
                <a:cxn ang="0">
                  <a:pos x="3462" y="1858"/>
                </a:cxn>
                <a:cxn ang="0">
                  <a:pos x="3737" y="1720"/>
                </a:cxn>
                <a:cxn ang="0">
                  <a:pos x="3982" y="1589"/>
                </a:cxn>
                <a:cxn ang="0">
                  <a:pos x="4191" y="1457"/>
                </a:cxn>
                <a:cxn ang="0">
                  <a:pos x="4371" y="1325"/>
                </a:cxn>
                <a:cxn ang="0">
                  <a:pos x="4508" y="1193"/>
                </a:cxn>
                <a:cxn ang="0">
                  <a:pos x="4610" y="1061"/>
                </a:cxn>
                <a:cxn ang="0">
                  <a:pos x="4670" y="935"/>
                </a:cxn>
                <a:cxn ang="0">
                  <a:pos x="4688" y="869"/>
                </a:cxn>
              </a:cxnLst>
              <a:rect l="0" t="0" r="r" b="b"/>
              <a:pathLst>
                <a:path w="4694" h="2901">
                  <a:moveTo>
                    <a:pt x="4688" y="869"/>
                  </a:moveTo>
                  <a:lnTo>
                    <a:pt x="4694" y="797"/>
                  </a:lnTo>
                  <a:lnTo>
                    <a:pt x="4688" y="731"/>
                  </a:lnTo>
                  <a:lnTo>
                    <a:pt x="4664" y="665"/>
                  </a:lnTo>
                  <a:lnTo>
                    <a:pt x="4634" y="599"/>
                  </a:lnTo>
                  <a:lnTo>
                    <a:pt x="4586" y="540"/>
                  </a:lnTo>
                  <a:lnTo>
                    <a:pt x="4532" y="480"/>
                  </a:lnTo>
                  <a:lnTo>
                    <a:pt x="4466" y="426"/>
                  </a:lnTo>
                  <a:lnTo>
                    <a:pt x="4389" y="366"/>
                  </a:lnTo>
                  <a:lnTo>
                    <a:pt x="4299" y="312"/>
                  </a:lnTo>
                  <a:lnTo>
                    <a:pt x="4197" y="264"/>
                  </a:lnTo>
                  <a:lnTo>
                    <a:pt x="4084" y="216"/>
                  </a:lnTo>
                  <a:lnTo>
                    <a:pt x="3964" y="168"/>
                  </a:lnTo>
                  <a:lnTo>
                    <a:pt x="3833" y="120"/>
                  </a:lnTo>
                  <a:lnTo>
                    <a:pt x="3689" y="78"/>
                  </a:lnTo>
                  <a:lnTo>
                    <a:pt x="3540" y="36"/>
                  </a:lnTo>
                  <a:lnTo>
                    <a:pt x="3378" y="0"/>
                  </a:lnTo>
                  <a:lnTo>
                    <a:pt x="3205" y="0"/>
                  </a:lnTo>
                  <a:lnTo>
                    <a:pt x="3378" y="36"/>
                  </a:lnTo>
                  <a:lnTo>
                    <a:pt x="3540" y="78"/>
                  </a:lnTo>
                  <a:lnTo>
                    <a:pt x="3689" y="120"/>
                  </a:lnTo>
                  <a:lnTo>
                    <a:pt x="3833" y="162"/>
                  </a:lnTo>
                  <a:lnTo>
                    <a:pt x="3964" y="210"/>
                  </a:lnTo>
                  <a:lnTo>
                    <a:pt x="4084" y="258"/>
                  </a:lnTo>
                  <a:lnTo>
                    <a:pt x="4191" y="312"/>
                  </a:lnTo>
                  <a:lnTo>
                    <a:pt x="4287" y="366"/>
                  </a:lnTo>
                  <a:lnTo>
                    <a:pt x="4371" y="420"/>
                  </a:lnTo>
                  <a:lnTo>
                    <a:pt x="4443" y="480"/>
                  </a:lnTo>
                  <a:lnTo>
                    <a:pt x="4502" y="540"/>
                  </a:lnTo>
                  <a:lnTo>
                    <a:pt x="4550" y="605"/>
                  </a:lnTo>
                  <a:lnTo>
                    <a:pt x="4586" y="671"/>
                  </a:lnTo>
                  <a:lnTo>
                    <a:pt x="4610" y="737"/>
                  </a:lnTo>
                  <a:lnTo>
                    <a:pt x="4616" y="803"/>
                  </a:lnTo>
                  <a:lnTo>
                    <a:pt x="4610" y="875"/>
                  </a:lnTo>
                  <a:lnTo>
                    <a:pt x="4592" y="935"/>
                  </a:lnTo>
                  <a:lnTo>
                    <a:pt x="4568" y="1001"/>
                  </a:lnTo>
                  <a:lnTo>
                    <a:pt x="4532" y="1067"/>
                  </a:lnTo>
                  <a:lnTo>
                    <a:pt x="4490" y="1127"/>
                  </a:lnTo>
                  <a:lnTo>
                    <a:pt x="4437" y="1193"/>
                  </a:lnTo>
                  <a:lnTo>
                    <a:pt x="4371" y="1259"/>
                  </a:lnTo>
                  <a:lnTo>
                    <a:pt x="4299" y="1325"/>
                  </a:lnTo>
                  <a:lnTo>
                    <a:pt x="4215" y="1385"/>
                  </a:lnTo>
                  <a:lnTo>
                    <a:pt x="4126" y="1451"/>
                  </a:lnTo>
                  <a:lnTo>
                    <a:pt x="4024" y="1517"/>
                  </a:lnTo>
                  <a:lnTo>
                    <a:pt x="3916" y="1583"/>
                  </a:lnTo>
                  <a:lnTo>
                    <a:pt x="3803" y="1648"/>
                  </a:lnTo>
                  <a:lnTo>
                    <a:pt x="3677" y="1714"/>
                  </a:lnTo>
                  <a:lnTo>
                    <a:pt x="3546" y="1774"/>
                  </a:lnTo>
                  <a:lnTo>
                    <a:pt x="3408" y="1840"/>
                  </a:lnTo>
                  <a:lnTo>
                    <a:pt x="3259" y="1906"/>
                  </a:lnTo>
                  <a:lnTo>
                    <a:pt x="3103" y="1972"/>
                  </a:lnTo>
                  <a:lnTo>
                    <a:pt x="2942" y="2032"/>
                  </a:lnTo>
                  <a:lnTo>
                    <a:pt x="2768" y="2098"/>
                  </a:lnTo>
                  <a:lnTo>
                    <a:pt x="2595" y="2164"/>
                  </a:lnTo>
                  <a:lnTo>
                    <a:pt x="2410" y="2224"/>
                  </a:lnTo>
                  <a:lnTo>
                    <a:pt x="2224" y="2284"/>
                  </a:lnTo>
                  <a:lnTo>
                    <a:pt x="2027" y="2350"/>
                  </a:lnTo>
                  <a:lnTo>
                    <a:pt x="1824" y="2410"/>
                  </a:lnTo>
                  <a:lnTo>
                    <a:pt x="1614" y="2470"/>
                  </a:lnTo>
                  <a:lnTo>
                    <a:pt x="1399" y="2530"/>
                  </a:lnTo>
                  <a:lnTo>
                    <a:pt x="957" y="2644"/>
                  </a:lnTo>
                  <a:lnTo>
                    <a:pt x="484" y="2757"/>
                  </a:lnTo>
                  <a:lnTo>
                    <a:pt x="0" y="2865"/>
                  </a:lnTo>
                  <a:lnTo>
                    <a:pt x="0" y="2901"/>
                  </a:lnTo>
                  <a:lnTo>
                    <a:pt x="496" y="2787"/>
                  </a:lnTo>
                  <a:lnTo>
                    <a:pt x="969" y="2674"/>
                  </a:lnTo>
                  <a:lnTo>
                    <a:pt x="1423" y="2554"/>
                  </a:lnTo>
                  <a:lnTo>
                    <a:pt x="1638" y="2494"/>
                  </a:lnTo>
                  <a:lnTo>
                    <a:pt x="1854" y="2434"/>
                  </a:lnTo>
                  <a:lnTo>
                    <a:pt x="2057" y="2374"/>
                  </a:lnTo>
                  <a:lnTo>
                    <a:pt x="2254" y="2308"/>
                  </a:lnTo>
                  <a:lnTo>
                    <a:pt x="2451" y="2248"/>
                  </a:lnTo>
                  <a:lnTo>
                    <a:pt x="2637" y="2182"/>
                  </a:lnTo>
                  <a:lnTo>
                    <a:pt x="2816" y="2116"/>
                  </a:lnTo>
                  <a:lnTo>
                    <a:pt x="2990" y="2050"/>
                  </a:lnTo>
                  <a:lnTo>
                    <a:pt x="3151" y="1984"/>
                  </a:lnTo>
                  <a:lnTo>
                    <a:pt x="3312" y="1924"/>
                  </a:lnTo>
                  <a:lnTo>
                    <a:pt x="3462" y="1858"/>
                  </a:lnTo>
                  <a:lnTo>
                    <a:pt x="3605" y="1792"/>
                  </a:lnTo>
                  <a:lnTo>
                    <a:pt x="3737" y="1720"/>
                  </a:lnTo>
                  <a:lnTo>
                    <a:pt x="3863" y="1654"/>
                  </a:lnTo>
                  <a:lnTo>
                    <a:pt x="3982" y="1589"/>
                  </a:lnTo>
                  <a:lnTo>
                    <a:pt x="4090" y="1523"/>
                  </a:lnTo>
                  <a:lnTo>
                    <a:pt x="4191" y="1457"/>
                  </a:lnTo>
                  <a:lnTo>
                    <a:pt x="4287" y="1391"/>
                  </a:lnTo>
                  <a:lnTo>
                    <a:pt x="4371" y="1325"/>
                  </a:lnTo>
                  <a:lnTo>
                    <a:pt x="4443" y="1259"/>
                  </a:lnTo>
                  <a:lnTo>
                    <a:pt x="4508" y="1193"/>
                  </a:lnTo>
                  <a:lnTo>
                    <a:pt x="4562" y="1127"/>
                  </a:lnTo>
                  <a:lnTo>
                    <a:pt x="4610" y="1061"/>
                  </a:lnTo>
                  <a:lnTo>
                    <a:pt x="4646" y="995"/>
                  </a:lnTo>
                  <a:lnTo>
                    <a:pt x="4670" y="935"/>
                  </a:lnTo>
                  <a:lnTo>
                    <a:pt x="4688" y="869"/>
                  </a:lnTo>
                  <a:lnTo>
                    <a:pt x="4688" y="869"/>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82" name="Freeform 10"/>
            <p:cNvSpPr>
              <a:spLocks/>
            </p:cNvSpPr>
            <p:nvPr/>
          </p:nvSpPr>
          <p:spPr bwMode="hidden">
            <a:xfrm>
              <a:off x="0" y="0"/>
              <a:ext cx="3773" cy="2356"/>
            </a:xfrm>
            <a:custGeom>
              <a:avLst/>
              <a:gdLst/>
              <a:ahLst/>
              <a:cxnLst>
                <a:cxn ang="0">
                  <a:pos x="3761" y="719"/>
                </a:cxn>
                <a:cxn ang="0">
                  <a:pos x="3731" y="599"/>
                </a:cxn>
                <a:cxn ang="0">
                  <a:pos x="3653" y="486"/>
                </a:cxn>
                <a:cxn ang="0">
                  <a:pos x="3522" y="378"/>
                </a:cxn>
                <a:cxn ang="0">
                  <a:pos x="3348" y="282"/>
                </a:cxn>
                <a:cxn ang="0">
                  <a:pos x="3127" y="192"/>
                </a:cxn>
                <a:cxn ang="0">
                  <a:pos x="2864" y="108"/>
                </a:cxn>
                <a:cxn ang="0">
                  <a:pos x="2559" y="36"/>
                </a:cxn>
                <a:cxn ang="0">
                  <a:pos x="2230" y="0"/>
                </a:cxn>
                <a:cxn ang="0">
                  <a:pos x="2577" y="72"/>
                </a:cxn>
                <a:cxn ang="0">
                  <a:pos x="2876" y="150"/>
                </a:cxn>
                <a:cxn ang="0">
                  <a:pos x="3139" y="234"/>
                </a:cxn>
                <a:cxn ang="0">
                  <a:pos x="3348" y="330"/>
                </a:cxn>
                <a:cxn ang="0">
                  <a:pos x="3516" y="432"/>
                </a:cxn>
                <a:cxn ang="0">
                  <a:pos x="3623" y="545"/>
                </a:cxn>
                <a:cxn ang="0">
                  <a:pos x="3683" y="665"/>
                </a:cxn>
                <a:cxn ang="0">
                  <a:pos x="3689" y="791"/>
                </a:cxn>
                <a:cxn ang="0">
                  <a:pos x="3653" y="887"/>
                </a:cxn>
                <a:cxn ang="0">
                  <a:pos x="3593" y="989"/>
                </a:cxn>
                <a:cxn ang="0">
                  <a:pos x="3498" y="1091"/>
                </a:cxn>
                <a:cxn ang="0">
                  <a:pos x="3372" y="1187"/>
                </a:cxn>
                <a:cxn ang="0">
                  <a:pos x="3223" y="1289"/>
                </a:cxn>
                <a:cxn ang="0">
                  <a:pos x="3043" y="1391"/>
                </a:cxn>
                <a:cxn ang="0">
                  <a:pos x="2834" y="1493"/>
                </a:cxn>
                <a:cxn ang="0">
                  <a:pos x="2607" y="1589"/>
                </a:cxn>
                <a:cxn ang="0">
                  <a:pos x="2075" y="1786"/>
                </a:cxn>
                <a:cxn ang="0">
                  <a:pos x="1459" y="1972"/>
                </a:cxn>
                <a:cxn ang="0">
                  <a:pos x="765" y="2158"/>
                </a:cxn>
                <a:cxn ang="0">
                  <a:pos x="0" y="2326"/>
                </a:cxn>
                <a:cxn ang="0">
                  <a:pos x="401" y="2272"/>
                </a:cxn>
                <a:cxn ang="0">
                  <a:pos x="1142" y="2092"/>
                </a:cxn>
                <a:cxn ang="0">
                  <a:pos x="1812" y="1900"/>
                </a:cxn>
                <a:cxn ang="0">
                  <a:pos x="2392" y="1702"/>
                </a:cxn>
                <a:cxn ang="0">
                  <a:pos x="2649" y="1607"/>
                </a:cxn>
                <a:cxn ang="0">
                  <a:pos x="2882" y="1505"/>
                </a:cxn>
                <a:cxn ang="0">
                  <a:pos x="3091" y="1403"/>
                </a:cxn>
                <a:cxn ang="0">
                  <a:pos x="3277" y="1301"/>
                </a:cxn>
                <a:cxn ang="0">
                  <a:pos x="3432" y="1193"/>
                </a:cxn>
                <a:cxn ang="0">
                  <a:pos x="3558" y="1091"/>
                </a:cxn>
                <a:cxn ang="0">
                  <a:pos x="3653" y="989"/>
                </a:cxn>
                <a:cxn ang="0">
                  <a:pos x="3719" y="887"/>
                </a:cxn>
                <a:cxn ang="0">
                  <a:pos x="3755" y="785"/>
                </a:cxn>
              </a:cxnLst>
              <a:rect l="0" t="0" r="r" b="b"/>
              <a:pathLst>
                <a:path w="3761" h="2356">
                  <a:moveTo>
                    <a:pt x="3755" y="785"/>
                  </a:moveTo>
                  <a:lnTo>
                    <a:pt x="3761" y="719"/>
                  </a:lnTo>
                  <a:lnTo>
                    <a:pt x="3755" y="659"/>
                  </a:lnTo>
                  <a:lnTo>
                    <a:pt x="3731" y="599"/>
                  </a:lnTo>
                  <a:lnTo>
                    <a:pt x="3701" y="545"/>
                  </a:lnTo>
                  <a:lnTo>
                    <a:pt x="3653" y="486"/>
                  </a:lnTo>
                  <a:lnTo>
                    <a:pt x="3593" y="432"/>
                  </a:lnTo>
                  <a:lnTo>
                    <a:pt x="3522" y="378"/>
                  </a:lnTo>
                  <a:lnTo>
                    <a:pt x="3444" y="330"/>
                  </a:lnTo>
                  <a:lnTo>
                    <a:pt x="3348" y="282"/>
                  </a:lnTo>
                  <a:lnTo>
                    <a:pt x="3241" y="234"/>
                  </a:lnTo>
                  <a:lnTo>
                    <a:pt x="3127" y="192"/>
                  </a:lnTo>
                  <a:lnTo>
                    <a:pt x="3002" y="150"/>
                  </a:lnTo>
                  <a:lnTo>
                    <a:pt x="2864" y="108"/>
                  </a:lnTo>
                  <a:lnTo>
                    <a:pt x="2715" y="72"/>
                  </a:lnTo>
                  <a:lnTo>
                    <a:pt x="2559" y="36"/>
                  </a:lnTo>
                  <a:lnTo>
                    <a:pt x="2392" y="0"/>
                  </a:lnTo>
                  <a:lnTo>
                    <a:pt x="2230" y="0"/>
                  </a:lnTo>
                  <a:lnTo>
                    <a:pt x="2410" y="36"/>
                  </a:lnTo>
                  <a:lnTo>
                    <a:pt x="2577" y="72"/>
                  </a:lnTo>
                  <a:lnTo>
                    <a:pt x="2732" y="108"/>
                  </a:lnTo>
                  <a:lnTo>
                    <a:pt x="2876" y="150"/>
                  </a:lnTo>
                  <a:lnTo>
                    <a:pt x="3014" y="192"/>
                  </a:lnTo>
                  <a:lnTo>
                    <a:pt x="3139" y="234"/>
                  </a:lnTo>
                  <a:lnTo>
                    <a:pt x="3253" y="282"/>
                  </a:lnTo>
                  <a:lnTo>
                    <a:pt x="3348" y="330"/>
                  </a:lnTo>
                  <a:lnTo>
                    <a:pt x="3438" y="384"/>
                  </a:lnTo>
                  <a:lnTo>
                    <a:pt x="3516" y="432"/>
                  </a:lnTo>
                  <a:lnTo>
                    <a:pt x="3576" y="492"/>
                  </a:lnTo>
                  <a:lnTo>
                    <a:pt x="3623" y="545"/>
                  </a:lnTo>
                  <a:lnTo>
                    <a:pt x="3665" y="605"/>
                  </a:lnTo>
                  <a:lnTo>
                    <a:pt x="3683" y="665"/>
                  </a:lnTo>
                  <a:lnTo>
                    <a:pt x="3695" y="725"/>
                  </a:lnTo>
                  <a:lnTo>
                    <a:pt x="3689" y="791"/>
                  </a:lnTo>
                  <a:lnTo>
                    <a:pt x="3677" y="839"/>
                  </a:lnTo>
                  <a:lnTo>
                    <a:pt x="3653" y="887"/>
                  </a:lnTo>
                  <a:lnTo>
                    <a:pt x="3629" y="941"/>
                  </a:lnTo>
                  <a:lnTo>
                    <a:pt x="3593" y="989"/>
                  </a:lnTo>
                  <a:lnTo>
                    <a:pt x="3546" y="1037"/>
                  </a:lnTo>
                  <a:lnTo>
                    <a:pt x="3498" y="1091"/>
                  </a:lnTo>
                  <a:lnTo>
                    <a:pt x="3438" y="1139"/>
                  </a:lnTo>
                  <a:lnTo>
                    <a:pt x="3372" y="1187"/>
                  </a:lnTo>
                  <a:lnTo>
                    <a:pt x="3301" y="1241"/>
                  </a:lnTo>
                  <a:lnTo>
                    <a:pt x="3223" y="1289"/>
                  </a:lnTo>
                  <a:lnTo>
                    <a:pt x="3133" y="1343"/>
                  </a:lnTo>
                  <a:lnTo>
                    <a:pt x="3043" y="1391"/>
                  </a:lnTo>
                  <a:lnTo>
                    <a:pt x="2942" y="1439"/>
                  </a:lnTo>
                  <a:lnTo>
                    <a:pt x="2834" y="1493"/>
                  </a:lnTo>
                  <a:lnTo>
                    <a:pt x="2727" y="1541"/>
                  </a:lnTo>
                  <a:lnTo>
                    <a:pt x="2607" y="1589"/>
                  </a:lnTo>
                  <a:lnTo>
                    <a:pt x="2356" y="1690"/>
                  </a:lnTo>
                  <a:lnTo>
                    <a:pt x="2075" y="1786"/>
                  </a:lnTo>
                  <a:lnTo>
                    <a:pt x="1782" y="1882"/>
                  </a:lnTo>
                  <a:lnTo>
                    <a:pt x="1459" y="1972"/>
                  </a:lnTo>
                  <a:lnTo>
                    <a:pt x="1124" y="2068"/>
                  </a:lnTo>
                  <a:lnTo>
                    <a:pt x="765" y="2158"/>
                  </a:lnTo>
                  <a:lnTo>
                    <a:pt x="389" y="2242"/>
                  </a:lnTo>
                  <a:lnTo>
                    <a:pt x="0" y="2326"/>
                  </a:lnTo>
                  <a:lnTo>
                    <a:pt x="0" y="2356"/>
                  </a:lnTo>
                  <a:lnTo>
                    <a:pt x="401" y="2272"/>
                  </a:lnTo>
                  <a:lnTo>
                    <a:pt x="777" y="2182"/>
                  </a:lnTo>
                  <a:lnTo>
                    <a:pt x="1142" y="2092"/>
                  </a:lnTo>
                  <a:lnTo>
                    <a:pt x="1483" y="1996"/>
                  </a:lnTo>
                  <a:lnTo>
                    <a:pt x="1812" y="1900"/>
                  </a:lnTo>
                  <a:lnTo>
                    <a:pt x="2111" y="1804"/>
                  </a:lnTo>
                  <a:lnTo>
                    <a:pt x="2392" y="1702"/>
                  </a:lnTo>
                  <a:lnTo>
                    <a:pt x="2523" y="1654"/>
                  </a:lnTo>
                  <a:lnTo>
                    <a:pt x="2649" y="1607"/>
                  </a:lnTo>
                  <a:lnTo>
                    <a:pt x="2768" y="1553"/>
                  </a:lnTo>
                  <a:lnTo>
                    <a:pt x="2882" y="1505"/>
                  </a:lnTo>
                  <a:lnTo>
                    <a:pt x="2990" y="1451"/>
                  </a:lnTo>
                  <a:lnTo>
                    <a:pt x="3091" y="1403"/>
                  </a:lnTo>
                  <a:lnTo>
                    <a:pt x="3187" y="1349"/>
                  </a:lnTo>
                  <a:lnTo>
                    <a:pt x="3277" y="1301"/>
                  </a:lnTo>
                  <a:lnTo>
                    <a:pt x="3354" y="1247"/>
                  </a:lnTo>
                  <a:lnTo>
                    <a:pt x="3432" y="1193"/>
                  </a:lnTo>
                  <a:lnTo>
                    <a:pt x="3498" y="1145"/>
                  </a:lnTo>
                  <a:lnTo>
                    <a:pt x="3558" y="1091"/>
                  </a:lnTo>
                  <a:lnTo>
                    <a:pt x="3611" y="1043"/>
                  </a:lnTo>
                  <a:lnTo>
                    <a:pt x="3653" y="989"/>
                  </a:lnTo>
                  <a:lnTo>
                    <a:pt x="3689" y="941"/>
                  </a:lnTo>
                  <a:lnTo>
                    <a:pt x="3719" y="887"/>
                  </a:lnTo>
                  <a:lnTo>
                    <a:pt x="3743" y="833"/>
                  </a:lnTo>
                  <a:lnTo>
                    <a:pt x="3755" y="785"/>
                  </a:lnTo>
                  <a:lnTo>
                    <a:pt x="3755" y="785"/>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83" name="Freeform 11"/>
            <p:cNvSpPr>
              <a:spLocks/>
            </p:cNvSpPr>
            <p:nvPr/>
          </p:nvSpPr>
          <p:spPr bwMode="hidden">
            <a:xfrm>
              <a:off x="0" y="0"/>
              <a:ext cx="2933" cy="1846"/>
            </a:xfrm>
            <a:custGeom>
              <a:avLst/>
              <a:gdLst/>
              <a:ahLst/>
              <a:cxnLst>
                <a:cxn ang="0">
                  <a:pos x="2924" y="647"/>
                </a:cxn>
                <a:cxn ang="0">
                  <a:pos x="2876" y="528"/>
                </a:cxn>
                <a:cxn ang="0">
                  <a:pos x="2750" y="414"/>
                </a:cxn>
                <a:cxn ang="0">
                  <a:pos x="2559" y="318"/>
                </a:cxn>
                <a:cxn ang="0">
                  <a:pos x="2302" y="228"/>
                </a:cxn>
                <a:cxn ang="0">
                  <a:pos x="1985" y="150"/>
                </a:cxn>
                <a:cxn ang="0">
                  <a:pos x="1608" y="78"/>
                </a:cxn>
                <a:cxn ang="0">
                  <a:pos x="1178" y="24"/>
                </a:cxn>
                <a:cxn ang="0">
                  <a:pos x="694" y="0"/>
                </a:cxn>
                <a:cxn ang="0">
                  <a:pos x="1190" y="48"/>
                </a:cxn>
                <a:cxn ang="0">
                  <a:pos x="1626" y="108"/>
                </a:cxn>
                <a:cxn ang="0">
                  <a:pos x="2009" y="180"/>
                </a:cxn>
                <a:cxn ang="0">
                  <a:pos x="2326" y="264"/>
                </a:cxn>
                <a:cxn ang="0">
                  <a:pos x="2571" y="360"/>
                </a:cxn>
                <a:cxn ang="0">
                  <a:pos x="2750" y="468"/>
                </a:cxn>
                <a:cxn ang="0">
                  <a:pos x="2846" y="587"/>
                </a:cxn>
                <a:cxn ang="0">
                  <a:pos x="2864" y="713"/>
                </a:cxn>
                <a:cxn ang="0">
                  <a:pos x="2840" y="785"/>
                </a:cxn>
                <a:cxn ang="0">
                  <a:pos x="2792" y="857"/>
                </a:cxn>
                <a:cxn ang="0">
                  <a:pos x="2625" y="1001"/>
                </a:cxn>
                <a:cxn ang="0">
                  <a:pos x="2368" y="1145"/>
                </a:cxn>
                <a:cxn ang="0">
                  <a:pos x="2033" y="1289"/>
                </a:cxn>
                <a:cxn ang="0">
                  <a:pos x="1626" y="1433"/>
                </a:cxn>
                <a:cxn ang="0">
                  <a:pos x="1142" y="1571"/>
                </a:cxn>
                <a:cxn ang="0">
                  <a:pos x="604" y="1702"/>
                </a:cxn>
                <a:cxn ang="0">
                  <a:pos x="0" y="1828"/>
                </a:cxn>
                <a:cxn ang="0">
                  <a:pos x="311" y="1780"/>
                </a:cxn>
                <a:cxn ang="0">
                  <a:pos x="897" y="1648"/>
                </a:cxn>
                <a:cxn ang="0">
                  <a:pos x="1417" y="1511"/>
                </a:cxn>
                <a:cxn ang="0">
                  <a:pos x="1871" y="1367"/>
                </a:cxn>
                <a:cxn ang="0">
                  <a:pos x="2254" y="1223"/>
                </a:cxn>
                <a:cxn ang="0">
                  <a:pos x="2559" y="1079"/>
                </a:cxn>
                <a:cxn ang="0">
                  <a:pos x="2774" y="929"/>
                </a:cxn>
                <a:cxn ang="0">
                  <a:pos x="2876" y="815"/>
                </a:cxn>
                <a:cxn ang="0">
                  <a:pos x="2912" y="743"/>
                </a:cxn>
                <a:cxn ang="0">
                  <a:pos x="2924" y="707"/>
                </a:cxn>
              </a:cxnLst>
              <a:rect l="0" t="0" r="r" b="b"/>
              <a:pathLst>
                <a:path w="2924" h="1846">
                  <a:moveTo>
                    <a:pt x="2924" y="707"/>
                  </a:moveTo>
                  <a:lnTo>
                    <a:pt x="2924" y="647"/>
                  </a:lnTo>
                  <a:lnTo>
                    <a:pt x="2912" y="581"/>
                  </a:lnTo>
                  <a:lnTo>
                    <a:pt x="2876" y="528"/>
                  </a:lnTo>
                  <a:lnTo>
                    <a:pt x="2822" y="468"/>
                  </a:lnTo>
                  <a:lnTo>
                    <a:pt x="2750" y="414"/>
                  </a:lnTo>
                  <a:lnTo>
                    <a:pt x="2667" y="366"/>
                  </a:lnTo>
                  <a:lnTo>
                    <a:pt x="2559" y="318"/>
                  </a:lnTo>
                  <a:lnTo>
                    <a:pt x="2440" y="270"/>
                  </a:lnTo>
                  <a:lnTo>
                    <a:pt x="2302" y="228"/>
                  </a:lnTo>
                  <a:lnTo>
                    <a:pt x="2153" y="186"/>
                  </a:lnTo>
                  <a:lnTo>
                    <a:pt x="1985" y="150"/>
                  </a:lnTo>
                  <a:lnTo>
                    <a:pt x="1806" y="114"/>
                  </a:lnTo>
                  <a:lnTo>
                    <a:pt x="1608" y="78"/>
                  </a:lnTo>
                  <a:lnTo>
                    <a:pt x="1399" y="54"/>
                  </a:lnTo>
                  <a:lnTo>
                    <a:pt x="1178" y="24"/>
                  </a:lnTo>
                  <a:lnTo>
                    <a:pt x="945" y="0"/>
                  </a:lnTo>
                  <a:lnTo>
                    <a:pt x="694" y="0"/>
                  </a:lnTo>
                  <a:lnTo>
                    <a:pt x="945" y="24"/>
                  </a:lnTo>
                  <a:lnTo>
                    <a:pt x="1190" y="48"/>
                  </a:lnTo>
                  <a:lnTo>
                    <a:pt x="1417" y="78"/>
                  </a:lnTo>
                  <a:lnTo>
                    <a:pt x="1626" y="108"/>
                  </a:lnTo>
                  <a:lnTo>
                    <a:pt x="1824" y="144"/>
                  </a:lnTo>
                  <a:lnTo>
                    <a:pt x="2009" y="180"/>
                  </a:lnTo>
                  <a:lnTo>
                    <a:pt x="2176" y="222"/>
                  </a:lnTo>
                  <a:lnTo>
                    <a:pt x="2326" y="264"/>
                  </a:lnTo>
                  <a:lnTo>
                    <a:pt x="2457" y="312"/>
                  </a:lnTo>
                  <a:lnTo>
                    <a:pt x="2571" y="360"/>
                  </a:lnTo>
                  <a:lnTo>
                    <a:pt x="2667" y="414"/>
                  </a:lnTo>
                  <a:lnTo>
                    <a:pt x="2750" y="468"/>
                  </a:lnTo>
                  <a:lnTo>
                    <a:pt x="2804" y="528"/>
                  </a:lnTo>
                  <a:lnTo>
                    <a:pt x="2846" y="587"/>
                  </a:lnTo>
                  <a:lnTo>
                    <a:pt x="2864" y="647"/>
                  </a:lnTo>
                  <a:lnTo>
                    <a:pt x="2864" y="713"/>
                  </a:lnTo>
                  <a:lnTo>
                    <a:pt x="2852" y="749"/>
                  </a:lnTo>
                  <a:lnTo>
                    <a:pt x="2840" y="785"/>
                  </a:lnTo>
                  <a:lnTo>
                    <a:pt x="2816" y="821"/>
                  </a:lnTo>
                  <a:lnTo>
                    <a:pt x="2792" y="857"/>
                  </a:lnTo>
                  <a:lnTo>
                    <a:pt x="2721" y="929"/>
                  </a:lnTo>
                  <a:lnTo>
                    <a:pt x="2625" y="1001"/>
                  </a:lnTo>
                  <a:lnTo>
                    <a:pt x="2505" y="1073"/>
                  </a:lnTo>
                  <a:lnTo>
                    <a:pt x="2368" y="1145"/>
                  </a:lnTo>
                  <a:lnTo>
                    <a:pt x="2212" y="1217"/>
                  </a:lnTo>
                  <a:lnTo>
                    <a:pt x="2033" y="1289"/>
                  </a:lnTo>
                  <a:lnTo>
                    <a:pt x="1842" y="1361"/>
                  </a:lnTo>
                  <a:lnTo>
                    <a:pt x="1626" y="1433"/>
                  </a:lnTo>
                  <a:lnTo>
                    <a:pt x="1393" y="1499"/>
                  </a:lnTo>
                  <a:lnTo>
                    <a:pt x="1142" y="1571"/>
                  </a:lnTo>
                  <a:lnTo>
                    <a:pt x="879" y="1636"/>
                  </a:lnTo>
                  <a:lnTo>
                    <a:pt x="604" y="1702"/>
                  </a:lnTo>
                  <a:lnTo>
                    <a:pt x="305" y="1768"/>
                  </a:lnTo>
                  <a:lnTo>
                    <a:pt x="0" y="1828"/>
                  </a:lnTo>
                  <a:lnTo>
                    <a:pt x="0" y="1846"/>
                  </a:lnTo>
                  <a:lnTo>
                    <a:pt x="311" y="1780"/>
                  </a:lnTo>
                  <a:lnTo>
                    <a:pt x="610" y="1714"/>
                  </a:lnTo>
                  <a:lnTo>
                    <a:pt x="897" y="1648"/>
                  </a:lnTo>
                  <a:lnTo>
                    <a:pt x="1166" y="1583"/>
                  </a:lnTo>
                  <a:lnTo>
                    <a:pt x="1417" y="1511"/>
                  </a:lnTo>
                  <a:lnTo>
                    <a:pt x="1656" y="1439"/>
                  </a:lnTo>
                  <a:lnTo>
                    <a:pt x="1871" y="1367"/>
                  </a:lnTo>
                  <a:lnTo>
                    <a:pt x="2075" y="1295"/>
                  </a:lnTo>
                  <a:lnTo>
                    <a:pt x="2254" y="1223"/>
                  </a:lnTo>
                  <a:lnTo>
                    <a:pt x="2416" y="1151"/>
                  </a:lnTo>
                  <a:lnTo>
                    <a:pt x="2559" y="1079"/>
                  </a:lnTo>
                  <a:lnTo>
                    <a:pt x="2679" y="1001"/>
                  </a:lnTo>
                  <a:lnTo>
                    <a:pt x="2774" y="929"/>
                  </a:lnTo>
                  <a:lnTo>
                    <a:pt x="2846" y="857"/>
                  </a:lnTo>
                  <a:lnTo>
                    <a:pt x="2876" y="815"/>
                  </a:lnTo>
                  <a:lnTo>
                    <a:pt x="2900" y="779"/>
                  </a:lnTo>
                  <a:lnTo>
                    <a:pt x="2912" y="743"/>
                  </a:lnTo>
                  <a:lnTo>
                    <a:pt x="2924" y="707"/>
                  </a:lnTo>
                  <a:lnTo>
                    <a:pt x="2924" y="707"/>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84" name="Freeform 12"/>
            <p:cNvSpPr>
              <a:spLocks/>
            </p:cNvSpPr>
            <p:nvPr/>
          </p:nvSpPr>
          <p:spPr bwMode="hidden">
            <a:xfrm>
              <a:off x="114" y="2847"/>
              <a:ext cx="1493" cy="204"/>
            </a:xfrm>
            <a:custGeom>
              <a:avLst/>
              <a:gdLst/>
              <a:ahLst/>
              <a:cxnLst>
                <a:cxn ang="0">
                  <a:pos x="1399" y="204"/>
                </a:cxn>
                <a:cxn ang="0">
                  <a:pos x="0" y="18"/>
                </a:cxn>
                <a:cxn ang="0">
                  <a:pos x="77" y="0"/>
                </a:cxn>
                <a:cxn ang="0">
                  <a:pos x="1488" y="186"/>
                </a:cxn>
                <a:cxn ang="0">
                  <a:pos x="1399" y="204"/>
                </a:cxn>
                <a:cxn ang="0">
                  <a:pos x="1399" y="204"/>
                </a:cxn>
              </a:cxnLst>
              <a:rect l="0" t="0" r="r" b="b"/>
              <a:pathLst>
                <a:path w="1488" h="204">
                  <a:moveTo>
                    <a:pt x="1399" y="204"/>
                  </a:moveTo>
                  <a:lnTo>
                    <a:pt x="0" y="18"/>
                  </a:lnTo>
                  <a:lnTo>
                    <a:pt x="77" y="0"/>
                  </a:lnTo>
                  <a:lnTo>
                    <a:pt x="1488" y="186"/>
                  </a:lnTo>
                  <a:lnTo>
                    <a:pt x="1399" y="204"/>
                  </a:lnTo>
                  <a:lnTo>
                    <a:pt x="1399" y="204"/>
                  </a:lnTo>
                  <a:close/>
                </a:path>
              </a:pathLst>
            </a:custGeom>
            <a:solidFill>
              <a:schemeClr val="bg2"/>
            </a:solidFill>
            <a:ln w="9525">
              <a:noFill/>
              <a:round/>
              <a:headEnd/>
              <a:tailEnd/>
            </a:ln>
          </p:spPr>
          <p:txBody>
            <a:bodyPr/>
            <a:lstStyle/>
            <a:p>
              <a:pPr>
                <a:defRPr/>
              </a:pPr>
              <a:endParaRPr lang="en-NZ"/>
            </a:p>
          </p:txBody>
        </p:sp>
        <p:sp>
          <p:nvSpPr>
            <p:cNvPr id="131085" name="Rectangle 13"/>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en-NZ"/>
            </a:p>
          </p:txBody>
        </p:sp>
        <p:sp>
          <p:nvSpPr>
            <p:cNvPr id="131086" name="Rectangle 14"/>
            <p:cNvSpPr>
              <a:spLocks noChangeArrowheads="1"/>
            </p:cNvSpPr>
            <p:nvPr/>
          </p:nvSpPr>
          <p:spPr bwMode="hidden">
            <a:xfrm>
              <a:off x="473" y="3105"/>
              <a:ext cx="1" cy="1"/>
            </a:xfrm>
            <a:prstGeom prst="rect">
              <a:avLst/>
            </a:prstGeom>
            <a:solidFill>
              <a:srgbClr val="141485"/>
            </a:solidFill>
            <a:ln w="9525">
              <a:noFill/>
              <a:miter lim="800000"/>
              <a:headEnd/>
              <a:tailEnd/>
            </a:ln>
          </p:spPr>
          <p:txBody>
            <a:bodyPr/>
            <a:lstStyle/>
            <a:p>
              <a:pPr>
                <a:defRPr/>
              </a:pPr>
              <a:endParaRPr lang="en-NZ"/>
            </a:p>
          </p:txBody>
        </p:sp>
        <p:grpSp>
          <p:nvGrpSpPr>
            <p:cNvPr id="1044" name="Group 15"/>
            <p:cNvGrpSpPr>
              <a:grpSpLocks/>
            </p:cNvGrpSpPr>
            <p:nvPr/>
          </p:nvGrpSpPr>
          <p:grpSpPr bwMode="auto">
            <a:xfrm>
              <a:off x="192" y="2284"/>
              <a:ext cx="1254" cy="923"/>
              <a:chOff x="192" y="2284"/>
              <a:chExt cx="1254" cy="923"/>
            </a:xfrm>
          </p:grpSpPr>
          <p:sp>
            <p:nvSpPr>
              <p:cNvPr id="131088" name="Freeform 16"/>
              <p:cNvSpPr>
                <a:spLocks/>
              </p:cNvSpPr>
              <p:nvPr/>
            </p:nvSpPr>
            <p:spPr bwMode="hidden">
              <a:xfrm>
                <a:off x="408" y="3009"/>
                <a:ext cx="47" cy="6"/>
              </a:xfrm>
              <a:custGeom>
                <a:avLst/>
                <a:gdLst/>
                <a:ahLst/>
                <a:cxnLst>
                  <a:cxn ang="0">
                    <a:pos x="47" y="6"/>
                  </a:cxn>
                  <a:cxn ang="0">
                    <a:pos x="0" y="0"/>
                  </a:cxn>
                  <a:cxn ang="0">
                    <a:pos x="0" y="0"/>
                  </a:cxn>
                  <a:cxn ang="0">
                    <a:pos x="47" y="6"/>
                  </a:cxn>
                  <a:cxn ang="0">
                    <a:pos x="47" y="6"/>
                  </a:cxn>
                  <a:cxn ang="0">
                    <a:pos x="47" y="6"/>
                  </a:cxn>
                </a:cxnLst>
                <a:rect l="0" t="0" r="r" b="b"/>
                <a:pathLst>
                  <a:path w="47" h="6">
                    <a:moveTo>
                      <a:pt x="47" y="6"/>
                    </a:moveTo>
                    <a:lnTo>
                      <a:pt x="0" y="0"/>
                    </a:lnTo>
                    <a:lnTo>
                      <a:pt x="0" y="0"/>
                    </a:lnTo>
                    <a:lnTo>
                      <a:pt x="47" y="6"/>
                    </a:lnTo>
                    <a:lnTo>
                      <a:pt x="47" y="6"/>
                    </a:lnTo>
                    <a:lnTo>
                      <a:pt x="47" y="6"/>
                    </a:lnTo>
                    <a:close/>
                  </a:path>
                </a:pathLst>
              </a:custGeom>
              <a:solidFill>
                <a:srgbClr val="141485"/>
              </a:solidFill>
              <a:ln w="9525">
                <a:noFill/>
                <a:round/>
                <a:headEnd/>
                <a:tailEnd/>
              </a:ln>
            </p:spPr>
            <p:txBody>
              <a:bodyPr/>
              <a:lstStyle/>
              <a:p>
                <a:pPr>
                  <a:defRPr/>
                </a:pPr>
                <a:endParaRPr lang="en-NZ"/>
              </a:p>
            </p:txBody>
          </p:sp>
          <p:sp>
            <p:nvSpPr>
              <p:cNvPr id="131089" name="Freeform 17"/>
              <p:cNvSpPr>
                <a:spLocks/>
              </p:cNvSpPr>
              <p:nvPr/>
            </p:nvSpPr>
            <p:spPr bwMode="hidden">
              <a:xfrm>
                <a:off x="912" y="2284"/>
                <a:ext cx="324" cy="162"/>
              </a:xfrm>
              <a:custGeom>
                <a:avLst/>
                <a:gdLst/>
                <a:ahLst/>
                <a:cxnLst>
                  <a:cxn ang="0">
                    <a:pos x="0" y="24"/>
                  </a:cxn>
                  <a:cxn ang="0">
                    <a:pos x="6" y="24"/>
                  </a:cxn>
                  <a:cxn ang="0">
                    <a:pos x="12" y="18"/>
                  </a:cxn>
                  <a:cxn ang="0">
                    <a:pos x="48" y="6"/>
                  </a:cxn>
                  <a:cxn ang="0">
                    <a:pos x="101" y="0"/>
                  </a:cxn>
                  <a:cxn ang="0">
                    <a:pos x="137" y="6"/>
                  </a:cxn>
                  <a:cxn ang="0">
                    <a:pos x="173" y="18"/>
                  </a:cxn>
                  <a:cxn ang="0">
                    <a:pos x="239" y="54"/>
                  </a:cxn>
                  <a:cxn ang="0">
                    <a:pos x="287" y="90"/>
                  </a:cxn>
                  <a:cxn ang="0">
                    <a:pos x="317" y="114"/>
                  </a:cxn>
                  <a:cxn ang="0">
                    <a:pos x="323" y="126"/>
                  </a:cxn>
                  <a:cxn ang="0">
                    <a:pos x="323" y="126"/>
                  </a:cxn>
                  <a:cxn ang="0">
                    <a:pos x="221" y="162"/>
                  </a:cxn>
                  <a:cxn ang="0">
                    <a:pos x="0" y="24"/>
                  </a:cxn>
                  <a:cxn ang="0">
                    <a:pos x="0" y="24"/>
                  </a:cxn>
                </a:cxnLst>
                <a:rect l="0" t="0" r="r" b="b"/>
                <a:pathLst>
                  <a:path w="323" h="162">
                    <a:moveTo>
                      <a:pt x="0" y="24"/>
                    </a:moveTo>
                    <a:lnTo>
                      <a:pt x="6" y="24"/>
                    </a:lnTo>
                    <a:lnTo>
                      <a:pt x="12" y="18"/>
                    </a:lnTo>
                    <a:lnTo>
                      <a:pt x="48" y="6"/>
                    </a:lnTo>
                    <a:lnTo>
                      <a:pt x="101" y="0"/>
                    </a:lnTo>
                    <a:lnTo>
                      <a:pt x="137" y="6"/>
                    </a:lnTo>
                    <a:lnTo>
                      <a:pt x="173" y="18"/>
                    </a:lnTo>
                    <a:lnTo>
                      <a:pt x="239" y="54"/>
                    </a:lnTo>
                    <a:lnTo>
                      <a:pt x="287" y="90"/>
                    </a:lnTo>
                    <a:lnTo>
                      <a:pt x="317" y="114"/>
                    </a:lnTo>
                    <a:lnTo>
                      <a:pt x="323" y="126"/>
                    </a:lnTo>
                    <a:lnTo>
                      <a:pt x="323" y="126"/>
                    </a:lnTo>
                    <a:lnTo>
                      <a:pt x="221" y="162"/>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0" name="Freeform 18"/>
              <p:cNvSpPr>
                <a:spLocks noEditPoints="1"/>
              </p:cNvSpPr>
              <p:nvPr/>
            </p:nvSpPr>
            <p:spPr bwMode="hidden">
              <a:xfrm>
                <a:off x="192" y="2284"/>
                <a:ext cx="1254" cy="923"/>
              </a:xfrm>
              <a:custGeom>
                <a:avLst/>
                <a:gdLst/>
                <a:ahLst/>
                <a:cxnLst>
                  <a:cxn ang="0">
                    <a:pos x="1166" y="641"/>
                  </a:cxn>
                  <a:cxn ang="0">
                    <a:pos x="1166" y="473"/>
                  </a:cxn>
                  <a:cxn ang="0">
                    <a:pos x="1136" y="384"/>
                  </a:cxn>
                  <a:cxn ang="0">
                    <a:pos x="1112" y="288"/>
                  </a:cxn>
                  <a:cxn ang="0">
                    <a:pos x="1053" y="174"/>
                  </a:cxn>
                  <a:cxn ang="0">
                    <a:pos x="981" y="96"/>
                  </a:cxn>
                  <a:cxn ang="0">
                    <a:pos x="963" y="72"/>
                  </a:cxn>
                  <a:cxn ang="0">
                    <a:pos x="891" y="18"/>
                  </a:cxn>
                  <a:cxn ang="0">
                    <a:pos x="819" y="6"/>
                  </a:cxn>
                  <a:cxn ang="0">
                    <a:pos x="712" y="24"/>
                  </a:cxn>
                  <a:cxn ang="0">
                    <a:pos x="664" y="42"/>
                  </a:cxn>
                  <a:cxn ang="0">
                    <a:pos x="568" y="120"/>
                  </a:cxn>
                  <a:cxn ang="0">
                    <a:pos x="532" y="228"/>
                  </a:cxn>
                  <a:cxn ang="0">
                    <a:pos x="509" y="348"/>
                  </a:cxn>
                  <a:cxn ang="0">
                    <a:pos x="431" y="479"/>
                  </a:cxn>
                  <a:cxn ang="0">
                    <a:pos x="413" y="539"/>
                  </a:cxn>
                  <a:cxn ang="0">
                    <a:pos x="353" y="599"/>
                  </a:cxn>
                  <a:cxn ang="0">
                    <a:pos x="305" y="629"/>
                  </a:cxn>
                  <a:cxn ang="0">
                    <a:pos x="293" y="635"/>
                  </a:cxn>
                  <a:cxn ang="0">
                    <a:pos x="257" y="677"/>
                  </a:cxn>
                  <a:cxn ang="0">
                    <a:pos x="150" y="797"/>
                  </a:cxn>
                  <a:cxn ang="0">
                    <a:pos x="54" y="839"/>
                  </a:cxn>
                  <a:cxn ang="0">
                    <a:pos x="156" y="905"/>
                  </a:cxn>
                  <a:cxn ang="0">
                    <a:pos x="240" y="869"/>
                  </a:cxn>
                  <a:cxn ang="0">
                    <a:pos x="640" y="827"/>
                  </a:cxn>
                  <a:cxn ang="0">
                    <a:pos x="700" y="725"/>
                  </a:cxn>
                  <a:cxn ang="0">
                    <a:pos x="694" y="611"/>
                  </a:cxn>
                  <a:cxn ang="0">
                    <a:pos x="778" y="551"/>
                  </a:cxn>
                  <a:cxn ang="0">
                    <a:pos x="879" y="449"/>
                  </a:cxn>
                  <a:cxn ang="0">
                    <a:pos x="909" y="414"/>
                  </a:cxn>
                  <a:cxn ang="0">
                    <a:pos x="975" y="318"/>
                  </a:cxn>
                  <a:cxn ang="0">
                    <a:pos x="1023" y="336"/>
                  </a:cxn>
                  <a:cxn ang="0">
                    <a:pos x="1118" y="617"/>
                  </a:cxn>
                  <a:cxn ang="0">
                    <a:pos x="1112" y="689"/>
                  </a:cxn>
                  <a:cxn ang="0">
                    <a:pos x="1148" y="749"/>
                  </a:cxn>
                  <a:cxn ang="0">
                    <a:pos x="1202" y="713"/>
                  </a:cxn>
                  <a:cxn ang="0">
                    <a:pos x="1238" y="749"/>
                  </a:cxn>
                  <a:cxn ang="0">
                    <a:pos x="1250" y="743"/>
                  </a:cxn>
                  <a:cxn ang="0">
                    <a:pos x="694" y="264"/>
                  </a:cxn>
                  <a:cxn ang="0">
                    <a:pos x="784" y="372"/>
                  </a:cxn>
                  <a:cxn ang="0">
                    <a:pos x="766" y="443"/>
                  </a:cxn>
                  <a:cxn ang="0">
                    <a:pos x="706" y="515"/>
                  </a:cxn>
                  <a:cxn ang="0">
                    <a:pos x="658" y="569"/>
                  </a:cxn>
                  <a:cxn ang="0">
                    <a:pos x="616" y="593"/>
                  </a:cxn>
                  <a:cxn ang="0">
                    <a:pos x="574" y="617"/>
                  </a:cxn>
                  <a:cxn ang="0">
                    <a:pos x="562" y="707"/>
                  </a:cxn>
                  <a:cxn ang="0">
                    <a:pos x="353" y="755"/>
                  </a:cxn>
                  <a:cxn ang="0">
                    <a:pos x="389" y="641"/>
                  </a:cxn>
                  <a:cxn ang="0">
                    <a:pos x="425" y="647"/>
                  </a:cxn>
                  <a:cxn ang="0">
                    <a:pos x="443" y="617"/>
                  </a:cxn>
                  <a:cxn ang="0">
                    <a:pos x="568" y="515"/>
                  </a:cxn>
                  <a:cxn ang="0">
                    <a:pos x="616" y="473"/>
                  </a:cxn>
                  <a:cxn ang="0">
                    <a:pos x="640" y="396"/>
                  </a:cxn>
                  <a:cxn ang="0">
                    <a:pos x="640" y="378"/>
                  </a:cxn>
                  <a:cxn ang="0">
                    <a:pos x="664" y="270"/>
                  </a:cxn>
                  <a:cxn ang="0">
                    <a:pos x="682" y="192"/>
                  </a:cxn>
                  <a:cxn ang="0">
                    <a:pos x="694" y="264"/>
                  </a:cxn>
                  <a:cxn ang="0">
                    <a:pos x="532" y="455"/>
                  </a:cxn>
                  <a:cxn ang="0">
                    <a:pos x="634" y="803"/>
                  </a:cxn>
                </a:cxnLst>
                <a:rect l="0" t="0" r="r" b="b"/>
                <a:pathLst>
                  <a:path w="1250" h="923">
                    <a:moveTo>
                      <a:pt x="1244" y="713"/>
                    </a:moveTo>
                    <a:lnTo>
                      <a:pt x="1214" y="683"/>
                    </a:lnTo>
                    <a:lnTo>
                      <a:pt x="1166" y="653"/>
                    </a:lnTo>
                    <a:lnTo>
                      <a:pt x="1166" y="653"/>
                    </a:lnTo>
                    <a:lnTo>
                      <a:pt x="1166" y="641"/>
                    </a:lnTo>
                    <a:lnTo>
                      <a:pt x="1172" y="617"/>
                    </a:lnTo>
                    <a:lnTo>
                      <a:pt x="1172" y="581"/>
                    </a:lnTo>
                    <a:lnTo>
                      <a:pt x="1172" y="545"/>
                    </a:lnTo>
                    <a:lnTo>
                      <a:pt x="1172" y="509"/>
                    </a:lnTo>
                    <a:lnTo>
                      <a:pt x="1166" y="473"/>
                    </a:lnTo>
                    <a:lnTo>
                      <a:pt x="1154" y="443"/>
                    </a:lnTo>
                    <a:lnTo>
                      <a:pt x="1148" y="431"/>
                    </a:lnTo>
                    <a:lnTo>
                      <a:pt x="1142" y="425"/>
                    </a:lnTo>
                    <a:lnTo>
                      <a:pt x="1142" y="408"/>
                    </a:lnTo>
                    <a:lnTo>
                      <a:pt x="1136" y="384"/>
                    </a:lnTo>
                    <a:lnTo>
                      <a:pt x="1130" y="354"/>
                    </a:lnTo>
                    <a:lnTo>
                      <a:pt x="1118" y="324"/>
                    </a:lnTo>
                    <a:lnTo>
                      <a:pt x="1106" y="300"/>
                    </a:lnTo>
                    <a:lnTo>
                      <a:pt x="1112" y="294"/>
                    </a:lnTo>
                    <a:lnTo>
                      <a:pt x="1112" y="288"/>
                    </a:lnTo>
                    <a:lnTo>
                      <a:pt x="1112" y="270"/>
                    </a:lnTo>
                    <a:lnTo>
                      <a:pt x="1106" y="252"/>
                    </a:lnTo>
                    <a:lnTo>
                      <a:pt x="1083" y="210"/>
                    </a:lnTo>
                    <a:lnTo>
                      <a:pt x="1059" y="180"/>
                    </a:lnTo>
                    <a:lnTo>
                      <a:pt x="1053" y="174"/>
                    </a:lnTo>
                    <a:lnTo>
                      <a:pt x="1047" y="168"/>
                    </a:lnTo>
                    <a:lnTo>
                      <a:pt x="1041" y="126"/>
                    </a:lnTo>
                    <a:lnTo>
                      <a:pt x="1017" y="114"/>
                    </a:lnTo>
                    <a:lnTo>
                      <a:pt x="987" y="90"/>
                    </a:lnTo>
                    <a:lnTo>
                      <a:pt x="981" y="96"/>
                    </a:lnTo>
                    <a:lnTo>
                      <a:pt x="981" y="102"/>
                    </a:lnTo>
                    <a:lnTo>
                      <a:pt x="975" y="120"/>
                    </a:lnTo>
                    <a:lnTo>
                      <a:pt x="975" y="108"/>
                    </a:lnTo>
                    <a:lnTo>
                      <a:pt x="969" y="90"/>
                    </a:lnTo>
                    <a:lnTo>
                      <a:pt x="963" y="72"/>
                    </a:lnTo>
                    <a:lnTo>
                      <a:pt x="963" y="66"/>
                    </a:lnTo>
                    <a:lnTo>
                      <a:pt x="933" y="42"/>
                    </a:lnTo>
                    <a:lnTo>
                      <a:pt x="921" y="36"/>
                    </a:lnTo>
                    <a:lnTo>
                      <a:pt x="915" y="30"/>
                    </a:lnTo>
                    <a:lnTo>
                      <a:pt x="891" y="18"/>
                    </a:lnTo>
                    <a:lnTo>
                      <a:pt x="885" y="18"/>
                    </a:lnTo>
                    <a:lnTo>
                      <a:pt x="867" y="18"/>
                    </a:lnTo>
                    <a:lnTo>
                      <a:pt x="855" y="18"/>
                    </a:lnTo>
                    <a:lnTo>
                      <a:pt x="849" y="18"/>
                    </a:lnTo>
                    <a:lnTo>
                      <a:pt x="819" y="6"/>
                    </a:lnTo>
                    <a:lnTo>
                      <a:pt x="796" y="0"/>
                    </a:lnTo>
                    <a:lnTo>
                      <a:pt x="772" y="6"/>
                    </a:lnTo>
                    <a:lnTo>
                      <a:pt x="754" y="18"/>
                    </a:lnTo>
                    <a:lnTo>
                      <a:pt x="730" y="18"/>
                    </a:lnTo>
                    <a:lnTo>
                      <a:pt x="712" y="24"/>
                    </a:lnTo>
                    <a:lnTo>
                      <a:pt x="700" y="30"/>
                    </a:lnTo>
                    <a:lnTo>
                      <a:pt x="700" y="30"/>
                    </a:lnTo>
                    <a:lnTo>
                      <a:pt x="694" y="30"/>
                    </a:lnTo>
                    <a:lnTo>
                      <a:pt x="688" y="30"/>
                    </a:lnTo>
                    <a:lnTo>
                      <a:pt x="664" y="42"/>
                    </a:lnTo>
                    <a:lnTo>
                      <a:pt x="628" y="60"/>
                    </a:lnTo>
                    <a:lnTo>
                      <a:pt x="586" y="90"/>
                    </a:lnTo>
                    <a:lnTo>
                      <a:pt x="574" y="108"/>
                    </a:lnTo>
                    <a:lnTo>
                      <a:pt x="562" y="120"/>
                    </a:lnTo>
                    <a:lnTo>
                      <a:pt x="568" y="120"/>
                    </a:lnTo>
                    <a:lnTo>
                      <a:pt x="568" y="114"/>
                    </a:lnTo>
                    <a:lnTo>
                      <a:pt x="550" y="150"/>
                    </a:lnTo>
                    <a:lnTo>
                      <a:pt x="538" y="192"/>
                    </a:lnTo>
                    <a:lnTo>
                      <a:pt x="532" y="216"/>
                    </a:lnTo>
                    <a:lnTo>
                      <a:pt x="532" y="228"/>
                    </a:lnTo>
                    <a:lnTo>
                      <a:pt x="532" y="228"/>
                    </a:lnTo>
                    <a:lnTo>
                      <a:pt x="527" y="246"/>
                    </a:lnTo>
                    <a:lnTo>
                      <a:pt x="521" y="276"/>
                    </a:lnTo>
                    <a:lnTo>
                      <a:pt x="515" y="312"/>
                    </a:lnTo>
                    <a:lnTo>
                      <a:pt x="509" y="348"/>
                    </a:lnTo>
                    <a:lnTo>
                      <a:pt x="473" y="390"/>
                    </a:lnTo>
                    <a:lnTo>
                      <a:pt x="473" y="396"/>
                    </a:lnTo>
                    <a:lnTo>
                      <a:pt x="467" y="402"/>
                    </a:lnTo>
                    <a:lnTo>
                      <a:pt x="449" y="437"/>
                    </a:lnTo>
                    <a:lnTo>
                      <a:pt x="431" y="479"/>
                    </a:lnTo>
                    <a:lnTo>
                      <a:pt x="419" y="521"/>
                    </a:lnTo>
                    <a:lnTo>
                      <a:pt x="413" y="527"/>
                    </a:lnTo>
                    <a:lnTo>
                      <a:pt x="413" y="533"/>
                    </a:lnTo>
                    <a:lnTo>
                      <a:pt x="413" y="539"/>
                    </a:lnTo>
                    <a:lnTo>
                      <a:pt x="413" y="539"/>
                    </a:lnTo>
                    <a:lnTo>
                      <a:pt x="413" y="539"/>
                    </a:lnTo>
                    <a:lnTo>
                      <a:pt x="413" y="539"/>
                    </a:lnTo>
                    <a:lnTo>
                      <a:pt x="413" y="539"/>
                    </a:lnTo>
                    <a:lnTo>
                      <a:pt x="413" y="539"/>
                    </a:lnTo>
                    <a:lnTo>
                      <a:pt x="353" y="599"/>
                    </a:lnTo>
                    <a:lnTo>
                      <a:pt x="347" y="599"/>
                    </a:lnTo>
                    <a:lnTo>
                      <a:pt x="341" y="599"/>
                    </a:lnTo>
                    <a:lnTo>
                      <a:pt x="335" y="611"/>
                    </a:lnTo>
                    <a:lnTo>
                      <a:pt x="311" y="629"/>
                    </a:lnTo>
                    <a:lnTo>
                      <a:pt x="305" y="629"/>
                    </a:lnTo>
                    <a:lnTo>
                      <a:pt x="299" y="629"/>
                    </a:lnTo>
                    <a:lnTo>
                      <a:pt x="299" y="635"/>
                    </a:lnTo>
                    <a:lnTo>
                      <a:pt x="293" y="635"/>
                    </a:lnTo>
                    <a:lnTo>
                      <a:pt x="293" y="635"/>
                    </a:lnTo>
                    <a:lnTo>
                      <a:pt x="293" y="635"/>
                    </a:lnTo>
                    <a:lnTo>
                      <a:pt x="293" y="635"/>
                    </a:lnTo>
                    <a:lnTo>
                      <a:pt x="257" y="659"/>
                    </a:lnTo>
                    <a:lnTo>
                      <a:pt x="257" y="665"/>
                    </a:lnTo>
                    <a:lnTo>
                      <a:pt x="257" y="665"/>
                    </a:lnTo>
                    <a:lnTo>
                      <a:pt x="257" y="677"/>
                    </a:lnTo>
                    <a:lnTo>
                      <a:pt x="257" y="701"/>
                    </a:lnTo>
                    <a:lnTo>
                      <a:pt x="257" y="719"/>
                    </a:lnTo>
                    <a:lnTo>
                      <a:pt x="257" y="731"/>
                    </a:lnTo>
                    <a:lnTo>
                      <a:pt x="216" y="725"/>
                    </a:lnTo>
                    <a:lnTo>
                      <a:pt x="150" y="797"/>
                    </a:lnTo>
                    <a:lnTo>
                      <a:pt x="150" y="827"/>
                    </a:lnTo>
                    <a:lnTo>
                      <a:pt x="174" y="827"/>
                    </a:lnTo>
                    <a:lnTo>
                      <a:pt x="114" y="845"/>
                    </a:lnTo>
                    <a:lnTo>
                      <a:pt x="108" y="851"/>
                    </a:lnTo>
                    <a:lnTo>
                      <a:pt x="54" y="839"/>
                    </a:lnTo>
                    <a:lnTo>
                      <a:pt x="0" y="857"/>
                    </a:lnTo>
                    <a:lnTo>
                      <a:pt x="0" y="875"/>
                    </a:lnTo>
                    <a:lnTo>
                      <a:pt x="102" y="893"/>
                    </a:lnTo>
                    <a:lnTo>
                      <a:pt x="96" y="893"/>
                    </a:lnTo>
                    <a:lnTo>
                      <a:pt x="156" y="905"/>
                    </a:lnTo>
                    <a:lnTo>
                      <a:pt x="168" y="899"/>
                    </a:lnTo>
                    <a:lnTo>
                      <a:pt x="311" y="923"/>
                    </a:lnTo>
                    <a:lnTo>
                      <a:pt x="365" y="911"/>
                    </a:lnTo>
                    <a:lnTo>
                      <a:pt x="371" y="887"/>
                    </a:lnTo>
                    <a:lnTo>
                      <a:pt x="240" y="869"/>
                    </a:lnTo>
                    <a:lnTo>
                      <a:pt x="240" y="863"/>
                    </a:lnTo>
                    <a:lnTo>
                      <a:pt x="497" y="791"/>
                    </a:lnTo>
                    <a:lnTo>
                      <a:pt x="503" y="809"/>
                    </a:lnTo>
                    <a:lnTo>
                      <a:pt x="640" y="827"/>
                    </a:lnTo>
                    <a:lnTo>
                      <a:pt x="640" y="827"/>
                    </a:lnTo>
                    <a:lnTo>
                      <a:pt x="700" y="725"/>
                    </a:lnTo>
                    <a:lnTo>
                      <a:pt x="700" y="725"/>
                    </a:lnTo>
                    <a:lnTo>
                      <a:pt x="700" y="725"/>
                    </a:lnTo>
                    <a:lnTo>
                      <a:pt x="700" y="725"/>
                    </a:lnTo>
                    <a:lnTo>
                      <a:pt x="700" y="725"/>
                    </a:lnTo>
                    <a:lnTo>
                      <a:pt x="658" y="719"/>
                    </a:lnTo>
                    <a:lnTo>
                      <a:pt x="664" y="653"/>
                    </a:lnTo>
                    <a:lnTo>
                      <a:pt x="664" y="653"/>
                    </a:lnTo>
                    <a:lnTo>
                      <a:pt x="670" y="623"/>
                    </a:lnTo>
                    <a:lnTo>
                      <a:pt x="694" y="611"/>
                    </a:lnTo>
                    <a:lnTo>
                      <a:pt x="694" y="605"/>
                    </a:lnTo>
                    <a:lnTo>
                      <a:pt x="694" y="605"/>
                    </a:lnTo>
                    <a:lnTo>
                      <a:pt x="718" y="587"/>
                    </a:lnTo>
                    <a:lnTo>
                      <a:pt x="748" y="569"/>
                    </a:lnTo>
                    <a:lnTo>
                      <a:pt x="778" y="551"/>
                    </a:lnTo>
                    <a:lnTo>
                      <a:pt x="796" y="533"/>
                    </a:lnTo>
                    <a:lnTo>
                      <a:pt x="819" y="515"/>
                    </a:lnTo>
                    <a:lnTo>
                      <a:pt x="843" y="497"/>
                    </a:lnTo>
                    <a:lnTo>
                      <a:pt x="867" y="467"/>
                    </a:lnTo>
                    <a:lnTo>
                      <a:pt x="879" y="449"/>
                    </a:lnTo>
                    <a:lnTo>
                      <a:pt x="879" y="443"/>
                    </a:lnTo>
                    <a:lnTo>
                      <a:pt x="885" y="443"/>
                    </a:lnTo>
                    <a:lnTo>
                      <a:pt x="891" y="431"/>
                    </a:lnTo>
                    <a:lnTo>
                      <a:pt x="903" y="425"/>
                    </a:lnTo>
                    <a:lnTo>
                      <a:pt x="909" y="414"/>
                    </a:lnTo>
                    <a:lnTo>
                      <a:pt x="909" y="390"/>
                    </a:lnTo>
                    <a:lnTo>
                      <a:pt x="903" y="360"/>
                    </a:lnTo>
                    <a:lnTo>
                      <a:pt x="927" y="348"/>
                    </a:lnTo>
                    <a:lnTo>
                      <a:pt x="951" y="330"/>
                    </a:lnTo>
                    <a:lnTo>
                      <a:pt x="975" y="318"/>
                    </a:lnTo>
                    <a:lnTo>
                      <a:pt x="993" y="300"/>
                    </a:lnTo>
                    <a:lnTo>
                      <a:pt x="999" y="306"/>
                    </a:lnTo>
                    <a:lnTo>
                      <a:pt x="1011" y="306"/>
                    </a:lnTo>
                    <a:lnTo>
                      <a:pt x="1023" y="336"/>
                    </a:lnTo>
                    <a:lnTo>
                      <a:pt x="1023" y="336"/>
                    </a:lnTo>
                    <a:lnTo>
                      <a:pt x="1071" y="449"/>
                    </a:lnTo>
                    <a:lnTo>
                      <a:pt x="1071" y="467"/>
                    </a:lnTo>
                    <a:lnTo>
                      <a:pt x="1077" y="497"/>
                    </a:lnTo>
                    <a:lnTo>
                      <a:pt x="1101" y="563"/>
                    </a:lnTo>
                    <a:lnTo>
                      <a:pt x="1118" y="617"/>
                    </a:lnTo>
                    <a:lnTo>
                      <a:pt x="1124" y="641"/>
                    </a:lnTo>
                    <a:lnTo>
                      <a:pt x="1124" y="653"/>
                    </a:lnTo>
                    <a:lnTo>
                      <a:pt x="1118" y="659"/>
                    </a:lnTo>
                    <a:lnTo>
                      <a:pt x="1112" y="671"/>
                    </a:lnTo>
                    <a:lnTo>
                      <a:pt x="1112" y="689"/>
                    </a:lnTo>
                    <a:lnTo>
                      <a:pt x="1118" y="701"/>
                    </a:lnTo>
                    <a:lnTo>
                      <a:pt x="1124" y="719"/>
                    </a:lnTo>
                    <a:lnTo>
                      <a:pt x="1130" y="737"/>
                    </a:lnTo>
                    <a:lnTo>
                      <a:pt x="1136" y="749"/>
                    </a:lnTo>
                    <a:lnTo>
                      <a:pt x="1148" y="749"/>
                    </a:lnTo>
                    <a:lnTo>
                      <a:pt x="1154" y="743"/>
                    </a:lnTo>
                    <a:lnTo>
                      <a:pt x="1154" y="725"/>
                    </a:lnTo>
                    <a:lnTo>
                      <a:pt x="1148" y="707"/>
                    </a:lnTo>
                    <a:lnTo>
                      <a:pt x="1148" y="701"/>
                    </a:lnTo>
                    <a:lnTo>
                      <a:pt x="1202" y="713"/>
                    </a:lnTo>
                    <a:lnTo>
                      <a:pt x="1208" y="719"/>
                    </a:lnTo>
                    <a:lnTo>
                      <a:pt x="1214" y="737"/>
                    </a:lnTo>
                    <a:lnTo>
                      <a:pt x="1220" y="749"/>
                    </a:lnTo>
                    <a:lnTo>
                      <a:pt x="1232" y="755"/>
                    </a:lnTo>
                    <a:lnTo>
                      <a:pt x="1238" y="749"/>
                    </a:lnTo>
                    <a:lnTo>
                      <a:pt x="1232" y="737"/>
                    </a:lnTo>
                    <a:lnTo>
                      <a:pt x="1238" y="749"/>
                    </a:lnTo>
                    <a:lnTo>
                      <a:pt x="1244" y="755"/>
                    </a:lnTo>
                    <a:lnTo>
                      <a:pt x="1250" y="749"/>
                    </a:lnTo>
                    <a:lnTo>
                      <a:pt x="1250" y="743"/>
                    </a:lnTo>
                    <a:lnTo>
                      <a:pt x="1250" y="731"/>
                    </a:lnTo>
                    <a:lnTo>
                      <a:pt x="1244" y="719"/>
                    </a:lnTo>
                    <a:lnTo>
                      <a:pt x="1244" y="713"/>
                    </a:lnTo>
                    <a:lnTo>
                      <a:pt x="1244" y="713"/>
                    </a:lnTo>
                    <a:close/>
                    <a:moveTo>
                      <a:pt x="694" y="264"/>
                    </a:moveTo>
                    <a:lnTo>
                      <a:pt x="700" y="276"/>
                    </a:lnTo>
                    <a:lnTo>
                      <a:pt x="712" y="288"/>
                    </a:lnTo>
                    <a:lnTo>
                      <a:pt x="742" y="330"/>
                    </a:lnTo>
                    <a:lnTo>
                      <a:pt x="778" y="360"/>
                    </a:lnTo>
                    <a:lnTo>
                      <a:pt x="784" y="372"/>
                    </a:lnTo>
                    <a:lnTo>
                      <a:pt x="790" y="378"/>
                    </a:lnTo>
                    <a:lnTo>
                      <a:pt x="796" y="384"/>
                    </a:lnTo>
                    <a:lnTo>
                      <a:pt x="796" y="384"/>
                    </a:lnTo>
                    <a:lnTo>
                      <a:pt x="790" y="431"/>
                    </a:lnTo>
                    <a:lnTo>
                      <a:pt x="766" y="443"/>
                    </a:lnTo>
                    <a:lnTo>
                      <a:pt x="748" y="461"/>
                    </a:lnTo>
                    <a:lnTo>
                      <a:pt x="724" y="485"/>
                    </a:lnTo>
                    <a:lnTo>
                      <a:pt x="712" y="503"/>
                    </a:lnTo>
                    <a:lnTo>
                      <a:pt x="712" y="509"/>
                    </a:lnTo>
                    <a:lnTo>
                      <a:pt x="706" y="515"/>
                    </a:lnTo>
                    <a:lnTo>
                      <a:pt x="688" y="533"/>
                    </a:lnTo>
                    <a:lnTo>
                      <a:pt x="670" y="551"/>
                    </a:lnTo>
                    <a:lnTo>
                      <a:pt x="658" y="563"/>
                    </a:lnTo>
                    <a:lnTo>
                      <a:pt x="658" y="569"/>
                    </a:lnTo>
                    <a:lnTo>
                      <a:pt x="658" y="569"/>
                    </a:lnTo>
                    <a:lnTo>
                      <a:pt x="658" y="569"/>
                    </a:lnTo>
                    <a:lnTo>
                      <a:pt x="652" y="569"/>
                    </a:lnTo>
                    <a:lnTo>
                      <a:pt x="652" y="575"/>
                    </a:lnTo>
                    <a:lnTo>
                      <a:pt x="640" y="581"/>
                    </a:lnTo>
                    <a:lnTo>
                      <a:pt x="616" y="593"/>
                    </a:lnTo>
                    <a:lnTo>
                      <a:pt x="604" y="599"/>
                    </a:lnTo>
                    <a:lnTo>
                      <a:pt x="592" y="605"/>
                    </a:lnTo>
                    <a:lnTo>
                      <a:pt x="592" y="605"/>
                    </a:lnTo>
                    <a:lnTo>
                      <a:pt x="586" y="611"/>
                    </a:lnTo>
                    <a:lnTo>
                      <a:pt x="574" y="617"/>
                    </a:lnTo>
                    <a:lnTo>
                      <a:pt x="562" y="629"/>
                    </a:lnTo>
                    <a:lnTo>
                      <a:pt x="550" y="635"/>
                    </a:lnTo>
                    <a:lnTo>
                      <a:pt x="550" y="653"/>
                    </a:lnTo>
                    <a:lnTo>
                      <a:pt x="556" y="677"/>
                    </a:lnTo>
                    <a:lnTo>
                      <a:pt x="562" y="707"/>
                    </a:lnTo>
                    <a:lnTo>
                      <a:pt x="538" y="737"/>
                    </a:lnTo>
                    <a:lnTo>
                      <a:pt x="377" y="785"/>
                    </a:lnTo>
                    <a:lnTo>
                      <a:pt x="365" y="761"/>
                    </a:lnTo>
                    <a:lnTo>
                      <a:pt x="359" y="755"/>
                    </a:lnTo>
                    <a:lnTo>
                      <a:pt x="353" y="755"/>
                    </a:lnTo>
                    <a:lnTo>
                      <a:pt x="359" y="683"/>
                    </a:lnTo>
                    <a:lnTo>
                      <a:pt x="365" y="671"/>
                    </a:lnTo>
                    <a:lnTo>
                      <a:pt x="371" y="665"/>
                    </a:lnTo>
                    <a:lnTo>
                      <a:pt x="389" y="641"/>
                    </a:lnTo>
                    <a:lnTo>
                      <a:pt x="389" y="641"/>
                    </a:lnTo>
                    <a:lnTo>
                      <a:pt x="413" y="629"/>
                    </a:lnTo>
                    <a:lnTo>
                      <a:pt x="431" y="611"/>
                    </a:lnTo>
                    <a:lnTo>
                      <a:pt x="419" y="623"/>
                    </a:lnTo>
                    <a:lnTo>
                      <a:pt x="419" y="629"/>
                    </a:lnTo>
                    <a:lnTo>
                      <a:pt x="425" y="647"/>
                    </a:lnTo>
                    <a:lnTo>
                      <a:pt x="425" y="659"/>
                    </a:lnTo>
                    <a:lnTo>
                      <a:pt x="431" y="665"/>
                    </a:lnTo>
                    <a:lnTo>
                      <a:pt x="437" y="659"/>
                    </a:lnTo>
                    <a:lnTo>
                      <a:pt x="443" y="635"/>
                    </a:lnTo>
                    <a:lnTo>
                      <a:pt x="443" y="617"/>
                    </a:lnTo>
                    <a:lnTo>
                      <a:pt x="443" y="605"/>
                    </a:lnTo>
                    <a:lnTo>
                      <a:pt x="491" y="575"/>
                    </a:lnTo>
                    <a:lnTo>
                      <a:pt x="527" y="545"/>
                    </a:lnTo>
                    <a:lnTo>
                      <a:pt x="550" y="527"/>
                    </a:lnTo>
                    <a:lnTo>
                      <a:pt x="568" y="515"/>
                    </a:lnTo>
                    <a:lnTo>
                      <a:pt x="586" y="503"/>
                    </a:lnTo>
                    <a:lnTo>
                      <a:pt x="598" y="497"/>
                    </a:lnTo>
                    <a:lnTo>
                      <a:pt x="610" y="485"/>
                    </a:lnTo>
                    <a:lnTo>
                      <a:pt x="616" y="479"/>
                    </a:lnTo>
                    <a:lnTo>
                      <a:pt x="616" y="473"/>
                    </a:lnTo>
                    <a:lnTo>
                      <a:pt x="628" y="455"/>
                    </a:lnTo>
                    <a:lnTo>
                      <a:pt x="634" y="431"/>
                    </a:lnTo>
                    <a:lnTo>
                      <a:pt x="640" y="408"/>
                    </a:lnTo>
                    <a:lnTo>
                      <a:pt x="640" y="402"/>
                    </a:lnTo>
                    <a:lnTo>
                      <a:pt x="640" y="396"/>
                    </a:lnTo>
                    <a:lnTo>
                      <a:pt x="628" y="396"/>
                    </a:lnTo>
                    <a:lnTo>
                      <a:pt x="634" y="396"/>
                    </a:lnTo>
                    <a:lnTo>
                      <a:pt x="634" y="396"/>
                    </a:lnTo>
                    <a:lnTo>
                      <a:pt x="634" y="390"/>
                    </a:lnTo>
                    <a:lnTo>
                      <a:pt x="640" y="378"/>
                    </a:lnTo>
                    <a:lnTo>
                      <a:pt x="652" y="336"/>
                    </a:lnTo>
                    <a:lnTo>
                      <a:pt x="664" y="300"/>
                    </a:lnTo>
                    <a:lnTo>
                      <a:pt x="664" y="282"/>
                    </a:lnTo>
                    <a:lnTo>
                      <a:pt x="670" y="276"/>
                    </a:lnTo>
                    <a:lnTo>
                      <a:pt x="664" y="270"/>
                    </a:lnTo>
                    <a:lnTo>
                      <a:pt x="658" y="258"/>
                    </a:lnTo>
                    <a:lnTo>
                      <a:pt x="646" y="246"/>
                    </a:lnTo>
                    <a:lnTo>
                      <a:pt x="640" y="240"/>
                    </a:lnTo>
                    <a:lnTo>
                      <a:pt x="676" y="258"/>
                    </a:lnTo>
                    <a:lnTo>
                      <a:pt x="682" y="192"/>
                    </a:lnTo>
                    <a:lnTo>
                      <a:pt x="682" y="198"/>
                    </a:lnTo>
                    <a:lnTo>
                      <a:pt x="682" y="222"/>
                    </a:lnTo>
                    <a:lnTo>
                      <a:pt x="688" y="246"/>
                    </a:lnTo>
                    <a:lnTo>
                      <a:pt x="694" y="264"/>
                    </a:lnTo>
                    <a:lnTo>
                      <a:pt x="694" y="264"/>
                    </a:lnTo>
                    <a:close/>
                    <a:moveTo>
                      <a:pt x="532" y="455"/>
                    </a:moveTo>
                    <a:lnTo>
                      <a:pt x="527" y="461"/>
                    </a:lnTo>
                    <a:lnTo>
                      <a:pt x="532" y="449"/>
                    </a:lnTo>
                    <a:lnTo>
                      <a:pt x="532" y="455"/>
                    </a:lnTo>
                    <a:lnTo>
                      <a:pt x="532" y="455"/>
                    </a:lnTo>
                    <a:close/>
                    <a:moveTo>
                      <a:pt x="634" y="803"/>
                    </a:moveTo>
                    <a:lnTo>
                      <a:pt x="634" y="803"/>
                    </a:lnTo>
                    <a:lnTo>
                      <a:pt x="634" y="803"/>
                    </a:lnTo>
                    <a:lnTo>
                      <a:pt x="634" y="803"/>
                    </a:lnTo>
                    <a:lnTo>
                      <a:pt x="634" y="803"/>
                    </a:lnTo>
                    <a:close/>
                  </a:path>
                </a:pathLst>
              </a:custGeom>
              <a:solidFill>
                <a:schemeClr val="bg2"/>
              </a:solidFill>
              <a:ln w="9525">
                <a:noFill/>
                <a:round/>
                <a:headEnd/>
                <a:tailEnd/>
              </a:ln>
            </p:spPr>
            <p:txBody>
              <a:bodyPr/>
              <a:lstStyle/>
              <a:p>
                <a:pPr>
                  <a:defRPr/>
                </a:pPr>
                <a:endParaRPr lang="en-NZ"/>
              </a:p>
            </p:txBody>
          </p:sp>
          <p:sp>
            <p:nvSpPr>
              <p:cNvPr id="131091" name="Freeform 19"/>
              <p:cNvSpPr>
                <a:spLocks/>
              </p:cNvSpPr>
              <p:nvPr/>
            </p:nvSpPr>
            <p:spPr bwMode="hidden">
              <a:xfrm>
                <a:off x="684" y="2709"/>
                <a:ext cx="47" cy="78"/>
              </a:xfrm>
              <a:custGeom>
                <a:avLst/>
                <a:gdLst/>
                <a:ahLst/>
                <a:cxnLst>
                  <a:cxn ang="0">
                    <a:pos x="12" y="72"/>
                  </a:cxn>
                  <a:cxn ang="0">
                    <a:pos x="18" y="60"/>
                  </a:cxn>
                  <a:cxn ang="0">
                    <a:pos x="24" y="54"/>
                  </a:cxn>
                  <a:cxn ang="0">
                    <a:pos x="47" y="0"/>
                  </a:cxn>
                  <a:cxn ang="0">
                    <a:pos x="0" y="78"/>
                  </a:cxn>
                  <a:cxn ang="0">
                    <a:pos x="12" y="72"/>
                  </a:cxn>
                  <a:cxn ang="0">
                    <a:pos x="12" y="72"/>
                  </a:cxn>
                </a:cxnLst>
                <a:rect l="0" t="0" r="r" b="b"/>
                <a:pathLst>
                  <a:path w="47" h="78">
                    <a:moveTo>
                      <a:pt x="12" y="72"/>
                    </a:moveTo>
                    <a:lnTo>
                      <a:pt x="18" y="60"/>
                    </a:lnTo>
                    <a:lnTo>
                      <a:pt x="24" y="54"/>
                    </a:lnTo>
                    <a:lnTo>
                      <a:pt x="47" y="0"/>
                    </a:lnTo>
                    <a:lnTo>
                      <a:pt x="0" y="78"/>
                    </a:lnTo>
                    <a:lnTo>
                      <a:pt x="12" y="72"/>
                    </a:lnTo>
                    <a:lnTo>
                      <a:pt x="12" y="72"/>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2" name="Freeform 20"/>
              <p:cNvSpPr>
                <a:spLocks/>
              </p:cNvSpPr>
              <p:nvPr/>
            </p:nvSpPr>
            <p:spPr bwMode="hidden">
              <a:xfrm>
                <a:off x="1284" y="2572"/>
                <a:ext cx="149" cy="419"/>
              </a:xfrm>
              <a:custGeom>
                <a:avLst/>
                <a:gdLst/>
                <a:ahLst/>
                <a:cxnLst>
                  <a:cxn ang="0">
                    <a:pos x="29" y="96"/>
                  </a:cxn>
                  <a:cxn ang="0">
                    <a:pos x="41" y="126"/>
                  </a:cxn>
                  <a:cxn ang="0">
                    <a:pos x="29" y="161"/>
                  </a:cxn>
                  <a:cxn ang="0">
                    <a:pos x="47" y="149"/>
                  </a:cxn>
                  <a:cxn ang="0">
                    <a:pos x="53" y="347"/>
                  </a:cxn>
                  <a:cxn ang="0">
                    <a:pos x="65" y="371"/>
                  </a:cxn>
                  <a:cxn ang="0">
                    <a:pos x="65" y="377"/>
                  </a:cxn>
                  <a:cxn ang="0">
                    <a:pos x="65" y="389"/>
                  </a:cxn>
                  <a:cxn ang="0">
                    <a:pos x="77" y="395"/>
                  </a:cxn>
                  <a:cxn ang="0">
                    <a:pos x="101" y="407"/>
                  </a:cxn>
                  <a:cxn ang="0">
                    <a:pos x="125" y="413"/>
                  </a:cxn>
                  <a:cxn ang="0">
                    <a:pos x="149" y="419"/>
                  </a:cxn>
                  <a:cxn ang="0">
                    <a:pos x="125" y="395"/>
                  </a:cxn>
                  <a:cxn ang="0">
                    <a:pos x="77" y="365"/>
                  </a:cxn>
                  <a:cxn ang="0">
                    <a:pos x="77" y="365"/>
                  </a:cxn>
                  <a:cxn ang="0">
                    <a:pos x="77" y="353"/>
                  </a:cxn>
                  <a:cxn ang="0">
                    <a:pos x="83" y="329"/>
                  </a:cxn>
                  <a:cxn ang="0">
                    <a:pos x="83" y="293"/>
                  </a:cxn>
                  <a:cxn ang="0">
                    <a:pos x="83" y="257"/>
                  </a:cxn>
                  <a:cxn ang="0">
                    <a:pos x="83" y="221"/>
                  </a:cxn>
                  <a:cxn ang="0">
                    <a:pos x="77" y="185"/>
                  </a:cxn>
                  <a:cxn ang="0">
                    <a:pos x="65" y="155"/>
                  </a:cxn>
                  <a:cxn ang="0">
                    <a:pos x="59" y="143"/>
                  </a:cxn>
                  <a:cxn ang="0">
                    <a:pos x="53" y="137"/>
                  </a:cxn>
                  <a:cxn ang="0">
                    <a:pos x="53" y="120"/>
                  </a:cxn>
                  <a:cxn ang="0">
                    <a:pos x="53" y="108"/>
                  </a:cxn>
                  <a:cxn ang="0">
                    <a:pos x="47" y="90"/>
                  </a:cxn>
                  <a:cxn ang="0">
                    <a:pos x="35" y="54"/>
                  </a:cxn>
                  <a:cxn ang="0">
                    <a:pos x="23" y="18"/>
                  </a:cxn>
                  <a:cxn ang="0">
                    <a:pos x="17" y="6"/>
                  </a:cxn>
                  <a:cxn ang="0">
                    <a:pos x="17" y="0"/>
                  </a:cxn>
                  <a:cxn ang="0">
                    <a:pos x="0" y="6"/>
                  </a:cxn>
                  <a:cxn ang="0">
                    <a:pos x="6" y="114"/>
                  </a:cxn>
                  <a:cxn ang="0">
                    <a:pos x="29" y="96"/>
                  </a:cxn>
                  <a:cxn ang="0">
                    <a:pos x="29" y="96"/>
                  </a:cxn>
                </a:cxnLst>
                <a:rect l="0" t="0" r="r" b="b"/>
                <a:pathLst>
                  <a:path w="149" h="419">
                    <a:moveTo>
                      <a:pt x="29" y="96"/>
                    </a:moveTo>
                    <a:lnTo>
                      <a:pt x="41" y="126"/>
                    </a:lnTo>
                    <a:lnTo>
                      <a:pt x="29" y="161"/>
                    </a:lnTo>
                    <a:lnTo>
                      <a:pt x="47" y="149"/>
                    </a:lnTo>
                    <a:lnTo>
                      <a:pt x="53" y="347"/>
                    </a:lnTo>
                    <a:lnTo>
                      <a:pt x="65" y="371"/>
                    </a:lnTo>
                    <a:lnTo>
                      <a:pt x="65" y="377"/>
                    </a:lnTo>
                    <a:lnTo>
                      <a:pt x="65" y="389"/>
                    </a:lnTo>
                    <a:lnTo>
                      <a:pt x="77" y="395"/>
                    </a:lnTo>
                    <a:lnTo>
                      <a:pt x="101" y="407"/>
                    </a:lnTo>
                    <a:lnTo>
                      <a:pt x="125" y="413"/>
                    </a:lnTo>
                    <a:lnTo>
                      <a:pt x="149" y="419"/>
                    </a:lnTo>
                    <a:lnTo>
                      <a:pt x="125" y="395"/>
                    </a:lnTo>
                    <a:lnTo>
                      <a:pt x="77" y="365"/>
                    </a:lnTo>
                    <a:lnTo>
                      <a:pt x="77" y="365"/>
                    </a:lnTo>
                    <a:lnTo>
                      <a:pt x="77" y="353"/>
                    </a:lnTo>
                    <a:lnTo>
                      <a:pt x="83" y="329"/>
                    </a:lnTo>
                    <a:lnTo>
                      <a:pt x="83" y="293"/>
                    </a:lnTo>
                    <a:lnTo>
                      <a:pt x="83" y="257"/>
                    </a:lnTo>
                    <a:lnTo>
                      <a:pt x="83" y="221"/>
                    </a:lnTo>
                    <a:lnTo>
                      <a:pt x="77" y="185"/>
                    </a:lnTo>
                    <a:lnTo>
                      <a:pt x="65" y="155"/>
                    </a:lnTo>
                    <a:lnTo>
                      <a:pt x="59" y="143"/>
                    </a:lnTo>
                    <a:lnTo>
                      <a:pt x="53" y="137"/>
                    </a:lnTo>
                    <a:lnTo>
                      <a:pt x="53" y="120"/>
                    </a:lnTo>
                    <a:lnTo>
                      <a:pt x="53" y="108"/>
                    </a:lnTo>
                    <a:lnTo>
                      <a:pt x="47" y="90"/>
                    </a:lnTo>
                    <a:lnTo>
                      <a:pt x="35" y="54"/>
                    </a:lnTo>
                    <a:lnTo>
                      <a:pt x="23" y="18"/>
                    </a:lnTo>
                    <a:lnTo>
                      <a:pt x="17" y="6"/>
                    </a:lnTo>
                    <a:lnTo>
                      <a:pt x="17" y="0"/>
                    </a:lnTo>
                    <a:lnTo>
                      <a:pt x="0" y="6"/>
                    </a:lnTo>
                    <a:lnTo>
                      <a:pt x="6" y="114"/>
                    </a:lnTo>
                    <a:lnTo>
                      <a:pt x="29" y="96"/>
                    </a:lnTo>
                    <a:lnTo>
                      <a:pt x="29" y="9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3" name="Freeform 21"/>
              <p:cNvSpPr>
                <a:spLocks/>
              </p:cNvSpPr>
              <p:nvPr/>
            </p:nvSpPr>
            <p:spPr bwMode="hidden">
              <a:xfrm>
                <a:off x="1140" y="2434"/>
                <a:ext cx="167" cy="138"/>
              </a:xfrm>
              <a:custGeom>
                <a:avLst/>
                <a:gdLst/>
                <a:ahLst/>
                <a:cxnLst>
                  <a:cxn ang="0">
                    <a:pos x="102" y="18"/>
                  </a:cxn>
                  <a:cxn ang="0">
                    <a:pos x="96" y="12"/>
                  </a:cxn>
                  <a:cxn ang="0">
                    <a:pos x="90" y="0"/>
                  </a:cxn>
                  <a:cxn ang="0">
                    <a:pos x="78" y="0"/>
                  </a:cxn>
                  <a:cxn ang="0">
                    <a:pos x="66" y="0"/>
                  </a:cxn>
                  <a:cxn ang="0">
                    <a:pos x="60" y="0"/>
                  </a:cxn>
                  <a:cxn ang="0">
                    <a:pos x="48" y="6"/>
                  </a:cxn>
                  <a:cxn ang="0">
                    <a:pos x="36" y="12"/>
                  </a:cxn>
                  <a:cxn ang="0">
                    <a:pos x="30" y="12"/>
                  </a:cxn>
                  <a:cxn ang="0">
                    <a:pos x="24" y="24"/>
                  </a:cxn>
                  <a:cxn ang="0">
                    <a:pos x="18" y="42"/>
                  </a:cxn>
                  <a:cxn ang="0">
                    <a:pos x="6" y="66"/>
                  </a:cxn>
                  <a:cxn ang="0">
                    <a:pos x="0" y="72"/>
                  </a:cxn>
                  <a:cxn ang="0">
                    <a:pos x="42" y="30"/>
                  </a:cxn>
                  <a:cxn ang="0">
                    <a:pos x="30" y="66"/>
                  </a:cxn>
                  <a:cxn ang="0">
                    <a:pos x="96" y="36"/>
                  </a:cxn>
                  <a:cxn ang="0">
                    <a:pos x="120" y="78"/>
                  </a:cxn>
                  <a:cxn ang="0">
                    <a:pos x="120" y="54"/>
                  </a:cxn>
                  <a:cxn ang="0">
                    <a:pos x="167" y="138"/>
                  </a:cxn>
                  <a:cxn ang="0">
                    <a:pos x="167" y="120"/>
                  </a:cxn>
                  <a:cxn ang="0">
                    <a:pos x="161" y="102"/>
                  </a:cxn>
                  <a:cxn ang="0">
                    <a:pos x="138" y="60"/>
                  </a:cxn>
                  <a:cxn ang="0">
                    <a:pos x="114" y="30"/>
                  </a:cxn>
                  <a:cxn ang="0">
                    <a:pos x="108" y="24"/>
                  </a:cxn>
                  <a:cxn ang="0">
                    <a:pos x="102" y="18"/>
                  </a:cxn>
                  <a:cxn ang="0">
                    <a:pos x="102" y="18"/>
                  </a:cxn>
                </a:cxnLst>
                <a:rect l="0" t="0" r="r" b="b"/>
                <a:pathLst>
                  <a:path w="167" h="138">
                    <a:moveTo>
                      <a:pt x="102" y="18"/>
                    </a:moveTo>
                    <a:lnTo>
                      <a:pt x="96" y="12"/>
                    </a:lnTo>
                    <a:lnTo>
                      <a:pt x="90" y="0"/>
                    </a:lnTo>
                    <a:lnTo>
                      <a:pt x="78" y="0"/>
                    </a:lnTo>
                    <a:lnTo>
                      <a:pt x="66" y="0"/>
                    </a:lnTo>
                    <a:lnTo>
                      <a:pt x="60" y="0"/>
                    </a:lnTo>
                    <a:lnTo>
                      <a:pt x="48" y="6"/>
                    </a:lnTo>
                    <a:lnTo>
                      <a:pt x="36" y="12"/>
                    </a:lnTo>
                    <a:lnTo>
                      <a:pt x="30" y="12"/>
                    </a:lnTo>
                    <a:lnTo>
                      <a:pt x="24" y="24"/>
                    </a:lnTo>
                    <a:lnTo>
                      <a:pt x="18" y="42"/>
                    </a:lnTo>
                    <a:lnTo>
                      <a:pt x="6" y="66"/>
                    </a:lnTo>
                    <a:lnTo>
                      <a:pt x="0" y="72"/>
                    </a:lnTo>
                    <a:lnTo>
                      <a:pt x="42" y="30"/>
                    </a:lnTo>
                    <a:lnTo>
                      <a:pt x="30" y="66"/>
                    </a:lnTo>
                    <a:lnTo>
                      <a:pt x="96" y="36"/>
                    </a:lnTo>
                    <a:lnTo>
                      <a:pt x="120" y="78"/>
                    </a:lnTo>
                    <a:lnTo>
                      <a:pt x="120" y="54"/>
                    </a:lnTo>
                    <a:lnTo>
                      <a:pt x="167" y="138"/>
                    </a:lnTo>
                    <a:lnTo>
                      <a:pt x="167" y="120"/>
                    </a:lnTo>
                    <a:lnTo>
                      <a:pt x="161" y="102"/>
                    </a:lnTo>
                    <a:lnTo>
                      <a:pt x="138" y="60"/>
                    </a:lnTo>
                    <a:lnTo>
                      <a:pt x="114" y="30"/>
                    </a:lnTo>
                    <a:lnTo>
                      <a:pt x="108" y="24"/>
                    </a:lnTo>
                    <a:lnTo>
                      <a:pt x="102" y="18"/>
                    </a:lnTo>
                    <a:lnTo>
                      <a:pt x="102" y="18"/>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4" name="Freeform 22"/>
              <p:cNvSpPr>
                <a:spLocks/>
              </p:cNvSpPr>
              <p:nvPr/>
            </p:nvSpPr>
            <p:spPr bwMode="hidden">
              <a:xfrm>
                <a:off x="948" y="2314"/>
                <a:ext cx="113" cy="114"/>
              </a:xfrm>
              <a:custGeom>
                <a:avLst/>
                <a:gdLst/>
                <a:ahLst/>
                <a:cxnLst>
                  <a:cxn ang="0">
                    <a:pos x="0" y="0"/>
                  </a:cxn>
                  <a:cxn ang="0">
                    <a:pos x="6" y="0"/>
                  </a:cxn>
                  <a:cxn ang="0">
                    <a:pos x="24" y="6"/>
                  </a:cxn>
                  <a:cxn ang="0">
                    <a:pos x="48" y="18"/>
                  </a:cxn>
                  <a:cxn ang="0">
                    <a:pos x="71" y="36"/>
                  </a:cxn>
                  <a:cxn ang="0">
                    <a:pos x="83" y="48"/>
                  </a:cxn>
                  <a:cxn ang="0">
                    <a:pos x="95" y="66"/>
                  </a:cxn>
                  <a:cxn ang="0">
                    <a:pos x="107" y="90"/>
                  </a:cxn>
                  <a:cxn ang="0">
                    <a:pos x="113" y="114"/>
                  </a:cxn>
                  <a:cxn ang="0">
                    <a:pos x="83" y="66"/>
                  </a:cxn>
                  <a:cxn ang="0">
                    <a:pos x="60" y="78"/>
                  </a:cxn>
                  <a:cxn ang="0">
                    <a:pos x="71" y="54"/>
                  </a:cxn>
                  <a:cxn ang="0">
                    <a:pos x="12" y="78"/>
                  </a:cxn>
                  <a:cxn ang="0">
                    <a:pos x="60" y="48"/>
                  </a:cxn>
                  <a:cxn ang="0">
                    <a:pos x="60" y="42"/>
                  </a:cxn>
                  <a:cxn ang="0">
                    <a:pos x="54" y="30"/>
                  </a:cxn>
                  <a:cxn ang="0">
                    <a:pos x="36" y="18"/>
                  </a:cxn>
                  <a:cxn ang="0">
                    <a:pos x="0" y="0"/>
                  </a:cxn>
                  <a:cxn ang="0">
                    <a:pos x="0" y="0"/>
                  </a:cxn>
                </a:cxnLst>
                <a:rect l="0" t="0" r="r" b="b"/>
                <a:pathLst>
                  <a:path w="113" h="114">
                    <a:moveTo>
                      <a:pt x="0" y="0"/>
                    </a:moveTo>
                    <a:lnTo>
                      <a:pt x="6" y="0"/>
                    </a:lnTo>
                    <a:lnTo>
                      <a:pt x="24" y="6"/>
                    </a:lnTo>
                    <a:lnTo>
                      <a:pt x="48" y="18"/>
                    </a:lnTo>
                    <a:lnTo>
                      <a:pt x="71" y="36"/>
                    </a:lnTo>
                    <a:lnTo>
                      <a:pt x="83" y="48"/>
                    </a:lnTo>
                    <a:lnTo>
                      <a:pt x="95" y="66"/>
                    </a:lnTo>
                    <a:lnTo>
                      <a:pt x="107" y="90"/>
                    </a:lnTo>
                    <a:lnTo>
                      <a:pt x="113" y="114"/>
                    </a:lnTo>
                    <a:lnTo>
                      <a:pt x="83" y="66"/>
                    </a:lnTo>
                    <a:lnTo>
                      <a:pt x="60" y="78"/>
                    </a:lnTo>
                    <a:lnTo>
                      <a:pt x="71" y="54"/>
                    </a:lnTo>
                    <a:lnTo>
                      <a:pt x="12" y="78"/>
                    </a:lnTo>
                    <a:lnTo>
                      <a:pt x="60" y="48"/>
                    </a:lnTo>
                    <a:lnTo>
                      <a:pt x="60" y="42"/>
                    </a:lnTo>
                    <a:lnTo>
                      <a:pt x="54" y="30"/>
                    </a:lnTo>
                    <a:lnTo>
                      <a:pt x="36" y="18"/>
                    </a:lnTo>
                    <a:lnTo>
                      <a:pt x="0" y="0"/>
                    </a:lnTo>
                    <a:lnTo>
                      <a:pt x="0"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5" name="Freeform 23"/>
              <p:cNvSpPr>
                <a:spLocks/>
              </p:cNvSpPr>
              <p:nvPr/>
            </p:nvSpPr>
            <p:spPr bwMode="hidden">
              <a:xfrm>
                <a:off x="1122" y="2578"/>
                <a:ext cx="66" cy="60"/>
              </a:xfrm>
              <a:custGeom>
                <a:avLst/>
                <a:gdLst/>
                <a:ahLst/>
                <a:cxnLst>
                  <a:cxn ang="0">
                    <a:pos x="54" y="0"/>
                  </a:cxn>
                  <a:cxn ang="0">
                    <a:pos x="42" y="18"/>
                  </a:cxn>
                  <a:cxn ang="0">
                    <a:pos x="36" y="6"/>
                  </a:cxn>
                  <a:cxn ang="0">
                    <a:pos x="24" y="30"/>
                  </a:cxn>
                  <a:cxn ang="0">
                    <a:pos x="18" y="36"/>
                  </a:cxn>
                  <a:cxn ang="0">
                    <a:pos x="6" y="48"/>
                  </a:cxn>
                  <a:cxn ang="0">
                    <a:pos x="0" y="60"/>
                  </a:cxn>
                  <a:cxn ang="0">
                    <a:pos x="12" y="54"/>
                  </a:cxn>
                  <a:cxn ang="0">
                    <a:pos x="30" y="36"/>
                  </a:cxn>
                  <a:cxn ang="0">
                    <a:pos x="54" y="18"/>
                  </a:cxn>
                  <a:cxn ang="0">
                    <a:pos x="66" y="6"/>
                  </a:cxn>
                  <a:cxn ang="0">
                    <a:pos x="54" y="0"/>
                  </a:cxn>
                  <a:cxn ang="0">
                    <a:pos x="54" y="0"/>
                  </a:cxn>
                </a:cxnLst>
                <a:rect l="0" t="0" r="r" b="b"/>
                <a:pathLst>
                  <a:path w="66" h="60">
                    <a:moveTo>
                      <a:pt x="54" y="0"/>
                    </a:moveTo>
                    <a:lnTo>
                      <a:pt x="42" y="18"/>
                    </a:lnTo>
                    <a:lnTo>
                      <a:pt x="36" y="6"/>
                    </a:lnTo>
                    <a:lnTo>
                      <a:pt x="24" y="30"/>
                    </a:lnTo>
                    <a:lnTo>
                      <a:pt x="18" y="36"/>
                    </a:lnTo>
                    <a:lnTo>
                      <a:pt x="6" y="48"/>
                    </a:lnTo>
                    <a:lnTo>
                      <a:pt x="0" y="60"/>
                    </a:lnTo>
                    <a:lnTo>
                      <a:pt x="12" y="54"/>
                    </a:lnTo>
                    <a:lnTo>
                      <a:pt x="30" y="36"/>
                    </a:lnTo>
                    <a:lnTo>
                      <a:pt x="54" y="18"/>
                    </a:lnTo>
                    <a:lnTo>
                      <a:pt x="66" y="6"/>
                    </a:lnTo>
                    <a:lnTo>
                      <a:pt x="54" y="0"/>
                    </a:lnTo>
                    <a:lnTo>
                      <a:pt x="54"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6" name="Freeform 24"/>
              <p:cNvSpPr>
                <a:spLocks/>
              </p:cNvSpPr>
              <p:nvPr/>
            </p:nvSpPr>
            <p:spPr bwMode="hidden">
              <a:xfrm>
                <a:off x="942" y="2674"/>
                <a:ext cx="161" cy="179"/>
              </a:xfrm>
              <a:custGeom>
                <a:avLst/>
                <a:gdLst/>
                <a:ahLst/>
                <a:cxnLst>
                  <a:cxn ang="0">
                    <a:pos x="131" y="53"/>
                  </a:cxn>
                  <a:cxn ang="0">
                    <a:pos x="137" y="53"/>
                  </a:cxn>
                  <a:cxn ang="0">
                    <a:pos x="143" y="41"/>
                  </a:cxn>
                  <a:cxn ang="0">
                    <a:pos x="155" y="35"/>
                  </a:cxn>
                  <a:cxn ang="0">
                    <a:pos x="161" y="24"/>
                  </a:cxn>
                  <a:cxn ang="0">
                    <a:pos x="161" y="12"/>
                  </a:cxn>
                  <a:cxn ang="0">
                    <a:pos x="161" y="0"/>
                  </a:cxn>
                  <a:cxn ang="0">
                    <a:pos x="149" y="24"/>
                  </a:cxn>
                  <a:cxn ang="0">
                    <a:pos x="143" y="35"/>
                  </a:cxn>
                  <a:cxn ang="0">
                    <a:pos x="131" y="35"/>
                  </a:cxn>
                  <a:cxn ang="0">
                    <a:pos x="119" y="41"/>
                  </a:cxn>
                  <a:cxn ang="0">
                    <a:pos x="125" y="53"/>
                  </a:cxn>
                  <a:cxn ang="0">
                    <a:pos x="95" y="95"/>
                  </a:cxn>
                  <a:cxn ang="0">
                    <a:pos x="0" y="137"/>
                  </a:cxn>
                  <a:cxn ang="0">
                    <a:pos x="60" y="119"/>
                  </a:cxn>
                  <a:cxn ang="0">
                    <a:pos x="54" y="125"/>
                  </a:cxn>
                  <a:cxn ang="0">
                    <a:pos x="48" y="131"/>
                  </a:cxn>
                  <a:cxn ang="0">
                    <a:pos x="24" y="155"/>
                  </a:cxn>
                  <a:cxn ang="0">
                    <a:pos x="12" y="167"/>
                  </a:cxn>
                  <a:cxn ang="0">
                    <a:pos x="0" y="173"/>
                  </a:cxn>
                  <a:cxn ang="0">
                    <a:pos x="0" y="179"/>
                  </a:cxn>
                  <a:cxn ang="0">
                    <a:pos x="6" y="173"/>
                  </a:cxn>
                  <a:cxn ang="0">
                    <a:pos x="30" y="155"/>
                  </a:cxn>
                  <a:cxn ang="0">
                    <a:pos x="48" y="143"/>
                  </a:cxn>
                  <a:cxn ang="0">
                    <a:pos x="71" y="125"/>
                  </a:cxn>
                  <a:cxn ang="0">
                    <a:pos x="95" y="107"/>
                  </a:cxn>
                  <a:cxn ang="0">
                    <a:pos x="119" y="77"/>
                  </a:cxn>
                  <a:cxn ang="0">
                    <a:pos x="131" y="59"/>
                  </a:cxn>
                  <a:cxn ang="0">
                    <a:pos x="131" y="53"/>
                  </a:cxn>
                  <a:cxn ang="0">
                    <a:pos x="131" y="53"/>
                  </a:cxn>
                </a:cxnLst>
                <a:rect l="0" t="0" r="r" b="b"/>
                <a:pathLst>
                  <a:path w="161" h="179">
                    <a:moveTo>
                      <a:pt x="131" y="53"/>
                    </a:moveTo>
                    <a:lnTo>
                      <a:pt x="137" y="53"/>
                    </a:lnTo>
                    <a:lnTo>
                      <a:pt x="143" y="41"/>
                    </a:lnTo>
                    <a:lnTo>
                      <a:pt x="155" y="35"/>
                    </a:lnTo>
                    <a:lnTo>
                      <a:pt x="161" y="24"/>
                    </a:lnTo>
                    <a:lnTo>
                      <a:pt x="161" y="12"/>
                    </a:lnTo>
                    <a:lnTo>
                      <a:pt x="161" y="0"/>
                    </a:lnTo>
                    <a:lnTo>
                      <a:pt x="149" y="24"/>
                    </a:lnTo>
                    <a:lnTo>
                      <a:pt x="143" y="35"/>
                    </a:lnTo>
                    <a:lnTo>
                      <a:pt x="131" y="35"/>
                    </a:lnTo>
                    <a:lnTo>
                      <a:pt x="119" y="41"/>
                    </a:lnTo>
                    <a:lnTo>
                      <a:pt x="125" y="53"/>
                    </a:lnTo>
                    <a:lnTo>
                      <a:pt x="95" y="95"/>
                    </a:lnTo>
                    <a:lnTo>
                      <a:pt x="0" y="137"/>
                    </a:lnTo>
                    <a:lnTo>
                      <a:pt x="60" y="119"/>
                    </a:lnTo>
                    <a:lnTo>
                      <a:pt x="54" y="125"/>
                    </a:lnTo>
                    <a:lnTo>
                      <a:pt x="48" y="131"/>
                    </a:lnTo>
                    <a:lnTo>
                      <a:pt x="24" y="155"/>
                    </a:lnTo>
                    <a:lnTo>
                      <a:pt x="12" y="167"/>
                    </a:lnTo>
                    <a:lnTo>
                      <a:pt x="0" y="173"/>
                    </a:lnTo>
                    <a:lnTo>
                      <a:pt x="0" y="179"/>
                    </a:lnTo>
                    <a:lnTo>
                      <a:pt x="6" y="173"/>
                    </a:lnTo>
                    <a:lnTo>
                      <a:pt x="30" y="155"/>
                    </a:lnTo>
                    <a:lnTo>
                      <a:pt x="48" y="143"/>
                    </a:lnTo>
                    <a:lnTo>
                      <a:pt x="71" y="125"/>
                    </a:lnTo>
                    <a:lnTo>
                      <a:pt x="95" y="107"/>
                    </a:lnTo>
                    <a:lnTo>
                      <a:pt x="119" y="77"/>
                    </a:lnTo>
                    <a:lnTo>
                      <a:pt x="131" y="59"/>
                    </a:lnTo>
                    <a:lnTo>
                      <a:pt x="131" y="53"/>
                    </a:lnTo>
                    <a:lnTo>
                      <a:pt x="131" y="53"/>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7" name="Freeform 25"/>
              <p:cNvSpPr>
                <a:spLocks/>
              </p:cNvSpPr>
              <p:nvPr/>
            </p:nvSpPr>
            <p:spPr bwMode="hidden">
              <a:xfrm>
                <a:off x="737" y="2763"/>
                <a:ext cx="73" cy="54"/>
              </a:xfrm>
              <a:custGeom>
                <a:avLst/>
                <a:gdLst/>
                <a:ahLst/>
                <a:cxnLst>
                  <a:cxn ang="0">
                    <a:pos x="24" y="36"/>
                  </a:cxn>
                  <a:cxn ang="0">
                    <a:pos x="48" y="24"/>
                  </a:cxn>
                  <a:cxn ang="0">
                    <a:pos x="60" y="12"/>
                  </a:cxn>
                  <a:cxn ang="0">
                    <a:pos x="66" y="6"/>
                  </a:cxn>
                  <a:cxn ang="0">
                    <a:pos x="72" y="0"/>
                  </a:cxn>
                  <a:cxn ang="0">
                    <a:pos x="42" y="18"/>
                  </a:cxn>
                  <a:cxn ang="0">
                    <a:pos x="30" y="24"/>
                  </a:cxn>
                  <a:cxn ang="0">
                    <a:pos x="24" y="24"/>
                  </a:cxn>
                  <a:cxn ang="0">
                    <a:pos x="18" y="18"/>
                  </a:cxn>
                  <a:cxn ang="0">
                    <a:pos x="12" y="12"/>
                  </a:cxn>
                  <a:cxn ang="0">
                    <a:pos x="0" y="54"/>
                  </a:cxn>
                  <a:cxn ang="0">
                    <a:pos x="12" y="42"/>
                  </a:cxn>
                  <a:cxn ang="0">
                    <a:pos x="24" y="36"/>
                  </a:cxn>
                  <a:cxn ang="0">
                    <a:pos x="24" y="36"/>
                  </a:cxn>
                </a:cxnLst>
                <a:rect l="0" t="0" r="r" b="b"/>
                <a:pathLst>
                  <a:path w="72" h="54">
                    <a:moveTo>
                      <a:pt x="24" y="36"/>
                    </a:moveTo>
                    <a:lnTo>
                      <a:pt x="48" y="24"/>
                    </a:lnTo>
                    <a:lnTo>
                      <a:pt x="60" y="12"/>
                    </a:lnTo>
                    <a:lnTo>
                      <a:pt x="66" y="6"/>
                    </a:lnTo>
                    <a:lnTo>
                      <a:pt x="72" y="0"/>
                    </a:lnTo>
                    <a:lnTo>
                      <a:pt x="42" y="18"/>
                    </a:lnTo>
                    <a:lnTo>
                      <a:pt x="30" y="24"/>
                    </a:lnTo>
                    <a:lnTo>
                      <a:pt x="24" y="24"/>
                    </a:lnTo>
                    <a:lnTo>
                      <a:pt x="18" y="18"/>
                    </a:lnTo>
                    <a:lnTo>
                      <a:pt x="12" y="12"/>
                    </a:lnTo>
                    <a:lnTo>
                      <a:pt x="0" y="54"/>
                    </a:lnTo>
                    <a:lnTo>
                      <a:pt x="12" y="42"/>
                    </a:lnTo>
                    <a:lnTo>
                      <a:pt x="24" y="36"/>
                    </a:lnTo>
                    <a:lnTo>
                      <a:pt x="24" y="3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8" name="Freeform 26"/>
              <p:cNvSpPr>
                <a:spLocks/>
              </p:cNvSpPr>
              <p:nvPr/>
            </p:nvSpPr>
            <p:spPr bwMode="hidden">
              <a:xfrm>
                <a:off x="624" y="2889"/>
                <a:ext cx="12" cy="54"/>
              </a:xfrm>
              <a:custGeom>
                <a:avLst/>
                <a:gdLst/>
                <a:ahLst/>
                <a:cxnLst>
                  <a:cxn ang="0">
                    <a:pos x="12" y="0"/>
                  </a:cxn>
                  <a:cxn ang="0">
                    <a:pos x="0" y="12"/>
                  </a:cxn>
                  <a:cxn ang="0">
                    <a:pos x="0" y="18"/>
                  </a:cxn>
                  <a:cxn ang="0">
                    <a:pos x="6" y="54"/>
                  </a:cxn>
                  <a:cxn ang="0">
                    <a:pos x="12" y="36"/>
                  </a:cxn>
                  <a:cxn ang="0">
                    <a:pos x="12" y="18"/>
                  </a:cxn>
                  <a:cxn ang="0">
                    <a:pos x="12" y="6"/>
                  </a:cxn>
                  <a:cxn ang="0">
                    <a:pos x="12" y="0"/>
                  </a:cxn>
                  <a:cxn ang="0">
                    <a:pos x="12" y="0"/>
                  </a:cxn>
                </a:cxnLst>
                <a:rect l="0" t="0" r="r" b="b"/>
                <a:pathLst>
                  <a:path w="12" h="54">
                    <a:moveTo>
                      <a:pt x="12" y="0"/>
                    </a:moveTo>
                    <a:lnTo>
                      <a:pt x="0" y="12"/>
                    </a:lnTo>
                    <a:lnTo>
                      <a:pt x="0" y="18"/>
                    </a:lnTo>
                    <a:lnTo>
                      <a:pt x="6" y="54"/>
                    </a:lnTo>
                    <a:lnTo>
                      <a:pt x="12" y="36"/>
                    </a:lnTo>
                    <a:lnTo>
                      <a:pt x="12" y="18"/>
                    </a:lnTo>
                    <a:lnTo>
                      <a:pt x="12" y="6"/>
                    </a:lnTo>
                    <a:lnTo>
                      <a:pt x="12" y="0"/>
                    </a:lnTo>
                    <a:lnTo>
                      <a:pt x="12"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099" name="Freeform 27"/>
              <p:cNvSpPr>
                <a:spLocks/>
              </p:cNvSpPr>
              <p:nvPr/>
            </p:nvSpPr>
            <p:spPr bwMode="hidden">
              <a:xfrm>
                <a:off x="492" y="3021"/>
                <a:ext cx="48" cy="72"/>
              </a:xfrm>
              <a:custGeom>
                <a:avLst/>
                <a:gdLst/>
                <a:ahLst/>
                <a:cxnLst>
                  <a:cxn ang="0">
                    <a:pos x="48" y="6"/>
                  </a:cxn>
                  <a:cxn ang="0">
                    <a:pos x="48" y="6"/>
                  </a:cxn>
                  <a:cxn ang="0">
                    <a:pos x="48" y="6"/>
                  </a:cxn>
                  <a:cxn ang="0">
                    <a:pos x="48" y="6"/>
                  </a:cxn>
                  <a:cxn ang="0">
                    <a:pos x="6" y="0"/>
                  </a:cxn>
                  <a:cxn ang="0">
                    <a:pos x="42" y="12"/>
                  </a:cxn>
                  <a:cxn ang="0">
                    <a:pos x="42" y="12"/>
                  </a:cxn>
                  <a:cxn ang="0">
                    <a:pos x="0" y="72"/>
                  </a:cxn>
                  <a:cxn ang="0">
                    <a:pos x="18" y="54"/>
                  </a:cxn>
                  <a:cxn ang="0">
                    <a:pos x="18" y="66"/>
                  </a:cxn>
                  <a:cxn ang="0">
                    <a:pos x="48" y="6"/>
                  </a:cxn>
                  <a:cxn ang="0">
                    <a:pos x="48" y="6"/>
                  </a:cxn>
                  <a:cxn ang="0">
                    <a:pos x="48" y="6"/>
                  </a:cxn>
                </a:cxnLst>
                <a:rect l="0" t="0" r="r" b="b"/>
                <a:pathLst>
                  <a:path w="48" h="72">
                    <a:moveTo>
                      <a:pt x="48" y="6"/>
                    </a:moveTo>
                    <a:lnTo>
                      <a:pt x="48" y="6"/>
                    </a:lnTo>
                    <a:lnTo>
                      <a:pt x="48" y="6"/>
                    </a:lnTo>
                    <a:lnTo>
                      <a:pt x="48" y="6"/>
                    </a:lnTo>
                    <a:lnTo>
                      <a:pt x="6" y="0"/>
                    </a:lnTo>
                    <a:lnTo>
                      <a:pt x="42" y="12"/>
                    </a:lnTo>
                    <a:lnTo>
                      <a:pt x="42" y="12"/>
                    </a:lnTo>
                    <a:lnTo>
                      <a:pt x="0" y="72"/>
                    </a:lnTo>
                    <a:lnTo>
                      <a:pt x="18" y="54"/>
                    </a:lnTo>
                    <a:lnTo>
                      <a:pt x="18" y="66"/>
                    </a:lnTo>
                    <a:lnTo>
                      <a:pt x="48" y="6"/>
                    </a:lnTo>
                    <a:lnTo>
                      <a:pt x="48" y="6"/>
                    </a:lnTo>
                    <a:lnTo>
                      <a:pt x="48"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0" name="Freeform 28"/>
              <p:cNvSpPr>
                <a:spLocks/>
              </p:cNvSpPr>
              <p:nvPr/>
            </p:nvSpPr>
            <p:spPr bwMode="hidden">
              <a:xfrm>
                <a:off x="437" y="3027"/>
                <a:ext cx="288" cy="84"/>
              </a:xfrm>
              <a:custGeom>
                <a:avLst/>
                <a:gdLst/>
                <a:ahLst/>
                <a:cxnLst>
                  <a:cxn ang="0">
                    <a:pos x="287" y="0"/>
                  </a:cxn>
                  <a:cxn ang="0">
                    <a:pos x="0" y="84"/>
                  </a:cxn>
                  <a:cxn ang="0">
                    <a:pos x="168" y="36"/>
                  </a:cxn>
                  <a:cxn ang="0">
                    <a:pos x="114" y="60"/>
                  </a:cxn>
                  <a:cxn ang="0">
                    <a:pos x="276" y="18"/>
                  </a:cxn>
                  <a:cxn ang="0">
                    <a:pos x="287" y="0"/>
                  </a:cxn>
                  <a:cxn ang="0">
                    <a:pos x="287" y="0"/>
                  </a:cxn>
                </a:cxnLst>
                <a:rect l="0" t="0" r="r" b="b"/>
                <a:pathLst>
                  <a:path w="287" h="84">
                    <a:moveTo>
                      <a:pt x="287" y="0"/>
                    </a:moveTo>
                    <a:lnTo>
                      <a:pt x="0" y="84"/>
                    </a:lnTo>
                    <a:lnTo>
                      <a:pt x="168" y="36"/>
                    </a:lnTo>
                    <a:lnTo>
                      <a:pt x="114" y="60"/>
                    </a:lnTo>
                    <a:lnTo>
                      <a:pt x="276" y="18"/>
                    </a:lnTo>
                    <a:lnTo>
                      <a:pt x="287" y="0"/>
                    </a:lnTo>
                    <a:lnTo>
                      <a:pt x="287"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1" name="Freeform 29"/>
              <p:cNvSpPr>
                <a:spLocks/>
              </p:cNvSpPr>
              <p:nvPr/>
            </p:nvSpPr>
            <p:spPr bwMode="hidden">
              <a:xfrm>
                <a:off x="828" y="3003"/>
                <a:ext cx="66" cy="108"/>
              </a:xfrm>
              <a:custGeom>
                <a:avLst/>
                <a:gdLst/>
                <a:ahLst/>
                <a:cxnLst>
                  <a:cxn ang="0">
                    <a:pos x="6" y="0"/>
                  </a:cxn>
                  <a:cxn ang="0">
                    <a:pos x="66" y="6"/>
                  </a:cxn>
                  <a:cxn ang="0">
                    <a:pos x="0" y="84"/>
                  </a:cxn>
                  <a:cxn ang="0">
                    <a:pos x="54" y="24"/>
                  </a:cxn>
                  <a:cxn ang="0">
                    <a:pos x="6" y="108"/>
                  </a:cxn>
                  <a:cxn ang="0">
                    <a:pos x="66" y="6"/>
                  </a:cxn>
                  <a:cxn ang="0">
                    <a:pos x="6" y="0"/>
                  </a:cxn>
                  <a:cxn ang="0">
                    <a:pos x="6" y="0"/>
                  </a:cxn>
                </a:cxnLst>
                <a:rect l="0" t="0" r="r" b="b"/>
                <a:pathLst>
                  <a:path w="66" h="108">
                    <a:moveTo>
                      <a:pt x="6" y="0"/>
                    </a:moveTo>
                    <a:lnTo>
                      <a:pt x="66" y="6"/>
                    </a:lnTo>
                    <a:lnTo>
                      <a:pt x="0" y="84"/>
                    </a:lnTo>
                    <a:lnTo>
                      <a:pt x="54" y="24"/>
                    </a:lnTo>
                    <a:lnTo>
                      <a:pt x="6" y="108"/>
                    </a:lnTo>
                    <a:lnTo>
                      <a:pt x="66" y="6"/>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2" name="Freeform 30"/>
              <p:cNvSpPr>
                <a:spLocks/>
              </p:cNvSpPr>
              <p:nvPr/>
            </p:nvSpPr>
            <p:spPr bwMode="hidden">
              <a:xfrm>
                <a:off x="366" y="3111"/>
                <a:ext cx="77" cy="42"/>
              </a:xfrm>
              <a:custGeom>
                <a:avLst/>
                <a:gdLst/>
                <a:ahLst/>
                <a:cxnLst>
                  <a:cxn ang="0">
                    <a:pos x="36" y="0"/>
                  </a:cxn>
                  <a:cxn ang="0">
                    <a:pos x="42" y="0"/>
                  </a:cxn>
                  <a:cxn ang="0">
                    <a:pos x="60" y="6"/>
                  </a:cxn>
                  <a:cxn ang="0">
                    <a:pos x="48" y="6"/>
                  </a:cxn>
                  <a:cxn ang="0">
                    <a:pos x="42" y="6"/>
                  </a:cxn>
                  <a:cxn ang="0">
                    <a:pos x="60" y="6"/>
                  </a:cxn>
                  <a:cxn ang="0">
                    <a:pos x="0" y="24"/>
                  </a:cxn>
                  <a:cxn ang="0">
                    <a:pos x="71" y="6"/>
                  </a:cxn>
                  <a:cxn ang="0">
                    <a:pos x="66" y="42"/>
                  </a:cxn>
                  <a:cxn ang="0">
                    <a:pos x="77" y="6"/>
                  </a:cxn>
                  <a:cxn ang="0">
                    <a:pos x="36" y="0"/>
                  </a:cxn>
                  <a:cxn ang="0">
                    <a:pos x="36" y="0"/>
                  </a:cxn>
                </a:cxnLst>
                <a:rect l="0" t="0" r="r" b="b"/>
                <a:pathLst>
                  <a:path w="77" h="42">
                    <a:moveTo>
                      <a:pt x="36" y="0"/>
                    </a:moveTo>
                    <a:lnTo>
                      <a:pt x="42" y="0"/>
                    </a:lnTo>
                    <a:lnTo>
                      <a:pt x="60" y="6"/>
                    </a:lnTo>
                    <a:lnTo>
                      <a:pt x="48" y="6"/>
                    </a:lnTo>
                    <a:lnTo>
                      <a:pt x="42" y="6"/>
                    </a:lnTo>
                    <a:lnTo>
                      <a:pt x="60" y="6"/>
                    </a:lnTo>
                    <a:lnTo>
                      <a:pt x="0" y="24"/>
                    </a:lnTo>
                    <a:lnTo>
                      <a:pt x="71" y="6"/>
                    </a:lnTo>
                    <a:lnTo>
                      <a:pt x="66" y="42"/>
                    </a:lnTo>
                    <a:lnTo>
                      <a:pt x="77" y="6"/>
                    </a:lnTo>
                    <a:lnTo>
                      <a:pt x="36" y="0"/>
                    </a:lnTo>
                    <a:lnTo>
                      <a:pt x="3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3" name="Freeform 31"/>
              <p:cNvSpPr>
                <a:spLocks/>
              </p:cNvSpPr>
              <p:nvPr/>
            </p:nvSpPr>
            <p:spPr bwMode="hidden">
              <a:xfrm>
                <a:off x="498" y="3165"/>
                <a:ext cx="66" cy="30"/>
              </a:xfrm>
              <a:custGeom>
                <a:avLst/>
                <a:gdLst/>
                <a:ahLst/>
                <a:cxnLst>
                  <a:cxn ang="0">
                    <a:pos x="66" y="6"/>
                  </a:cxn>
                  <a:cxn ang="0">
                    <a:pos x="0" y="0"/>
                  </a:cxn>
                  <a:cxn ang="0">
                    <a:pos x="54" y="6"/>
                  </a:cxn>
                  <a:cxn ang="0">
                    <a:pos x="18" y="18"/>
                  </a:cxn>
                  <a:cxn ang="0">
                    <a:pos x="60" y="12"/>
                  </a:cxn>
                  <a:cxn ang="0">
                    <a:pos x="60" y="30"/>
                  </a:cxn>
                  <a:cxn ang="0">
                    <a:pos x="60" y="30"/>
                  </a:cxn>
                  <a:cxn ang="0">
                    <a:pos x="66" y="6"/>
                  </a:cxn>
                  <a:cxn ang="0">
                    <a:pos x="66" y="6"/>
                  </a:cxn>
                </a:cxnLst>
                <a:rect l="0" t="0" r="r" b="b"/>
                <a:pathLst>
                  <a:path w="66" h="30">
                    <a:moveTo>
                      <a:pt x="66" y="6"/>
                    </a:moveTo>
                    <a:lnTo>
                      <a:pt x="0" y="0"/>
                    </a:lnTo>
                    <a:lnTo>
                      <a:pt x="54" y="6"/>
                    </a:lnTo>
                    <a:lnTo>
                      <a:pt x="18" y="18"/>
                    </a:lnTo>
                    <a:lnTo>
                      <a:pt x="60" y="12"/>
                    </a:lnTo>
                    <a:lnTo>
                      <a:pt x="60" y="30"/>
                    </a:lnTo>
                    <a:lnTo>
                      <a:pt x="60" y="30"/>
                    </a:lnTo>
                    <a:lnTo>
                      <a:pt x="66" y="6"/>
                    </a:lnTo>
                    <a:lnTo>
                      <a:pt x="66"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4" name="Freeform 32"/>
              <p:cNvSpPr>
                <a:spLocks/>
              </p:cNvSpPr>
              <p:nvPr/>
            </p:nvSpPr>
            <p:spPr bwMode="hidden">
              <a:xfrm>
                <a:off x="840" y="2919"/>
                <a:ext cx="18" cy="60"/>
              </a:xfrm>
              <a:custGeom>
                <a:avLst/>
                <a:gdLst/>
                <a:ahLst/>
                <a:cxnLst>
                  <a:cxn ang="0">
                    <a:pos x="0" y="24"/>
                  </a:cxn>
                  <a:cxn ang="0">
                    <a:pos x="12" y="24"/>
                  </a:cxn>
                  <a:cxn ang="0">
                    <a:pos x="12" y="60"/>
                  </a:cxn>
                  <a:cxn ang="0">
                    <a:pos x="18" y="18"/>
                  </a:cxn>
                  <a:cxn ang="0">
                    <a:pos x="18" y="18"/>
                  </a:cxn>
                  <a:cxn ang="0">
                    <a:pos x="18" y="0"/>
                  </a:cxn>
                  <a:cxn ang="0">
                    <a:pos x="12" y="18"/>
                  </a:cxn>
                  <a:cxn ang="0">
                    <a:pos x="0" y="24"/>
                  </a:cxn>
                  <a:cxn ang="0">
                    <a:pos x="0" y="24"/>
                  </a:cxn>
                </a:cxnLst>
                <a:rect l="0" t="0" r="r" b="b"/>
                <a:pathLst>
                  <a:path w="18" h="60">
                    <a:moveTo>
                      <a:pt x="0" y="24"/>
                    </a:moveTo>
                    <a:lnTo>
                      <a:pt x="12" y="24"/>
                    </a:lnTo>
                    <a:lnTo>
                      <a:pt x="12" y="60"/>
                    </a:lnTo>
                    <a:lnTo>
                      <a:pt x="18" y="18"/>
                    </a:lnTo>
                    <a:lnTo>
                      <a:pt x="18" y="18"/>
                    </a:lnTo>
                    <a:lnTo>
                      <a:pt x="18" y="0"/>
                    </a:lnTo>
                    <a:lnTo>
                      <a:pt x="12" y="18"/>
                    </a:lnTo>
                    <a:lnTo>
                      <a:pt x="0" y="24"/>
                    </a:lnTo>
                    <a:lnTo>
                      <a:pt x="0" y="24"/>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5" name="Freeform 33"/>
              <p:cNvSpPr>
                <a:spLocks/>
              </p:cNvSpPr>
              <p:nvPr/>
            </p:nvSpPr>
            <p:spPr bwMode="hidden">
              <a:xfrm>
                <a:off x="546" y="3021"/>
                <a:ext cx="6" cy="18"/>
              </a:xfrm>
              <a:custGeom>
                <a:avLst/>
                <a:gdLst/>
                <a:ahLst/>
                <a:cxnLst>
                  <a:cxn ang="0">
                    <a:pos x="6" y="0"/>
                  </a:cxn>
                  <a:cxn ang="0">
                    <a:pos x="0" y="18"/>
                  </a:cxn>
                  <a:cxn ang="0">
                    <a:pos x="6" y="12"/>
                  </a:cxn>
                  <a:cxn ang="0">
                    <a:pos x="6" y="0"/>
                  </a:cxn>
                  <a:cxn ang="0">
                    <a:pos x="6" y="0"/>
                  </a:cxn>
                </a:cxnLst>
                <a:rect l="0" t="0" r="r" b="b"/>
                <a:pathLst>
                  <a:path w="6" h="18">
                    <a:moveTo>
                      <a:pt x="6" y="0"/>
                    </a:moveTo>
                    <a:lnTo>
                      <a:pt x="0" y="18"/>
                    </a:lnTo>
                    <a:lnTo>
                      <a:pt x="6" y="12"/>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6" name="Freeform 34"/>
              <p:cNvSpPr>
                <a:spLocks/>
              </p:cNvSpPr>
              <p:nvPr/>
            </p:nvSpPr>
            <p:spPr bwMode="hidden">
              <a:xfrm>
                <a:off x="534" y="2943"/>
                <a:ext cx="30" cy="78"/>
              </a:xfrm>
              <a:custGeom>
                <a:avLst/>
                <a:gdLst/>
                <a:ahLst/>
                <a:cxnLst>
                  <a:cxn ang="0">
                    <a:pos x="24" y="6"/>
                  </a:cxn>
                  <a:cxn ang="0">
                    <a:pos x="18" y="24"/>
                  </a:cxn>
                  <a:cxn ang="0">
                    <a:pos x="0" y="18"/>
                  </a:cxn>
                  <a:cxn ang="0">
                    <a:pos x="12" y="30"/>
                  </a:cxn>
                  <a:cxn ang="0">
                    <a:pos x="6" y="42"/>
                  </a:cxn>
                  <a:cxn ang="0">
                    <a:pos x="18" y="78"/>
                  </a:cxn>
                  <a:cxn ang="0">
                    <a:pos x="18" y="24"/>
                  </a:cxn>
                  <a:cxn ang="0">
                    <a:pos x="24" y="12"/>
                  </a:cxn>
                  <a:cxn ang="0">
                    <a:pos x="30" y="6"/>
                  </a:cxn>
                  <a:cxn ang="0">
                    <a:pos x="30" y="6"/>
                  </a:cxn>
                  <a:cxn ang="0">
                    <a:pos x="12" y="0"/>
                  </a:cxn>
                  <a:cxn ang="0">
                    <a:pos x="24" y="6"/>
                  </a:cxn>
                  <a:cxn ang="0">
                    <a:pos x="24" y="6"/>
                  </a:cxn>
                </a:cxnLst>
                <a:rect l="0" t="0" r="r" b="b"/>
                <a:pathLst>
                  <a:path w="30" h="78">
                    <a:moveTo>
                      <a:pt x="24" y="6"/>
                    </a:moveTo>
                    <a:lnTo>
                      <a:pt x="18" y="24"/>
                    </a:lnTo>
                    <a:lnTo>
                      <a:pt x="0" y="18"/>
                    </a:lnTo>
                    <a:lnTo>
                      <a:pt x="12" y="30"/>
                    </a:lnTo>
                    <a:lnTo>
                      <a:pt x="6" y="42"/>
                    </a:lnTo>
                    <a:lnTo>
                      <a:pt x="18" y="78"/>
                    </a:lnTo>
                    <a:lnTo>
                      <a:pt x="18" y="24"/>
                    </a:lnTo>
                    <a:lnTo>
                      <a:pt x="24" y="12"/>
                    </a:lnTo>
                    <a:lnTo>
                      <a:pt x="30" y="6"/>
                    </a:lnTo>
                    <a:lnTo>
                      <a:pt x="30" y="6"/>
                    </a:lnTo>
                    <a:lnTo>
                      <a:pt x="12" y="0"/>
                    </a:lnTo>
                    <a:lnTo>
                      <a:pt x="24" y="6"/>
                    </a:lnTo>
                    <a:lnTo>
                      <a:pt x="24" y="6"/>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7" name="Freeform 35"/>
              <p:cNvSpPr>
                <a:spLocks/>
              </p:cNvSpPr>
              <p:nvPr/>
            </p:nvSpPr>
            <p:spPr bwMode="hidden">
              <a:xfrm>
                <a:off x="540" y="3039"/>
                <a:ext cx="24" cy="24"/>
              </a:xfrm>
              <a:custGeom>
                <a:avLst/>
                <a:gdLst/>
                <a:ahLst/>
                <a:cxnLst>
                  <a:cxn ang="0">
                    <a:pos x="6" y="0"/>
                  </a:cxn>
                  <a:cxn ang="0">
                    <a:pos x="0" y="0"/>
                  </a:cxn>
                  <a:cxn ang="0">
                    <a:pos x="6" y="0"/>
                  </a:cxn>
                  <a:cxn ang="0">
                    <a:pos x="12" y="6"/>
                  </a:cxn>
                  <a:cxn ang="0">
                    <a:pos x="24" y="24"/>
                  </a:cxn>
                  <a:cxn ang="0">
                    <a:pos x="24" y="18"/>
                  </a:cxn>
                  <a:cxn ang="0">
                    <a:pos x="18" y="6"/>
                  </a:cxn>
                  <a:cxn ang="0">
                    <a:pos x="12" y="0"/>
                  </a:cxn>
                  <a:cxn ang="0">
                    <a:pos x="6" y="0"/>
                  </a:cxn>
                  <a:cxn ang="0">
                    <a:pos x="6" y="0"/>
                  </a:cxn>
                  <a:cxn ang="0">
                    <a:pos x="6" y="0"/>
                  </a:cxn>
                </a:cxnLst>
                <a:rect l="0" t="0" r="r" b="b"/>
                <a:pathLst>
                  <a:path w="24" h="24">
                    <a:moveTo>
                      <a:pt x="6" y="0"/>
                    </a:moveTo>
                    <a:lnTo>
                      <a:pt x="0" y="0"/>
                    </a:lnTo>
                    <a:lnTo>
                      <a:pt x="6" y="0"/>
                    </a:lnTo>
                    <a:lnTo>
                      <a:pt x="12" y="6"/>
                    </a:lnTo>
                    <a:lnTo>
                      <a:pt x="24" y="24"/>
                    </a:lnTo>
                    <a:lnTo>
                      <a:pt x="24" y="18"/>
                    </a:lnTo>
                    <a:lnTo>
                      <a:pt x="18" y="6"/>
                    </a:lnTo>
                    <a:lnTo>
                      <a:pt x="12" y="0"/>
                    </a:lnTo>
                    <a:lnTo>
                      <a:pt x="6" y="0"/>
                    </a:lnTo>
                    <a:lnTo>
                      <a:pt x="6" y="0"/>
                    </a:lnTo>
                    <a:lnTo>
                      <a:pt x="6" y="0"/>
                    </a:lnTo>
                    <a:close/>
                  </a:path>
                </a:pathLst>
              </a:custGeom>
              <a:gradFill rotWithShape="0">
                <a:gsLst>
                  <a:gs pos="0">
                    <a:schemeClr val="bg2"/>
                  </a:gs>
                  <a:gs pos="100000">
                    <a:schemeClr val="bg1"/>
                  </a:gs>
                </a:gsLst>
                <a:lin ang="18900000" scaled="1"/>
              </a:gradFill>
              <a:ln w="9525">
                <a:noFill/>
                <a:round/>
                <a:headEnd/>
                <a:tailEnd/>
              </a:ln>
            </p:spPr>
            <p:txBody>
              <a:bodyPr/>
              <a:lstStyle/>
              <a:p>
                <a:pPr>
                  <a:defRPr/>
                </a:pPr>
                <a:endParaRPr lang="en-NZ"/>
              </a:p>
            </p:txBody>
          </p:sp>
          <p:sp>
            <p:nvSpPr>
              <p:cNvPr id="131108" name="Freeform 36"/>
              <p:cNvSpPr>
                <a:spLocks/>
              </p:cNvSpPr>
              <p:nvPr/>
            </p:nvSpPr>
            <p:spPr bwMode="hidden">
              <a:xfrm>
                <a:off x="801" y="2681"/>
                <a:ext cx="215" cy="216"/>
              </a:xfrm>
              <a:custGeom>
                <a:avLst/>
                <a:gdLst/>
                <a:ahLst/>
                <a:cxnLst>
                  <a:cxn ang="0">
                    <a:pos x="215" y="0"/>
                  </a:cxn>
                  <a:cxn ang="0">
                    <a:pos x="147" y="36"/>
                  </a:cxn>
                  <a:cxn ang="0">
                    <a:pos x="132" y="49"/>
                  </a:cxn>
                  <a:cxn ang="0">
                    <a:pos x="104" y="79"/>
                  </a:cxn>
                  <a:cxn ang="0">
                    <a:pos x="87" y="114"/>
                  </a:cxn>
                  <a:cxn ang="0">
                    <a:pos x="48" y="156"/>
                  </a:cxn>
                  <a:cxn ang="0">
                    <a:pos x="42" y="166"/>
                  </a:cxn>
                  <a:cxn ang="0">
                    <a:pos x="29" y="177"/>
                  </a:cxn>
                  <a:cxn ang="0">
                    <a:pos x="0" y="208"/>
                  </a:cxn>
                  <a:cxn ang="0">
                    <a:pos x="48" y="216"/>
                  </a:cxn>
                  <a:cxn ang="0">
                    <a:pos x="215" y="0"/>
                  </a:cxn>
                </a:cxnLst>
                <a:rect l="0" t="0" r="r" b="b"/>
                <a:pathLst>
                  <a:path w="215" h="216">
                    <a:moveTo>
                      <a:pt x="215" y="0"/>
                    </a:moveTo>
                    <a:lnTo>
                      <a:pt x="147" y="36"/>
                    </a:lnTo>
                    <a:lnTo>
                      <a:pt x="132" y="49"/>
                    </a:lnTo>
                    <a:lnTo>
                      <a:pt x="104" y="79"/>
                    </a:lnTo>
                    <a:lnTo>
                      <a:pt x="87" y="114"/>
                    </a:lnTo>
                    <a:lnTo>
                      <a:pt x="48" y="156"/>
                    </a:lnTo>
                    <a:lnTo>
                      <a:pt x="42" y="166"/>
                    </a:lnTo>
                    <a:lnTo>
                      <a:pt x="29" y="177"/>
                    </a:lnTo>
                    <a:lnTo>
                      <a:pt x="0" y="208"/>
                    </a:lnTo>
                    <a:lnTo>
                      <a:pt x="48" y="216"/>
                    </a:lnTo>
                    <a:lnTo>
                      <a:pt x="215" y="0"/>
                    </a:lnTo>
                    <a:close/>
                  </a:path>
                </a:pathLst>
              </a:custGeom>
              <a:solidFill>
                <a:schemeClr val="bg2"/>
              </a:solidFill>
              <a:ln w="9525">
                <a:noFill/>
                <a:round/>
                <a:headEnd/>
                <a:tailEnd/>
              </a:ln>
              <a:effectLst/>
            </p:spPr>
            <p:txBody>
              <a:bodyPr/>
              <a:lstStyle/>
              <a:p>
                <a:pPr>
                  <a:defRPr/>
                </a:pPr>
                <a:endParaRPr lang="en-NZ"/>
              </a:p>
            </p:txBody>
          </p:sp>
          <p:sp>
            <p:nvSpPr>
              <p:cNvPr id="131109" name="Freeform 37"/>
              <p:cNvSpPr>
                <a:spLocks/>
              </p:cNvSpPr>
              <p:nvPr/>
            </p:nvSpPr>
            <p:spPr bwMode="hidden">
              <a:xfrm>
                <a:off x="536" y="2710"/>
                <a:ext cx="212" cy="179"/>
              </a:xfrm>
              <a:custGeom>
                <a:avLst/>
                <a:gdLst/>
                <a:ahLst/>
                <a:cxnLst>
                  <a:cxn ang="0">
                    <a:pos x="212" y="0"/>
                  </a:cxn>
                  <a:cxn ang="0">
                    <a:pos x="144" y="36"/>
                  </a:cxn>
                  <a:cxn ang="0">
                    <a:pos x="0" y="179"/>
                  </a:cxn>
                  <a:cxn ang="0">
                    <a:pos x="177" y="85"/>
                  </a:cxn>
                  <a:cxn ang="0">
                    <a:pos x="212" y="0"/>
                  </a:cxn>
                </a:cxnLst>
                <a:rect l="0" t="0" r="r" b="b"/>
                <a:pathLst>
                  <a:path w="212" h="179">
                    <a:moveTo>
                      <a:pt x="212" y="0"/>
                    </a:moveTo>
                    <a:lnTo>
                      <a:pt x="144" y="36"/>
                    </a:lnTo>
                    <a:lnTo>
                      <a:pt x="0" y="179"/>
                    </a:lnTo>
                    <a:lnTo>
                      <a:pt x="177" y="85"/>
                    </a:lnTo>
                    <a:lnTo>
                      <a:pt x="212" y="0"/>
                    </a:lnTo>
                    <a:close/>
                  </a:path>
                </a:pathLst>
              </a:custGeom>
              <a:solidFill>
                <a:schemeClr val="bg2"/>
              </a:solidFill>
              <a:ln w="9525">
                <a:noFill/>
                <a:round/>
                <a:headEnd/>
                <a:tailEnd/>
              </a:ln>
              <a:effectLst/>
            </p:spPr>
            <p:txBody>
              <a:bodyPr/>
              <a:lstStyle/>
              <a:p>
                <a:pPr>
                  <a:defRPr/>
                </a:pPr>
                <a:endParaRPr lang="en-NZ"/>
              </a:p>
            </p:txBody>
          </p:sp>
          <p:sp>
            <p:nvSpPr>
              <p:cNvPr id="131110" name="Freeform 38"/>
              <p:cNvSpPr>
                <a:spLocks/>
              </p:cNvSpPr>
              <p:nvPr/>
            </p:nvSpPr>
            <p:spPr bwMode="hidden">
              <a:xfrm>
                <a:off x="1037" y="2609"/>
                <a:ext cx="64" cy="79"/>
              </a:xfrm>
              <a:custGeom>
                <a:avLst/>
                <a:gdLst/>
                <a:ahLst/>
                <a:cxnLst>
                  <a:cxn ang="0">
                    <a:pos x="0" y="22"/>
                  </a:cxn>
                  <a:cxn ang="0">
                    <a:pos x="64" y="79"/>
                  </a:cxn>
                  <a:cxn ang="0">
                    <a:pos x="60" y="0"/>
                  </a:cxn>
                  <a:cxn ang="0">
                    <a:pos x="0" y="22"/>
                  </a:cxn>
                </a:cxnLst>
                <a:rect l="0" t="0" r="r" b="b"/>
                <a:pathLst>
                  <a:path w="64" h="79">
                    <a:moveTo>
                      <a:pt x="0" y="22"/>
                    </a:moveTo>
                    <a:lnTo>
                      <a:pt x="64" y="79"/>
                    </a:lnTo>
                    <a:lnTo>
                      <a:pt x="60" y="0"/>
                    </a:lnTo>
                    <a:lnTo>
                      <a:pt x="0" y="22"/>
                    </a:lnTo>
                    <a:close/>
                  </a:path>
                </a:pathLst>
              </a:custGeom>
              <a:solidFill>
                <a:schemeClr val="bg2"/>
              </a:solidFill>
              <a:ln w="9525">
                <a:noFill/>
                <a:round/>
                <a:headEnd/>
                <a:tailEnd/>
              </a:ln>
              <a:effectLst/>
            </p:spPr>
            <p:txBody>
              <a:bodyPr/>
              <a:lstStyle/>
              <a:p>
                <a:pPr>
                  <a:defRPr/>
                </a:pPr>
                <a:endParaRPr lang="en-NZ"/>
              </a:p>
            </p:txBody>
          </p:sp>
          <p:sp>
            <p:nvSpPr>
              <p:cNvPr id="131111" name="Freeform 39"/>
              <p:cNvSpPr>
                <a:spLocks/>
              </p:cNvSpPr>
              <p:nvPr userDrawn="1"/>
            </p:nvSpPr>
            <p:spPr bwMode="hidden">
              <a:xfrm>
                <a:off x="867" y="2471"/>
                <a:ext cx="137" cy="207"/>
              </a:xfrm>
              <a:custGeom>
                <a:avLst/>
                <a:gdLst/>
                <a:ahLst/>
                <a:cxnLst>
                  <a:cxn ang="0">
                    <a:pos x="0" y="0"/>
                  </a:cxn>
                  <a:cxn ang="0">
                    <a:pos x="17" y="87"/>
                  </a:cxn>
                  <a:cxn ang="0">
                    <a:pos x="69" y="154"/>
                  </a:cxn>
                  <a:cxn ang="0">
                    <a:pos x="137" y="207"/>
                  </a:cxn>
                  <a:cxn ang="0">
                    <a:pos x="0" y="0"/>
                  </a:cxn>
                </a:cxnLst>
                <a:rect l="0" t="0" r="r" b="b"/>
                <a:pathLst>
                  <a:path w="137" h="207">
                    <a:moveTo>
                      <a:pt x="0" y="0"/>
                    </a:moveTo>
                    <a:lnTo>
                      <a:pt x="17" y="87"/>
                    </a:lnTo>
                    <a:lnTo>
                      <a:pt x="69" y="154"/>
                    </a:lnTo>
                    <a:lnTo>
                      <a:pt x="137" y="207"/>
                    </a:lnTo>
                    <a:lnTo>
                      <a:pt x="0" y="0"/>
                    </a:lnTo>
                    <a:close/>
                  </a:path>
                </a:pathLst>
              </a:custGeom>
              <a:solidFill>
                <a:schemeClr val="bg2"/>
              </a:solidFill>
              <a:ln w="9525">
                <a:noFill/>
                <a:round/>
                <a:headEnd/>
                <a:tailEnd/>
              </a:ln>
              <a:effectLst/>
            </p:spPr>
            <p:txBody>
              <a:bodyPr/>
              <a:lstStyle/>
              <a:p>
                <a:pPr>
                  <a:defRPr/>
                </a:pPr>
                <a:endParaRPr lang="en-NZ"/>
              </a:p>
            </p:txBody>
          </p:sp>
          <p:sp>
            <p:nvSpPr>
              <p:cNvPr id="131112" name="Freeform 40"/>
              <p:cNvSpPr>
                <a:spLocks/>
              </p:cNvSpPr>
              <p:nvPr userDrawn="1"/>
            </p:nvSpPr>
            <p:spPr bwMode="hidden">
              <a:xfrm>
                <a:off x="817" y="2507"/>
                <a:ext cx="65" cy="222"/>
              </a:xfrm>
              <a:custGeom>
                <a:avLst/>
                <a:gdLst/>
                <a:ahLst/>
                <a:cxnLst>
                  <a:cxn ang="0">
                    <a:pos x="0" y="222"/>
                  </a:cxn>
                  <a:cxn ang="0">
                    <a:pos x="40" y="142"/>
                  </a:cxn>
                  <a:cxn ang="0">
                    <a:pos x="65" y="72"/>
                  </a:cxn>
                  <a:cxn ang="0">
                    <a:pos x="7" y="0"/>
                  </a:cxn>
                  <a:cxn ang="0">
                    <a:pos x="0" y="222"/>
                  </a:cxn>
                </a:cxnLst>
                <a:rect l="0" t="0" r="r" b="b"/>
                <a:pathLst>
                  <a:path w="65" h="222">
                    <a:moveTo>
                      <a:pt x="0" y="222"/>
                    </a:moveTo>
                    <a:lnTo>
                      <a:pt x="40" y="142"/>
                    </a:lnTo>
                    <a:lnTo>
                      <a:pt x="65" y="72"/>
                    </a:lnTo>
                    <a:lnTo>
                      <a:pt x="7" y="0"/>
                    </a:lnTo>
                    <a:lnTo>
                      <a:pt x="0" y="222"/>
                    </a:lnTo>
                    <a:close/>
                  </a:path>
                </a:pathLst>
              </a:custGeom>
              <a:solidFill>
                <a:schemeClr val="bg2"/>
              </a:solidFill>
              <a:ln w="9525">
                <a:noFill/>
                <a:round/>
                <a:headEnd/>
                <a:tailEnd/>
              </a:ln>
              <a:effectLst/>
            </p:spPr>
            <p:txBody>
              <a:bodyPr/>
              <a:lstStyle/>
              <a:p>
                <a:pPr>
                  <a:defRPr/>
                </a:pPr>
                <a:endParaRPr lang="en-NZ"/>
              </a:p>
            </p:txBody>
          </p:sp>
        </p:grpSp>
      </p:grpSp>
      <p:sp>
        <p:nvSpPr>
          <p:cNvPr id="131113" name="Rectangle 41"/>
          <p:cNvSpPr>
            <a:spLocks noGrp="1" noChangeArrowheads="1"/>
          </p:cNvSpPr>
          <p:nvPr>
            <p:ph type="title"/>
          </p:nvPr>
        </p:nvSpPr>
        <p:spPr bwMode="auto">
          <a:xfrm>
            <a:off x="457200" y="158750"/>
            <a:ext cx="8229600" cy="125888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31114" name="Rectangle 4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1115" name="Rectangle 43"/>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defRPr>
            </a:lvl1pPr>
          </a:lstStyle>
          <a:p>
            <a:pPr>
              <a:defRPr/>
            </a:pPr>
            <a:endParaRPr lang="en-US"/>
          </a:p>
        </p:txBody>
      </p:sp>
      <p:sp>
        <p:nvSpPr>
          <p:cNvPr id="131116" name="Rectangle 4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defRPr>
            </a:lvl1pPr>
          </a:lstStyle>
          <a:p>
            <a:pPr>
              <a:defRPr/>
            </a:pPr>
            <a:endParaRPr lang="en-US"/>
          </a:p>
        </p:txBody>
      </p:sp>
      <p:sp>
        <p:nvSpPr>
          <p:cNvPr id="131117" name="Rectangle 45"/>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defRPr>
            </a:lvl1pPr>
          </a:lstStyle>
          <a:p>
            <a:pPr>
              <a:defRPr/>
            </a:pPr>
            <a:fld id="{613211A6-9618-41B0-ABDA-977D7659D6FA}"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Lst>
  <p:txStyles>
    <p:titleStyle>
      <a:lvl1pPr algn="ctr" rtl="0" eaLnBrk="0" fontAlgn="base" hangingPunct="0">
        <a:spcBef>
          <a:spcPct val="0"/>
        </a:spcBef>
        <a:spcAft>
          <a:spcPct val="0"/>
        </a:spcAft>
        <a:defRPr sz="4400">
          <a:solidFill>
            <a:srgbClr val="FFCC99"/>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2pPr>
      <a:lvl3pPr algn="ctr" rtl="0" eaLnBrk="0" fontAlgn="base" hangingPunct="0">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3pPr>
      <a:lvl4pPr algn="ctr" rtl="0" eaLnBrk="0" fontAlgn="base" hangingPunct="0">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4pPr>
      <a:lvl5pPr algn="ctr" rtl="0" eaLnBrk="0" fontAlgn="base" hangingPunct="0">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rgbClr val="FFCC99"/>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Blip>
          <a:blip r:embed="rId14"/>
        </a:buBlip>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Font typeface="Wingdings" pitchFamily="2" charset="2"/>
        <a:buBlip>
          <a:blip r:embed="rId14"/>
        </a:buBlip>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Blip>
          <a:blip r:embed="rId14"/>
        </a:buBlip>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2"/>
            </a:gs>
            <a:gs pos="100000">
              <a:srgbClr val="D76D03"/>
            </a:gs>
          </a:gsLst>
          <a:lin ang="5400000" scaled="1"/>
        </a:gra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25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mn-lt"/>
              </a:defRPr>
            </a:lvl1pPr>
          </a:lstStyle>
          <a:p>
            <a:pPr>
              <a:defRPr/>
            </a:pPr>
            <a:endParaRPr lang="en-US"/>
          </a:p>
        </p:txBody>
      </p:sp>
      <p:sp>
        <p:nvSpPr>
          <p:cNvPr id="1525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mn-lt"/>
              </a:defRPr>
            </a:lvl1pPr>
          </a:lstStyle>
          <a:p>
            <a:pPr>
              <a:defRPr/>
            </a:pPr>
            <a:endParaRPr lang="en-US"/>
          </a:p>
        </p:txBody>
      </p:sp>
      <p:sp>
        <p:nvSpPr>
          <p:cNvPr id="1525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mn-lt"/>
              </a:defRPr>
            </a:lvl1pPr>
          </a:lstStyle>
          <a:p>
            <a:pPr>
              <a:defRPr/>
            </a:pPr>
            <a:fld id="{4175A59D-60BC-4D31-8BE2-D37187D6225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cs typeface="Arial" charset="0"/>
        </a:defRPr>
      </a:lvl2pPr>
      <a:lvl3pPr algn="ctr" rtl="0" eaLnBrk="0" fontAlgn="base" hangingPunct="0">
        <a:spcBef>
          <a:spcPct val="0"/>
        </a:spcBef>
        <a:spcAft>
          <a:spcPct val="0"/>
        </a:spcAft>
        <a:defRPr sz="4400">
          <a:solidFill>
            <a:schemeClr val="tx2"/>
          </a:solidFill>
          <a:latin typeface="Arial" charset="0"/>
          <a:cs typeface="Arial" charset="0"/>
        </a:defRPr>
      </a:lvl3pPr>
      <a:lvl4pPr algn="ctr" rtl="0" eaLnBrk="0" fontAlgn="base" hangingPunct="0">
        <a:spcBef>
          <a:spcPct val="0"/>
        </a:spcBef>
        <a:spcAft>
          <a:spcPct val="0"/>
        </a:spcAft>
        <a:defRPr sz="4400">
          <a:solidFill>
            <a:schemeClr val="tx2"/>
          </a:solidFill>
          <a:latin typeface="Arial" charset="0"/>
          <a:cs typeface="Arial" charset="0"/>
        </a:defRPr>
      </a:lvl4pPr>
      <a:lvl5pPr algn="ctr" rtl="0" eaLnBrk="0" fontAlgn="base" hangingPunct="0">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superseniors.msd.govt.nz/finance-planning/enduring-power-of-attorney/enduring-power-of-attorney-brochures.html"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7.jpeg"/><Relationship Id="rId5" Type="http://schemas.openxmlformats.org/officeDocument/2006/relationships/hyperlink" Target="https://www.peoplefirst.org.nz/news-and-resources/easy-read-resources/" TargetMode="External"/><Relationship Id="rId4" Type="http://schemas.openxmlformats.org/officeDocument/2006/relationships/hyperlink" Target="http://www.superseniors.msd.govt.nz/finance-planning/enduring-power-of-attorney/index.html"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mailto:nanjensen82@gmail.com" TargetMode="External"/><Relationship Id="rId7"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media/image8.jpeg"/><Relationship Id="rId5" Type="http://schemas.openxmlformats.org/officeDocument/2006/relationships/hyperlink" Target="https://www.facebook.com/abilityworx.nz" TargetMode="External"/><Relationship Id="rId4" Type="http://schemas.openxmlformats.org/officeDocument/2006/relationships/hyperlink" Target="https://www.youtube.com/channel/UCYIK4LSa_zCYx3E5H9VP50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hdc.org.nz/your-rights/about-the-code/code-of-health-and-disability-services-consumers-rights/"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33" name="Rectangle 5"/>
          <p:cNvSpPr>
            <a:spLocks noGrp="1" noChangeArrowheads="1"/>
          </p:cNvSpPr>
          <p:nvPr>
            <p:ph type="title"/>
          </p:nvPr>
        </p:nvSpPr>
        <p:spPr>
          <a:xfrm>
            <a:off x="323850" y="2708920"/>
            <a:ext cx="8445500" cy="1942778"/>
          </a:xfrm>
        </p:spPr>
        <p:txBody>
          <a:bodyPr/>
          <a:lstStyle/>
          <a:p>
            <a:pPr eaLnBrk="1" hangingPunct="1">
              <a:defRPr/>
            </a:pPr>
            <a:r>
              <a:rPr lang="en-NZ" sz="4000" b="1" dirty="0"/>
              <a:t>Supported Decision Making – Legal Perspectives</a:t>
            </a:r>
            <a:r>
              <a:rPr lang="en-NZ" sz="4000" b="1" dirty="0">
                <a:solidFill>
                  <a:schemeClr val="tx1"/>
                </a:solidFill>
              </a:rPr>
              <a:t/>
            </a:r>
            <a:br>
              <a:rPr lang="en-NZ" sz="4000" b="1" dirty="0">
                <a:solidFill>
                  <a:schemeClr val="tx1"/>
                </a:solidFill>
              </a:rPr>
            </a:br>
            <a:endParaRPr lang="en-US" sz="1600" dirty="0"/>
          </a:p>
        </p:txBody>
      </p:sp>
      <p:sp>
        <p:nvSpPr>
          <p:cNvPr id="48131" name="Rectangle 3"/>
          <p:cNvSpPr>
            <a:spLocks noGrp="1" noChangeArrowheads="1"/>
          </p:cNvSpPr>
          <p:nvPr>
            <p:ph type="body" idx="4294967295"/>
          </p:nvPr>
        </p:nvSpPr>
        <p:spPr>
          <a:xfrm>
            <a:off x="468313" y="5522913"/>
            <a:ext cx="7848600" cy="714375"/>
          </a:xfrm>
        </p:spPr>
        <p:txBody>
          <a:bodyPr/>
          <a:lstStyle/>
          <a:p>
            <a:pPr algn="ctr" eaLnBrk="1" hangingPunct="1">
              <a:lnSpc>
                <a:spcPct val="80000"/>
              </a:lnSpc>
              <a:buFont typeface="Wingdings" pitchFamily="2" charset="2"/>
              <a:buNone/>
              <a:defRPr/>
            </a:pPr>
            <a:r>
              <a:rPr lang="en-US" sz="1800" dirty="0"/>
              <a:t>	 </a:t>
            </a:r>
            <a:r>
              <a:rPr lang="en-GB" sz="1800" dirty="0">
                <a:latin typeface="Arial"/>
              </a:rPr>
              <a:t>©</a:t>
            </a:r>
            <a:r>
              <a:rPr lang="en-GB" sz="1800" dirty="0"/>
              <a:t/>
            </a:r>
            <a:br>
              <a:rPr lang="en-GB" sz="1800" dirty="0"/>
            </a:br>
            <a:r>
              <a:rPr lang="en-GB" sz="1800" dirty="0"/>
              <a:t>Nan Jensen</a:t>
            </a:r>
            <a:br>
              <a:rPr lang="en-GB" sz="1800" dirty="0"/>
            </a:br>
            <a:r>
              <a:rPr lang="en-GB" sz="1800" dirty="0"/>
              <a:t>2020</a:t>
            </a:r>
          </a:p>
          <a:p>
            <a:pPr algn="ctr" eaLnBrk="1" hangingPunct="1">
              <a:lnSpc>
                <a:spcPct val="80000"/>
              </a:lnSpc>
              <a:buFont typeface="Wingdings" pitchFamily="2" charset="2"/>
              <a:buNone/>
              <a:defRPr/>
            </a:pPr>
            <a:endParaRPr lang="en-GB" sz="1800" dirty="0"/>
          </a:p>
          <a:p>
            <a:pPr algn="ctr" eaLnBrk="1" hangingPunct="1">
              <a:lnSpc>
                <a:spcPct val="80000"/>
              </a:lnSpc>
              <a:buFont typeface="Wingdings" pitchFamily="2" charset="2"/>
              <a:buNone/>
              <a:defRPr/>
            </a:pPr>
            <a:endParaRPr lang="en-US" sz="1800" dirty="0"/>
          </a:p>
        </p:txBody>
      </p:sp>
      <p:sp>
        <p:nvSpPr>
          <p:cNvPr id="26629" name="Text Box 8"/>
          <p:cNvSpPr txBox="1">
            <a:spLocks noChangeArrowheads="1"/>
          </p:cNvSpPr>
          <p:nvPr/>
        </p:nvSpPr>
        <p:spPr bwMode="auto">
          <a:xfrm>
            <a:off x="4860925" y="260350"/>
            <a:ext cx="4032250" cy="369332"/>
          </a:xfrm>
          <a:prstGeom prst="rect">
            <a:avLst/>
          </a:prstGeom>
          <a:noFill/>
          <a:ln w="12700" cap="sq">
            <a:noFill/>
            <a:miter lim="800000"/>
            <a:headEnd type="none" w="sm" len="sm"/>
            <a:tailEnd type="none" w="sm" len="sm"/>
          </a:ln>
        </p:spPr>
        <p:txBody>
          <a:bodyPr>
            <a:spAutoFit/>
          </a:bodyPr>
          <a:lstStyle/>
          <a:p>
            <a:pPr algn="ctr">
              <a:spcBef>
                <a:spcPct val="50000"/>
              </a:spcBef>
            </a:pPr>
            <a:r>
              <a:rPr lang="en-US" b="1" dirty="0"/>
              <a:t>NZDSN National Symposium </a:t>
            </a:r>
          </a:p>
        </p:txBody>
      </p:sp>
      <p:pic>
        <p:nvPicPr>
          <p:cNvPr id="4" name="Picture 3" descr="Logo&#10;&#10;Description automatically generated">
            <a:extLst>
              <a:ext uri="{FF2B5EF4-FFF2-40B4-BE49-F238E27FC236}">
                <a16:creationId xmlns:a16="http://schemas.microsoft.com/office/drawing/2014/main" id="{880EC754-9B8E-4276-A412-3D65D73229A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5384" y="404664"/>
            <a:ext cx="2902480" cy="1742067"/>
          </a:xfrm>
          <a:prstGeom prst="rect">
            <a:avLst/>
          </a:prstGeom>
          <a:ln>
            <a:solidFill>
              <a:schemeClr val="bg1"/>
            </a:solidFill>
          </a:ln>
        </p:spPr>
      </p:pic>
      <p:pic>
        <p:nvPicPr>
          <p:cNvPr id="6" name="Picture 5" descr="Logo&#10;&#10;Description automatically generated">
            <a:extLst>
              <a:ext uri="{FF2B5EF4-FFF2-40B4-BE49-F238E27FC236}">
                <a16:creationId xmlns:a16="http://schemas.microsoft.com/office/drawing/2014/main" id="{6BE59643-4615-4C04-82C0-0AB727E4D87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192166" y="764704"/>
            <a:ext cx="3584080" cy="1276863"/>
          </a:xfrm>
          <a:prstGeom prst="rect">
            <a:avLst/>
          </a:prstGeom>
        </p:spPr>
      </p:pic>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7506" name="Rectangle 2"/>
          <p:cNvSpPr>
            <a:spLocks noGrp="1" noChangeArrowheads="1"/>
          </p:cNvSpPr>
          <p:nvPr>
            <p:ph type="title"/>
          </p:nvPr>
        </p:nvSpPr>
        <p:spPr>
          <a:xfrm>
            <a:off x="468833" y="-171450"/>
            <a:ext cx="7775575" cy="1258888"/>
          </a:xfrm>
        </p:spPr>
        <p:txBody>
          <a:bodyPr/>
          <a:lstStyle/>
          <a:p>
            <a:pPr eaLnBrk="1" hangingPunct="1">
              <a:defRPr/>
            </a:pPr>
            <a:r>
              <a:rPr lang="en-US" dirty="0"/>
              <a:t>Enduring Powers of Attorney</a:t>
            </a:r>
          </a:p>
        </p:txBody>
      </p:sp>
      <p:sp>
        <p:nvSpPr>
          <p:cNvPr id="277507" name="Rectangle 3"/>
          <p:cNvSpPr>
            <a:spLocks noGrp="1" noChangeArrowheads="1"/>
          </p:cNvSpPr>
          <p:nvPr>
            <p:ph type="body" sz="half" idx="2"/>
          </p:nvPr>
        </p:nvSpPr>
        <p:spPr>
          <a:xfrm>
            <a:off x="28710" y="1556792"/>
            <a:ext cx="4610100" cy="4824536"/>
          </a:xfrm>
        </p:spPr>
        <p:txBody>
          <a:bodyPr/>
          <a:lstStyle/>
          <a:p>
            <a:pPr eaLnBrk="1" hangingPunct="1">
              <a:buFont typeface="Wingdings" pitchFamily="2" charset="2"/>
              <a:buNone/>
              <a:defRPr/>
            </a:pPr>
            <a:r>
              <a:rPr lang="en-US" sz="2800" dirty="0"/>
              <a:t>	</a:t>
            </a:r>
            <a:endParaRPr lang="en-NZ" sz="1200" dirty="0">
              <a:solidFill>
                <a:srgbClr val="B23F02"/>
              </a:solidFill>
            </a:endParaRPr>
          </a:p>
          <a:p>
            <a:pPr eaLnBrk="1" hangingPunct="1">
              <a:buNone/>
              <a:defRPr/>
            </a:pPr>
            <a:r>
              <a:rPr lang="en-NZ" sz="1200" dirty="0">
                <a:solidFill>
                  <a:srgbClr val="B23F02"/>
                </a:solidFill>
              </a:rPr>
              <a:t>	</a:t>
            </a:r>
            <a:r>
              <a:rPr lang="en-US" sz="2800" dirty="0"/>
              <a:t>Enduring powers of Attorney – capacity required</a:t>
            </a:r>
          </a:p>
          <a:p>
            <a:pPr eaLnBrk="1" hangingPunct="1">
              <a:buNone/>
              <a:defRPr/>
            </a:pPr>
            <a:endParaRPr lang="en-US" sz="1200" dirty="0"/>
          </a:p>
          <a:p>
            <a:pPr eaLnBrk="1" hangingPunct="1">
              <a:buNone/>
              <a:defRPr/>
            </a:pPr>
            <a:r>
              <a:rPr lang="en-US" sz="1200" dirty="0"/>
              <a:t>      </a:t>
            </a:r>
            <a:r>
              <a:rPr lang="en-NZ" sz="1200" dirty="0">
                <a:hlinkClick r:id="rId3"/>
              </a:rPr>
              <a:t>http://www.superseniors.msd.govt.nz/finance-planning/enduring-power-of-attorney/enduring-power-of-attorney-brochures.html</a:t>
            </a:r>
            <a:r>
              <a:rPr lang="en-NZ" sz="1200" dirty="0"/>
              <a:t>	</a:t>
            </a:r>
          </a:p>
          <a:p>
            <a:pPr eaLnBrk="1" hangingPunct="1">
              <a:buNone/>
              <a:defRPr/>
            </a:pPr>
            <a:r>
              <a:rPr lang="en-NZ" sz="1200" dirty="0"/>
              <a:t>	</a:t>
            </a:r>
          </a:p>
          <a:p>
            <a:pPr eaLnBrk="1" hangingPunct="1">
              <a:buNone/>
              <a:defRPr/>
            </a:pPr>
            <a:r>
              <a:rPr lang="en-NZ" sz="1200" dirty="0"/>
              <a:t>	Forms and explanations:</a:t>
            </a:r>
          </a:p>
          <a:p>
            <a:pPr eaLnBrk="1" hangingPunct="1">
              <a:buNone/>
              <a:defRPr/>
            </a:pPr>
            <a:r>
              <a:rPr lang="en-NZ" sz="1200" dirty="0"/>
              <a:t>	</a:t>
            </a:r>
            <a:r>
              <a:rPr lang="en-NZ" sz="1200" dirty="0">
                <a:hlinkClick r:id="rId4"/>
              </a:rPr>
              <a:t>http://www.superseniors.msd.govt.nz/finance-planning/enduring-power-of-attorney/index.html</a:t>
            </a:r>
            <a:endParaRPr lang="en-NZ" sz="1200" dirty="0"/>
          </a:p>
          <a:p>
            <a:pPr eaLnBrk="1" hangingPunct="1">
              <a:buNone/>
              <a:defRPr/>
            </a:pPr>
            <a:endParaRPr lang="en-US" sz="1200" dirty="0"/>
          </a:p>
          <a:p>
            <a:pPr eaLnBrk="1" hangingPunct="1">
              <a:buNone/>
              <a:defRPr/>
            </a:pPr>
            <a:endParaRPr lang="en-US" sz="1200" dirty="0"/>
          </a:p>
          <a:p>
            <a:pPr eaLnBrk="1" hangingPunct="1">
              <a:buNone/>
              <a:defRPr/>
            </a:pPr>
            <a:r>
              <a:rPr lang="en-US" sz="1200" dirty="0"/>
              <a:t>	</a:t>
            </a:r>
            <a:r>
              <a:rPr lang="en-NZ" sz="1200" dirty="0">
                <a:hlinkClick r:id="rId5"/>
              </a:rPr>
              <a:t> https://www.peoplefirst.org.nz/news-and-resources/easy-read-resources</a:t>
            </a:r>
            <a:endParaRPr lang="en-US" sz="1200" dirty="0"/>
          </a:p>
        </p:txBody>
      </p:sp>
      <p:pic>
        <p:nvPicPr>
          <p:cNvPr id="5" name="Picture 12" descr="http://i.telegraph.co.uk/multimedia/archive/00998/PF-will-and-testame_998037c.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16016" y="3284984"/>
            <a:ext cx="4081509" cy="25553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7507">
                                            <p:txEl>
                                              <p:pRg st="3" end="3"/>
                                            </p:txEl>
                                          </p:spTgt>
                                        </p:tgtEl>
                                        <p:attrNameLst>
                                          <p:attrName>style.visibility</p:attrName>
                                        </p:attrNameLst>
                                      </p:cBhvr>
                                      <p:to>
                                        <p:strVal val="visible"/>
                                      </p:to>
                                    </p:set>
                                    <p:animEffect transition="in" filter="fade">
                                      <p:cBhvr>
                                        <p:cTn id="7" dur="500"/>
                                        <p:tgtEl>
                                          <p:spTgt spid="277507">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7507">
                                            <p:txEl>
                                              <p:pRg st="4" end="4"/>
                                            </p:txEl>
                                          </p:spTgt>
                                        </p:tgtEl>
                                        <p:attrNameLst>
                                          <p:attrName>style.visibility</p:attrName>
                                        </p:attrNameLst>
                                      </p:cBhvr>
                                      <p:to>
                                        <p:strVal val="visible"/>
                                      </p:to>
                                    </p:set>
                                    <p:animEffect transition="in" filter="fade">
                                      <p:cBhvr>
                                        <p:cTn id="12" dur="500"/>
                                        <p:tgtEl>
                                          <p:spTgt spid="277507">
                                            <p:txEl>
                                              <p:pRg st="4" end="4"/>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77507">
                                            <p:txEl>
                                              <p:pRg st="5" end="5"/>
                                            </p:txEl>
                                          </p:spTgt>
                                        </p:tgtEl>
                                        <p:attrNameLst>
                                          <p:attrName>style.visibility</p:attrName>
                                        </p:attrNameLst>
                                      </p:cBhvr>
                                      <p:to>
                                        <p:strVal val="visible"/>
                                      </p:to>
                                    </p:set>
                                    <p:animEffect transition="in" filter="fade">
                                      <p:cBhvr>
                                        <p:cTn id="17" dur="500"/>
                                        <p:tgtEl>
                                          <p:spTgt spid="277507">
                                            <p:txEl>
                                              <p:pRg st="5" end="5"/>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7507">
                                            <p:txEl>
                                              <p:pRg st="6" end="6"/>
                                            </p:txEl>
                                          </p:spTgt>
                                        </p:tgtEl>
                                        <p:attrNameLst>
                                          <p:attrName>style.visibility</p:attrName>
                                        </p:attrNameLst>
                                      </p:cBhvr>
                                      <p:to>
                                        <p:strVal val="visible"/>
                                      </p:to>
                                    </p:set>
                                    <p:animEffect transition="in" filter="fade">
                                      <p:cBhvr>
                                        <p:cTn id="22" dur="500"/>
                                        <p:tgtEl>
                                          <p:spTgt spid="277507">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77507">
                                            <p:txEl>
                                              <p:pRg st="9" end="9"/>
                                            </p:txEl>
                                          </p:spTgt>
                                        </p:tgtEl>
                                        <p:attrNameLst>
                                          <p:attrName>style.visibility</p:attrName>
                                        </p:attrNameLst>
                                      </p:cBhvr>
                                      <p:to>
                                        <p:strVal val="visible"/>
                                      </p:to>
                                    </p:set>
                                    <p:animEffect transition="in" filter="fade">
                                      <p:cBhvr>
                                        <p:cTn id="27" dur="500"/>
                                        <p:tgtEl>
                                          <p:spTgt spid="277507">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60CF11-978E-4932-9E33-AF4D54AA5E71}"/>
              </a:ext>
            </a:extLst>
          </p:cNvPr>
          <p:cNvSpPr>
            <a:spLocks noGrp="1"/>
          </p:cNvSpPr>
          <p:nvPr>
            <p:ph type="title"/>
          </p:nvPr>
        </p:nvSpPr>
        <p:spPr/>
        <p:txBody>
          <a:bodyPr/>
          <a:lstStyle/>
          <a:p>
            <a:r>
              <a:rPr lang="en-NZ" dirty="0"/>
              <a:t>Some Case Studies</a:t>
            </a:r>
          </a:p>
        </p:txBody>
      </p:sp>
      <p:sp>
        <p:nvSpPr>
          <p:cNvPr id="3" name="Content Placeholder 2">
            <a:extLst>
              <a:ext uri="{FF2B5EF4-FFF2-40B4-BE49-F238E27FC236}">
                <a16:creationId xmlns:a16="http://schemas.microsoft.com/office/drawing/2014/main" id="{4932A6CD-DC72-46AB-A28D-D9B9434A193F}"/>
              </a:ext>
            </a:extLst>
          </p:cNvPr>
          <p:cNvSpPr>
            <a:spLocks noGrp="1"/>
          </p:cNvSpPr>
          <p:nvPr>
            <p:ph idx="1"/>
          </p:nvPr>
        </p:nvSpPr>
        <p:spPr/>
        <p:txBody>
          <a:bodyPr/>
          <a:lstStyle/>
          <a:p>
            <a:endParaRPr lang="en-NZ" dirty="0"/>
          </a:p>
          <a:p>
            <a:r>
              <a:rPr lang="en-NZ" dirty="0"/>
              <a:t>Case 1</a:t>
            </a:r>
          </a:p>
          <a:p>
            <a:r>
              <a:rPr lang="en-NZ" dirty="0"/>
              <a:t>Case 2</a:t>
            </a:r>
          </a:p>
          <a:p>
            <a:r>
              <a:rPr lang="en-NZ" dirty="0"/>
              <a:t>Case 3</a:t>
            </a:r>
          </a:p>
          <a:p>
            <a:r>
              <a:rPr lang="en-NZ" dirty="0"/>
              <a:t>Case 4</a:t>
            </a:r>
          </a:p>
          <a:p>
            <a:r>
              <a:rPr lang="en-NZ" dirty="0"/>
              <a:t>Case 5</a:t>
            </a:r>
          </a:p>
          <a:p>
            <a:r>
              <a:rPr lang="en-NZ" dirty="0"/>
              <a:t>Case 6</a:t>
            </a:r>
          </a:p>
          <a:p>
            <a:r>
              <a:rPr lang="en-NZ" dirty="0"/>
              <a:t>Case 7 </a:t>
            </a:r>
          </a:p>
        </p:txBody>
      </p:sp>
    </p:spTree>
    <p:extLst>
      <p:ext uri="{BB962C8B-B14F-4D97-AF65-F5344CB8AC3E}">
        <p14:creationId xmlns:p14="http://schemas.microsoft.com/office/powerpoint/2010/main" val="31587879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7507" name="Rectangle 3"/>
          <p:cNvSpPr>
            <a:spLocks noGrp="1" noChangeArrowheads="1"/>
          </p:cNvSpPr>
          <p:nvPr>
            <p:ph type="body" sz="half" idx="2"/>
          </p:nvPr>
        </p:nvSpPr>
        <p:spPr>
          <a:xfrm>
            <a:off x="323528" y="188640"/>
            <a:ext cx="4610100" cy="5616624"/>
          </a:xfrm>
        </p:spPr>
        <p:txBody>
          <a:bodyPr/>
          <a:lstStyle/>
          <a:p>
            <a:pPr eaLnBrk="1" hangingPunct="1">
              <a:buFont typeface="Wingdings" pitchFamily="2" charset="2"/>
              <a:buNone/>
              <a:defRPr/>
            </a:pPr>
            <a:r>
              <a:rPr lang="en-US" sz="2800" dirty="0"/>
              <a:t>	</a:t>
            </a:r>
            <a:r>
              <a:rPr lang="en-US" sz="2000" b="1" dirty="0">
                <a:effectLst/>
              </a:rPr>
              <a:t>NZDSN National Symposium</a:t>
            </a:r>
            <a:endParaRPr lang="en-GB" sz="2000" b="1" i="1" dirty="0">
              <a:effectLst/>
            </a:endParaRPr>
          </a:p>
          <a:p>
            <a:pPr eaLnBrk="1" hangingPunct="1">
              <a:buFont typeface="Wingdings" pitchFamily="2" charset="2"/>
              <a:buNone/>
              <a:defRPr/>
            </a:pPr>
            <a:endParaRPr lang="en-US" sz="2000" dirty="0">
              <a:effectLst/>
            </a:endParaRPr>
          </a:p>
          <a:p>
            <a:pPr eaLnBrk="1" hangingPunct="1">
              <a:buFont typeface="Wingdings" pitchFamily="2" charset="2"/>
              <a:buNone/>
              <a:defRPr/>
            </a:pPr>
            <a:r>
              <a:rPr lang="en-US" sz="2000" dirty="0">
                <a:effectLst/>
              </a:rPr>
              <a:t>    </a:t>
            </a:r>
          </a:p>
          <a:p>
            <a:pPr eaLnBrk="1" hangingPunct="1">
              <a:buFont typeface="Wingdings" pitchFamily="2" charset="2"/>
              <a:buNone/>
              <a:defRPr/>
            </a:pPr>
            <a:endParaRPr lang="en-US" sz="2000" dirty="0">
              <a:effectLst/>
            </a:endParaRPr>
          </a:p>
          <a:p>
            <a:pPr eaLnBrk="1" hangingPunct="1">
              <a:buFont typeface="Wingdings" pitchFamily="2" charset="2"/>
              <a:buNone/>
              <a:defRPr/>
            </a:pPr>
            <a:r>
              <a:rPr lang="en-US" sz="2000" dirty="0">
                <a:effectLst/>
              </a:rPr>
              <a:t>     Questions? Contact me at:</a:t>
            </a:r>
          </a:p>
          <a:p>
            <a:pPr eaLnBrk="1" hangingPunct="1">
              <a:buFont typeface="Wingdings" pitchFamily="2" charset="2"/>
              <a:buNone/>
              <a:defRPr/>
            </a:pPr>
            <a:r>
              <a:rPr lang="en-US" sz="2000" dirty="0">
                <a:effectLst/>
              </a:rPr>
              <a:t>    </a:t>
            </a:r>
          </a:p>
          <a:p>
            <a:pPr eaLnBrk="1" hangingPunct="1">
              <a:buFont typeface="Wingdings" pitchFamily="2" charset="2"/>
              <a:buNone/>
              <a:defRPr/>
            </a:pPr>
            <a:r>
              <a:rPr lang="en-US" sz="2000" b="1" dirty="0">
                <a:effectLst/>
              </a:rPr>
              <a:t>	</a:t>
            </a:r>
            <a:r>
              <a:rPr lang="en-US" sz="2000" b="1" dirty="0">
                <a:effectLst/>
                <a:hlinkClick r:id="rId3"/>
              </a:rPr>
              <a:t>nanjensen82@gmail.com</a:t>
            </a:r>
            <a:endParaRPr lang="en-US" sz="2000" b="1" dirty="0">
              <a:effectLst/>
            </a:endParaRPr>
          </a:p>
          <a:p>
            <a:pPr eaLnBrk="1" hangingPunct="1">
              <a:buFont typeface="Wingdings" pitchFamily="2" charset="2"/>
              <a:buNone/>
              <a:defRPr/>
            </a:pPr>
            <a:endParaRPr lang="en-US" sz="2000" b="1" dirty="0">
              <a:effectLst/>
            </a:endParaRPr>
          </a:p>
          <a:p>
            <a:pPr eaLnBrk="1" hangingPunct="1">
              <a:buFont typeface="Wingdings" pitchFamily="2" charset="2"/>
              <a:buNone/>
              <a:defRPr/>
            </a:pPr>
            <a:r>
              <a:rPr lang="en-US" sz="2000" b="1" dirty="0">
                <a:effectLst/>
              </a:rPr>
              <a:t>	</a:t>
            </a:r>
            <a:r>
              <a:rPr lang="en-US" sz="2000" b="1" dirty="0" err="1">
                <a:effectLst/>
              </a:rPr>
              <a:t>Youtube</a:t>
            </a:r>
            <a:r>
              <a:rPr lang="en-US" sz="2000" b="1" dirty="0">
                <a:effectLst/>
              </a:rPr>
              <a:t>:</a:t>
            </a:r>
            <a:r>
              <a:rPr lang="en-NZ" sz="1800" dirty="0">
                <a:hlinkClick r:id="rId4"/>
              </a:rPr>
              <a:t> https://www.youtube.com/channel/UCYIK4LSa_zCYx3E5H9VP50A?</a:t>
            </a:r>
            <a:endParaRPr lang="en-US" sz="1800" dirty="0"/>
          </a:p>
          <a:p>
            <a:pPr eaLnBrk="1" hangingPunct="1">
              <a:buFont typeface="Wingdings" pitchFamily="2" charset="2"/>
              <a:buNone/>
              <a:defRPr/>
            </a:pPr>
            <a:r>
              <a:rPr lang="en-US" dirty="0"/>
              <a:t>	</a:t>
            </a:r>
            <a:r>
              <a:rPr lang="en-US" sz="2000" b="1" dirty="0"/>
              <a:t>Facebook</a:t>
            </a:r>
            <a:r>
              <a:rPr lang="en-US" sz="2000" dirty="0"/>
              <a:t>:</a:t>
            </a:r>
          </a:p>
          <a:p>
            <a:pPr eaLnBrk="1" hangingPunct="1">
              <a:buNone/>
              <a:defRPr/>
            </a:pPr>
            <a:r>
              <a:rPr lang="en-US" sz="2000" dirty="0"/>
              <a:t>	</a:t>
            </a:r>
            <a:r>
              <a:rPr lang="en-NZ" sz="2000" dirty="0">
                <a:hlinkClick r:id="rId5"/>
              </a:rPr>
              <a:t>https://www.facebook.com/abilityworx.nz</a:t>
            </a:r>
            <a:endParaRPr lang="en-US" sz="2000" dirty="0"/>
          </a:p>
        </p:txBody>
      </p:sp>
      <p:pic>
        <p:nvPicPr>
          <p:cNvPr id="38915" name="Picture 6"/>
          <p:cNvPicPr>
            <a:picLocks noChangeAspect="1" noChangeArrowheads="1"/>
          </p:cNvPicPr>
          <p:nvPr/>
        </p:nvPicPr>
        <p:blipFill>
          <a:blip r:embed="rId6" cstate="print"/>
          <a:srcRect/>
          <a:stretch>
            <a:fillRect/>
          </a:stretch>
        </p:blipFill>
        <p:spPr bwMode="auto">
          <a:xfrm>
            <a:off x="5303718" y="2132856"/>
            <a:ext cx="3516313" cy="4464050"/>
          </a:xfrm>
          <a:prstGeom prst="rect">
            <a:avLst/>
          </a:prstGeom>
          <a:noFill/>
          <a:ln w="12700" cap="sq">
            <a:noFill/>
            <a:miter lim="800000"/>
            <a:headEnd type="none" w="sm" len="sm"/>
            <a:tailEnd type="none" w="sm" len="sm"/>
          </a:ln>
        </p:spPr>
      </p:pic>
      <p:pic>
        <p:nvPicPr>
          <p:cNvPr id="4" name="Picture 3" descr="Logo&#10;&#10;Description automatically generated">
            <a:extLst>
              <a:ext uri="{FF2B5EF4-FFF2-40B4-BE49-F238E27FC236}">
                <a16:creationId xmlns:a16="http://schemas.microsoft.com/office/drawing/2014/main" id="{6AC755E4-3E73-4856-ACF7-7283C257262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75507" y="285471"/>
            <a:ext cx="2172734" cy="1304184"/>
          </a:xfrm>
          <a:prstGeom prst="rect">
            <a:avLst/>
          </a:prstGeom>
          <a:ln>
            <a:solidFill>
              <a:schemeClr val="bg1"/>
            </a:solid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179388" y="-387350"/>
            <a:ext cx="6769100" cy="1258888"/>
          </a:xfrm>
        </p:spPr>
        <p:txBody>
          <a:bodyPr/>
          <a:lstStyle/>
          <a:p>
            <a:pPr eaLnBrk="1" hangingPunct="1">
              <a:defRPr/>
            </a:pPr>
            <a:r>
              <a:rPr lang="en-US" sz="4000" dirty="0"/>
              <a:t>This presentation</a:t>
            </a:r>
          </a:p>
        </p:txBody>
      </p:sp>
      <p:sp>
        <p:nvSpPr>
          <p:cNvPr id="275459" name="Rectangle 3"/>
          <p:cNvSpPr>
            <a:spLocks noGrp="1" noChangeArrowheads="1"/>
          </p:cNvSpPr>
          <p:nvPr>
            <p:ph type="body" sz="half" idx="2"/>
          </p:nvPr>
        </p:nvSpPr>
        <p:spPr>
          <a:xfrm>
            <a:off x="539750" y="1916634"/>
            <a:ext cx="5040313" cy="3744614"/>
          </a:xfrm>
        </p:spPr>
        <p:txBody>
          <a:bodyPr/>
          <a:lstStyle/>
          <a:p>
            <a:pPr eaLnBrk="1" hangingPunct="1">
              <a:defRPr/>
            </a:pPr>
            <a:r>
              <a:rPr lang="en-US" sz="2800" dirty="0"/>
              <a:t>UN Convention</a:t>
            </a:r>
          </a:p>
          <a:p>
            <a:pPr eaLnBrk="1" hangingPunct="1">
              <a:defRPr/>
            </a:pPr>
            <a:r>
              <a:rPr lang="en-US" sz="2800" dirty="0"/>
              <a:t>PPPR Act Principles</a:t>
            </a:r>
          </a:p>
          <a:p>
            <a:pPr eaLnBrk="1" hangingPunct="1">
              <a:defRPr/>
            </a:pPr>
            <a:r>
              <a:rPr lang="en-US" sz="2800" dirty="0"/>
              <a:t>Welfare and Property Orders</a:t>
            </a:r>
          </a:p>
          <a:p>
            <a:pPr eaLnBrk="1" hangingPunct="1">
              <a:defRPr/>
            </a:pPr>
            <a:r>
              <a:rPr lang="en-US" sz="2800" dirty="0"/>
              <a:t>Enduring Powers of Attorney</a:t>
            </a:r>
          </a:p>
          <a:p>
            <a:pPr eaLnBrk="1" hangingPunct="1">
              <a:defRPr/>
            </a:pPr>
            <a:r>
              <a:rPr lang="en-US" sz="2800" dirty="0"/>
              <a:t>Some Case Studies</a:t>
            </a:r>
            <a:endParaRPr lang="en-US" dirty="0"/>
          </a:p>
        </p:txBody>
      </p:sp>
      <p:pic>
        <p:nvPicPr>
          <p:cNvPr id="27653" name="Picture 5"/>
          <p:cNvPicPr>
            <a:picLocks noChangeAspect="1" noChangeArrowheads="1"/>
          </p:cNvPicPr>
          <p:nvPr/>
        </p:nvPicPr>
        <p:blipFill>
          <a:blip r:embed="rId3" cstate="print"/>
          <a:srcRect/>
          <a:stretch>
            <a:fillRect/>
          </a:stretch>
        </p:blipFill>
        <p:spPr bwMode="auto">
          <a:xfrm>
            <a:off x="6227763" y="3573463"/>
            <a:ext cx="2306637" cy="1868487"/>
          </a:xfrm>
          <a:prstGeom prst="rect">
            <a:avLst/>
          </a:prstGeom>
          <a:noFill/>
          <a:ln w="12700" cap="sq">
            <a:noFill/>
            <a:miter lim="800000"/>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5459">
                                            <p:txEl>
                                              <p:pRg st="0" end="0"/>
                                            </p:txEl>
                                          </p:spTgt>
                                        </p:tgtEl>
                                        <p:attrNameLst>
                                          <p:attrName>style.visibility</p:attrName>
                                        </p:attrNameLst>
                                      </p:cBhvr>
                                      <p:to>
                                        <p:strVal val="visible"/>
                                      </p:to>
                                    </p:set>
                                    <p:anim calcmode="lin" valueType="num">
                                      <p:cBhvr additive="base">
                                        <p:cTn id="7" dur="500" fill="hold"/>
                                        <p:tgtEl>
                                          <p:spTgt spid="275459">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7545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75459">
                                            <p:txEl>
                                              <p:pRg st="1" end="1"/>
                                            </p:txEl>
                                          </p:spTgt>
                                        </p:tgtEl>
                                        <p:attrNameLst>
                                          <p:attrName>style.visibility</p:attrName>
                                        </p:attrNameLst>
                                      </p:cBhvr>
                                      <p:to>
                                        <p:strVal val="visible"/>
                                      </p:to>
                                    </p:set>
                                    <p:anim calcmode="lin" valueType="num">
                                      <p:cBhvr additive="base">
                                        <p:cTn id="13" dur="500" fill="hold"/>
                                        <p:tgtEl>
                                          <p:spTgt spid="275459">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545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75459">
                                            <p:txEl>
                                              <p:pRg st="2" end="2"/>
                                            </p:txEl>
                                          </p:spTgt>
                                        </p:tgtEl>
                                        <p:attrNameLst>
                                          <p:attrName>style.visibility</p:attrName>
                                        </p:attrNameLst>
                                      </p:cBhvr>
                                      <p:to>
                                        <p:strVal val="visible"/>
                                      </p:to>
                                    </p:set>
                                    <p:anim calcmode="lin" valueType="num">
                                      <p:cBhvr additive="base">
                                        <p:cTn id="19" dur="500" fill="hold"/>
                                        <p:tgtEl>
                                          <p:spTgt spid="275459">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7545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75459">
                                            <p:txEl>
                                              <p:pRg st="3" end="3"/>
                                            </p:txEl>
                                          </p:spTgt>
                                        </p:tgtEl>
                                        <p:attrNameLst>
                                          <p:attrName>style.visibility</p:attrName>
                                        </p:attrNameLst>
                                      </p:cBhvr>
                                      <p:to>
                                        <p:strVal val="visible"/>
                                      </p:to>
                                    </p:set>
                                    <p:anim calcmode="lin" valueType="num">
                                      <p:cBhvr additive="base">
                                        <p:cTn id="25" dur="500" fill="hold"/>
                                        <p:tgtEl>
                                          <p:spTgt spid="275459">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545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5459">
                                            <p:txEl>
                                              <p:pRg st="4" end="4"/>
                                            </p:txEl>
                                          </p:spTgt>
                                        </p:tgtEl>
                                        <p:attrNameLst>
                                          <p:attrName>style.visibility</p:attrName>
                                        </p:attrNameLst>
                                      </p:cBhvr>
                                      <p:to>
                                        <p:strVal val="visible"/>
                                      </p:to>
                                    </p:set>
                                    <p:anim calcmode="lin" valueType="num">
                                      <p:cBhvr additive="base">
                                        <p:cTn id="31" dur="500" fill="hold"/>
                                        <p:tgtEl>
                                          <p:spTgt spid="275459">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7545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5459"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a:xfrm>
            <a:off x="642938" y="-387350"/>
            <a:ext cx="8072437" cy="1258888"/>
          </a:xfrm>
        </p:spPr>
        <p:txBody>
          <a:bodyPr/>
          <a:lstStyle/>
          <a:p>
            <a:pPr algn="l" eaLnBrk="1" hangingPunct="1">
              <a:defRPr/>
            </a:pPr>
            <a:r>
              <a:rPr lang="en-US" dirty="0"/>
              <a:t>Introduction – Making </a:t>
            </a:r>
            <a:r>
              <a:rPr lang="en-US" sz="4000" dirty="0"/>
              <a:t>Decisions</a:t>
            </a:r>
          </a:p>
        </p:txBody>
      </p:sp>
      <p:sp>
        <p:nvSpPr>
          <p:cNvPr id="275460" name="Text Box 4"/>
          <p:cNvSpPr txBox="1">
            <a:spLocks noChangeArrowheads="1"/>
          </p:cNvSpPr>
          <p:nvPr/>
        </p:nvSpPr>
        <p:spPr bwMode="auto">
          <a:xfrm>
            <a:off x="642938" y="1268760"/>
            <a:ext cx="8208962" cy="5093702"/>
          </a:xfrm>
          <a:prstGeom prst="rect">
            <a:avLst/>
          </a:prstGeom>
          <a:noFill/>
          <a:ln w="12700" cap="sq">
            <a:noFill/>
            <a:miter lim="800000"/>
            <a:headEnd type="none" w="sm" len="sm"/>
            <a:tailEnd type="none" w="sm" len="sm"/>
          </a:ln>
        </p:spPr>
        <p:txBody>
          <a:bodyPr>
            <a:spAutoFit/>
          </a:bodyPr>
          <a:lstStyle/>
          <a:p>
            <a:pPr>
              <a:spcBef>
                <a:spcPct val="50000"/>
              </a:spcBef>
            </a:pPr>
            <a:r>
              <a:rPr lang="en-US" sz="2600" dirty="0"/>
              <a:t>Legal Capacity - understanding the </a:t>
            </a:r>
            <a:r>
              <a:rPr lang="en-US" sz="2600" b="1" dirty="0"/>
              <a:t>nature and consequences</a:t>
            </a:r>
            <a:r>
              <a:rPr lang="en-US" sz="2600" dirty="0"/>
              <a:t> of our decisions, and being able to </a:t>
            </a:r>
            <a:r>
              <a:rPr lang="en-US" sz="2600" b="1" dirty="0"/>
              <a:t>communicate</a:t>
            </a:r>
            <a:r>
              <a:rPr lang="en-US" sz="2600" dirty="0"/>
              <a:t> those decisions</a:t>
            </a:r>
          </a:p>
          <a:p>
            <a:pPr>
              <a:spcBef>
                <a:spcPct val="50000"/>
              </a:spcBef>
            </a:pPr>
            <a:r>
              <a:rPr lang="en-US" sz="2600" dirty="0"/>
              <a:t>Young people, some older people and some disabled people are considered to lack capacity or partially lack capacity.</a:t>
            </a:r>
          </a:p>
          <a:p>
            <a:pPr>
              <a:spcBef>
                <a:spcPct val="50000"/>
              </a:spcBef>
            </a:pPr>
            <a:r>
              <a:rPr lang="en-US" sz="2600" dirty="0"/>
              <a:t>Capacity is </a:t>
            </a:r>
            <a:r>
              <a:rPr lang="en-US" sz="2600" b="1" i="1" dirty="0"/>
              <a:t>decision-dependent</a:t>
            </a:r>
            <a:r>
              <a:rPr lang="en-US" sz="2600" dirty="0"/>
              <a:t>. </a:t>
            </a:r>
          </a:p>
          <a:p>
            <a:pPr>
              <a:spcBef>
                <a:spcPct val="50000"/>
              </a:spcBef>
            </a:pPr>
            <a:endParaRPr lang="en-US" sz="2600" dirty="0"/>
          </a:p>
          <a:p>
            <a:pPr>
              <a:spcBef>
                <a:spcPct val="50000"/>
              </a:spcBef>
            </a:pPr>
            <a:r>
              <a:rPr lang="en-US" sz="2600" dirty="0"/>
              <a:t> </a:t>
            </a:r>
          </a:p>
          <a:p>
            <a:pPr>
              <a:spcBef>
                <a:spcPct val="50000"/>
              </a:spcBef>
            </a:pPr>
            <a:endParaRPr lang="en-US" sz="2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75460">
                                            <p:txEl>
                                              <p:pRg st="0" end="0"/>
                                            </p:txEl>
                                          </p:spTgt>
                                        </p:tgtEl>
                                        <p:attrNameLst>
                                          <p:attrName>style.visibility</p:attrName>
                                        </p:attrNameLst>
                                      </p:cBhvr>
                                      <p:to>
                                        <p:strVal val="visible"/>
                                      </p:to>
                                    </p:set>
                                    <p:anim calcmode="lin" valueType="num">
                                      <p:cBhvr additive="base">
                                        <p:cTn id="7" dur="2000" fill="hold"/>
                                        <p:tgtEl>
                                          <p:spTgt spid="275460">
                                            <p:txEl>
                                              <p:pRg st="0" end="0"/>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27546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75460">
                                            <p:txEl>
                                              <p:pRg st="1" end="1"/>
                                            </p:txEl>
                                          </p:spTgt>
                                        </p:tgtEl>
                                        <p:attrNameLst>
                                          <p:attrName>style.visibility</p:attrName>
                                        </p:attrNameLst>
                                      </p:cBhvr>
                                      <p:to>
                                        <p:strVal val="visible"/>
                                      </p:to>
                                    </p:set>
                                    <p:anim calcmode="lin" valueType="num">
                                      <p:cBhvr additive="base">
                                        <p:cTn id="13" dur="2000" fill="hold"/>
                                        <p:tgtEl>
                                          <p:spTgt spid="275460">
                                            <p:txEl>
                                              <p:pRg st="1" end="1"/>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275460">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275460">
                                            <p:txEl>
                                              <p:pRg st="2" end="2"/>
                                            </p:txEl>
                                          </p:spTgt>
                                        </p:tgtEl>
                                        <p:attrNameLst>
                                          <p:attrName>style.visibility</p:attrName>
                                        </p:attrNameLst>
                                      </p:cBhvr>
                                      <p:to>
                                        <p:strVal val="visible"/>
                                      </p:to>
                                    </p:set>
                                    <p:anim calcmode="lin" valueType="num">
                                      <p:cBhvr additive="base">
                                        <p:cTn id="19" dur="2000" fill="hold"/>
                                        <p:tgtEl>
                                          <p:spTgt spid="275460">
                                            <p:txEl>
                                              <p:pRg st="2" end="2"/>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275460">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275460">
                                            <p:txEl>
                                              <p:pRg st="4" end="4"/>
                                            </p:txEl>
                                          </p:spTgt>
                                        </p:tgtEl>
                                        <p:attrNameLst>
                                          <p:attrName>style.visibility</p:attrName>
                                        </p:attrNameLst>
                                      </p:cBhvr>
                                      <p:to>
                                        <p:strVal val="visible"/>
                                      </p:to>
                                    </p:set>
                                    <p:anim calcmode="lin" valueType="num">
                                      <p:cBhvr additive="base">
                                        <p:cTn id="25" dur="2000" fill="hold"/>
                                        <p:tgtEl>
                                          <p:spTgt spid="275460">
                                            <p:txEl>
                                              <p:pRg st="4" end="4"/>
                                            </p:txEl>
                                          </p:spTgt>
                                        </p:tgtEl>
                                        <p:attrNameLst>
                                          <p:attrName>ppt_x</p:attrName>
                                        </p:attrNameLst>
                                      </p:cBhvr>
                                      <p:tavLst>
                                        <p:tav tm="0">
                                          <p:val>
                                            <p:strVal val="1+#ppt_w/2"/>
                                          </p:val>
                                        </p:tav>
                                        <p:tav tm="100000">
                                          <p:val>
                                            <p:strVal val="#ppt_x"/>
                                          </p:val>
                                        </p:tav>
                                      </p:tavLst>
                                    </p:anim>
                                    <p:anim calcmode="lin" valueType="num">
                                      <p:cBhvr additive="base">
                                        <p:cTn id="26" dur="2000" fill="hold"/>
                                        <p:tgtEl>
                                          <p:spTgt spid="275460">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1B2C0B1-6F78-49D2-B24F-1F0F4919FF5E}"/>
              </a:ext>
            </a:extLst>
          </p:cNvPr>
          <p:cNvSpPr txBox="1"/>
          <p:nvPr/>
        </p:nvSpPr>
        <p:spPr>
          <a:xfrm>
            <a:off x="697482" y="476672"/>
            <a:ext cx="7344816" cy="1077218"/>
          </a:xfrm>
          <a:prstGeom prst="rect">
            <a:avLst/>
          </a:prstGeom>
          <a:noFill/>
        </p:spPr>
        <p:txBody>
          <a:bodyPr wrap="square" rtlCol="0">
            <a:spAutoFit/>
          </a:bodyPr>
          <a:lstStyle/>
          <a:p>
            <a:pPr algn="ctr"/>
            <a:r>
              <a:rPr lang="en-NZ" sz="3200" dirty="0">
                <a:solidFill>
                  <a:schemeClr val="bg1">
                    <a:lumMod val="40000"/>
                    <a:lumOff val="60000"/>
                  </a:schemeClr>
                </a:solidFill>
                <a:effectLst>
                  <a:outerShdw blurRad="38100" dist="38100" dir="2700000" algn="tl">
                    <a:srgbClr val="000000">
                      <a:alpha val="43137"/>
                    </a:srgbClr>
                  </a:outerShdw>
                </a:effectLst>
                <a:latin typeface="+mj-lt"/>
              </a:rPr>
              <a:t>UNCRPD</a:t>
            </a:r>
          </a:p>
          <a:p>
            <a:pPr algn="ctr"/>
            <a:r>
              <a:rPr lang="en-NZ" sz="3200" dirty="0">
                <a:solidFill>
                  <a:schemeClr val="bg1">
                    <a:lumMod val="40000"/>
                    <a:lumOff val="60000"/>
                  </a:schemeClr>
                </a:solidFill>
                <a:effectLst>
                  <a:outerShdw blurRad="38100" dist="38100" dir="2700000" algn="tl">
                    <a:srgbClr val="000000">
                      <a:alpha val="43137"/>
                    </a:srgbClr>
                  </a:outerShdw>
                </a:effectLst>
                <a:latin typeface="+mj-lt"/>
              </a:rPr>
              <a:t>ARTICLE 12</a:t>
            </a:r>
          </a:p>
        </p:txBody>
      </p:sp>
      <p:sp>
        <p:nvSpPr>
          <p:cNvPr id="3" name="TextBox 2">
            <a:extLst>
              <a:ext uri="{FF2B5EF4-FFF2-40B4-BE49-F238E27FC236}">
                <a16:creationId xmlns:a16="http://schemas.microsoft.com/office/drawing/2014/main" id="{52FDD7D5-CF22-4282-B338-C58798091467}"/>
              </a:ext>
            </a:extLst>
          </p:cNvPr>
          <p:cNvSpPr txBox="1"/>
          <p:nvPr/>
        </p:nvSpPr>
        <p:spPr>
          <a:xfrm>
            <a:off x="841498" y="1628800"/>
            <a:ext cx="7200800" cy="5216813"/>
          </a:xfrm>
          <a:prstGeom prst="rect">
            <a:avLst/>
          </a:prstGeom>
          <a:noFill/>
        </p:spPr>
        <p:txBody>
          <a:bodyPr wrap="square" rtlCol="0">
            <a:spAutoFit/>
          </a:bodyPr>
          <a:lstStyle/>
          <a:p>
            <a:pPr marL="285750" indent="-285750">
              <a:buFont typeface="Arial" panose="020B0604020202020204" pitchFamily="34" charset="0"/>
              <a:buChar char="•"/>
            </a:pPr>
            <a:r>
              <a:rPr lang="en-NZ" sz="2100" dirty="0"/>
              <a:t>Legal personhood</a:t>
            </a:r>
          </a:p>
          <a:p>
            <a:pPr marL="342900" indent="-342900">
              <a:buAutoNum type="arabicPeriod"/>
            </a:pPr>
            <a:endParaRPr lang="en-NZ" sz="2100" dirty="0"/>
          </a:p>
          <a:p>
            <a:pPr marL="285750" indent="-285750">
              <a:buFont typeface="Arial" panose="020B0604020202020204" pitchFamily="34" charset="0"/>
              <a:buChar char="•"/>
            </a:pPr>
            <a:r>
              <a:rPr lang="en-NZ" sz="2100" dirty="0"/>
              <a:t>Equal legal capacity in all aspects of life </a:t>
            </a:r>
          </a:p>
          <a:p>
            <a:pPr marL="285750" indent="-285750">
              <a:buFont typeface="Arial" panose="020B0604020202020204" pitchFamily="34" charset="0"/>
              <a:buChar char="•"/>
            </a:pPr>
            <a:endParaRPr lang="en-NZ" sz="2100" dirty="0"/>
          </a:p>
          <a:p>
            <a:pPr marL="285750" indent="-285750">
              <a:buFont typeface="Arial" panose="020B0604020202020204" pitchFamily="34" charset="0"/>
              <a:buChar char="•"/>
            </a:pPr>
            <a:r>
              <a:rPr lang="en-NZ" sz="2100" dirty="0"/>
              <a:t>Ensure support in exercising their legal capacity</a:t>
            </a:r>
          </a:p>
          <a:p>
            <a:endParaRPr lang="en-NZ" sz="2100" dirty="0"/>
          </a:p>
          <a:p>
            <a:pPr marL="285750" indent="-285750">
              <a:buFont typeface="Arial" panose="020B0604020202020204" pitchFamily="34" charset="0"/>
              <a:buChar char="•"/>
            </a:pPr>
            <a:r>
              <a:rPr lang="en-NZ" sz="2100" dirty="0"/>
              <a:t>Safeguards to prevent abuse </a:t>
            </a:r>
          </a:p>
          <a:p>
            <a:pPr marL="285750" indent="-285750">
              <a:buFont typeface="Arial" panose="020B0604020202020204" pitchFamily="34" charset="0"/>
              <a:buChar char="•"/>
            </a:pPr>
            <a:endParaRPr lang="en-NZ" sz="2100" dirty="0"/>
          </a:p>
          <a:p>
            <a:pPr marL="285750" indent="-285750">
              <a:buFont typeface="Arial" panose="020B0604020202020204" pitchFamily="34" charset="0"/>
              <a:buChar char="•"/>
            </a:pPr>
            <a:r>
              <a:rPr lang="en-NZ" sz="2100" dirty="0"/>
              <a:t>Measures to exercise legal capacity must:</a:t>
            </a:r>
          </a:p>
          <a:p>
            <a:pPr marL="742950" lvl="1" indent="-285750">
              <a:buFont typeface="Arial" panose="020B0604020202020204" pitchFamily="34" charset="0"/>
              <a:buChar char="•"/>
            </a:pPr>
            <a:r>
              <a:rPr lang="en-NZ" sz="2100" dirty="0"/>
              <a:t>respect the person’s rights, will and preferences</a:t>
            </a:r>
          </a:p>
          <a:p>
            <a:pPr marL="742950" lvl="1" indent="-285750">
              <a:buFont typeface="Arial" panose="020B0604020202020204" pitchFamily="34" charset="0"/>
              <a:buChar char="•"/>
            </a:pPr>
            <a:r>
              <a:rPr lang="en-NZ" sz="2100" dirty="0"/>
              <a:t>be free of conflict of interest, undue influence</a:t>
            </a:r>
          </a:p>
          <a:p>
            <a:pPr marL="742950" lvl="1" indent="-285750">
              <a:buFont typeface="Arial" panose="020B0604020202020204" pitchFamily="34" charset="0"/>
              <a:buChar char="•"/>
            </a:pPr>
            <a:r>
              <a:rPr lang="en-NZ" sz="2100" dirty="0"/>
              <a:t>be proportional and tailored to circumstances</a:t>
            </a:r>
          </a:p>
          <a:p>
            <a:pPr marL="742950" lvl="1" indent="-285750">
              <a:buFont typeface="Arial" panose="020B0604020202020204" pitchFamily="34" charset="0"/>
              <a:buChar char="•"/>
            </a:pPr>
            <a:r>
              <a:rPr lang="en-NZ" sz="2100" dirty="0"/>
              <a:t>apply for shortest time possible</a:t>
            </a:r>
          </a:p>
          <a:p>
            <a:pPr marL="742950" lvl="1" indent="-285750">
              <a:buFont typeface="Arial" panose="020B0604020202020204" pitchFamily="34" charset="0"/>
              <a:buChar char="•"/>
            </a:pPr>
            <a:r>
              <a:rPr lang="en-NZ" sz="2100" dirty="0"/>
              <a:t>subject to regular impartial review</a:t>
            </a:r>
          </a:p>
          <a:p>
            <a:endParaRPr lang="en-NZ" dirty="0"/>
          </a:p>
        </p:txBody>
      </p:sp>
    </p:spTree>
    <p:extLst>
      <p:ext uri="{BB962C8B-B14F-4D97-AF65-F5344CB8AC3E}">
        <p14:creationId xmlns:p14="http://schemas.microsoft.com/office/powerpoint/2010/main" val="3306829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fade">
                                      <p:cBhvr>
                                        <p:cTn id="27" dur="500"/>
                                        <p:tgtEl>
                                          <p:spTgt spid="3">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9" end="9"/>
                                            </p:txEl>
                                          </p:spTgt>
                                        </p:tgtEl>
                                        <p:attrNameLst>
                                          <p:attrName>style.visibility</p:attrName>
                                        </p:attrNameLst>
                                      </p:cBhvr>
                                      <p:to>
                                        <p:strVal val="visible"/>
                                      </p:to>
                                    </p:set>
                                    <p:animEffect transition="in" filter="fade">
                                      <p:cBhvr>
                                        <p:cTn id="30" dur="500"/>
                                        <p:tgtEl>
                                          <p:spTgt spid="3">
                                            <p:txEl>
                                              <p:pRg st="9" end="9"/>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fade">
                                      <p:cBhvr>
                                        <p:cTn id="35" dur="500"/>
                                        <p:tgtEl>
                                          <p:spTgt spid="3">
                                            <p:txEl>
                                              <p:pRg st="10" end="1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animEffect transition="in" filter="fade">
                                      <p:cBhvr>
                                        <p:cTn id="40" dur="500"/>
                                        <p:tgtEl>
                                          <p:spTgt spid="3">
                                            <p:txEl>
                                              <p:pRg st="11" end="1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xEl>
                                              <p:pRg st="12" end="12"/>
                                            </p:txEl>
                                          </p:spTgt>
                                        </p:tgtEl>
                                        <p:attrNameLst>
                                          <p:attrName>style.visibility</p:attrName>
                                        </p:attrNameLst>
                                      </p:cBhvr>
                                      <p:to>
                                        <p:strVal val="visible"/>
                                      </p:to>
                                    </p:set>
                                    <p:animEffect transition="in" filter="fade">
                                      <p:cBhvr>
                                        <p:cTn id="45" dur="500"/>
                                        <p:tgtEl>
                                          <p:spTgt spid="3">
                                            <p:txEl>
                                              <p:pRg st="12" end="1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
                                            <p:txEl>
                                              <p:pRg st="13" end="13"/>
                                            </p:txEl>
                                          </p:spTgt>
                                        </p:tgtEl>
                                        <p:attrNameLst>
                                          <p:attrName>style.visibility</p:attrName>
                                        </p:attrNameLst>
                                      </p:cBhvr>
                                      <p:to>
                                        <p:strVal val="visible"/>
                                      </p:to>
                                    </p:set>
                                    <p:animEffect transition="in" filter="fade">
                                      <p:cBhvr>
                                        <p:cTn id="50"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791" y="116632"/>
            <a:ext cx="8229600" cy="2051495"/>
          </a:xfrm>
        </p:spPr>
        <p:txBody>
          <a:bodyPr/>
          <a:lstStyle/>
          <a:p>
            <a:pPr algn="l"/>
            <a:r>
              <a:rPr lang="en-NZ" dirty="0"/>
              <a:t>Protection of Personal and Property Rights Act – </a:t>
            </a:r>
            <a:br>
              <a:rPr lang="en-NZ" dirty="0"/>
            </a:br>
            <a:r>
              <a:rPr lang="en-NZ" dirty="0"/>
              <a:t>Some Basic Principles</a:t>
            </a:r>
          </a:p>
        </p:txBody>
      </p:sp>
      <p:sp>
        <p:nvSpPr>
          <p:cNvPr id="3" name="Content Placeholder 2"/>
          <p:cNvSpPr>
            <a:spLocks noGrp="1"/>
          </p:cNvSpPr>
          <p:nvPr>
            <p:ph idx="1"/>
          </p:nvPr>
        </p:nvSpPr>
        <p:spPr>
          <a:xfrm>
            <a:off x="432084" y="2498315"/>
            <a:ext cx="8229600" cy="3484984"/>
          </a:xfrm>
        </p:spPr>
        <p:txBody>
          <a:bodyPr/>
          <a:lstStyle/>
          <a:p>
            <a:r>
              <a:rPr lang="en-NZ" dirty="0"/>
              <a:t>Presumption of capacity</a:t>
            </a:r>
          </a:p>
          <a:p>
            <a:r>
              <a:rPr lang="en-NZ" dirty="0"/>
              <a:t>Maximising decision-making capability</a:t>
            </a:r>
          </a:p>
          <a:p>
            <a:r>
              <a:rPr lang="en-NZ" dirty="0"/>
              <a:t>Best interests and</a:t>
            </a:r>
            <a:br>
              <a:rPr lang="en-NZ" dirty="0"/>
            </a:br>
            <a:r>
              <a:rPr lang="en-NZ" dirty="0"/>
              <a:t>welfare</a:t>
            </a:r>
          </a:p>
          <a:p>
            <a:endParaRPr lang="en-NZ" dirty="0"/>
          </a:p>
          <a:p>
            <a:endParaRPr lang="en-NZ" dirty="0"/>
          </a:p>
        </p:txBody>
      </p:sp>
      <p:pic>
        <p:nvPicPr>
          <p:cNvPr id="4" name="Picture 6" descr="http://www.genengnews.com/media/images/AnalysisAndInsight/Jan11_2012_30151060_LawBooksGavel_PrometheusVmayo_II245189914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8870" y="4240807"/>
            <a:ext cx="3102814" cy="207268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2"/>
          <p:cNvSpPr>
            <a:spLocks noGrp="1" noChangeArrowheads="1"/>
          </p:cNvSpPr>
          <p:nvPr>
            <p:ph type="title"/>
          </p:nvPr>
        </p:nvSpPr>
        <p:spPr>
          <a:xfrm>
            <a:off x="323528" y="0"/>
            <a:ext cx="5184775" cy="1258888"/>
          </a:xfrm>
        </p:spPr>
        <p:txBody>
          <a:bodyPr/>
          <a:lstStyle/>
          <a:p>
            <a:pPr eaLnBrk="1" hangingPunct="1">
              <a:defRPr/>
            </a:pPr>
            <a:r>
              <a:rPr lang="en-US" dirty="0"/>
              <a:t>Court  Orders </a:t>
            </a:r>
          </a:p>
        </p:txBody>
      </p:sp>
      <p:sp>
        <p:nvSpPr>
          <p:cNvPr id="271363" name="Rectangle 3"/>
          <p:cNvSpPr>
            <a:spLocks noGrp="1" noChangeArrowheads="1"/>
          </p:cNvSpPr>
          <p:nvPr>
            <p:ph type="body" sz="half" idx="2"/>
          </p:nvPr>
        </p:nvSpPr>
        <p:spPr>
          <a:xfrm>
            <a:off x="250825" y="1052736"/>
            <a:ext cx="6265391" cy="5448077"/>
          </a:xfrm>
        </p:spPr>
        <p:txBody>
          <a:bodyPr/>
          <a:lstStyle/>
          <a:p>
            <a:pPr eaLnBrk="1" hangingPunct="1">
              <a:buFont typeface="Wingdings" pitchFamily="2" charset="2"/>
              <a:buNone/>
              <a:defRPr/>
            </a:pPr>
            <a:endParaRPr lang="en-US" sz="2800" dirty="0"/>
          </a:p>
          <a:p>
            <a:pPr eaLnBrk="1" hangingPunct="1">
              <a:defRPr/>
            </a:pPr>
            <a:r>
              <a:rPr lang="en-GB" altLang="zh-CN" sz="2600" dirty="0">
                <a:ea typeface="宋体" pitchFamily="2" charset="-122"/>
              </a:rPr>
              <a:t>Personal care after parents’ death</a:t>
            </a:r>
          </a:p>
          <a:p>
            <a:pPr eaLnBrk="1" hangingPunct="1">
              <a:defRPr/>
            </a:pPr>
            <a:r>
              <a:rPr lang="en-US" altLang="zh-CN" sz="2600" dirty="0">
                <a:ea typeface="宋体" pitchFamily="2" charset="-122"/>
              </a:rPr>
              <a:t>Living arrangements</a:t>
            </a:r>
          </a:p>
          <a:p>
            <a:pPr eaLnBrk="1" hangingPunct="1">
              <a:defRPr/>
            </a:pPr>
            <a:r>
              <a:rPr lang="en-US" sz="2600" dirty="0">
                <a:ea typeface="宋体" pitchFamily="2" charset="-122"/>
              </a:rPr>
              <a:t>Medical advice or treatment</a:t>
            </a:r>
          </a:p>
          <a:p>
            <a:pPr eaLnBrk="1" hangingPunct="1">
              <a:defRPr/>
            </a:pPr>
            <a:r>
              <a:rPr lang="en-US" sz="2600" dirty="0">
                <a:ea typeface="宋体" pitchFamily="2" charset="-122"/>
              </a:rPr>
              <a:t>Educational, rehabilitative, therapeutic or other services</a:t>
            </a:r>
          </a:p>
          <a:p>
            <a:pPr eaLnBrk="1" hangingPunct="1">
              <a:defRPr/>
            </a:pPr>
            <a:r>
              <a:rPr lang="en-US" sz="2600" dirty="0">
                <a:ea typeface="宋体" pitchFamily="2" charset="-122"/>
              </a:rPr>
              <a:t>Not to leave New Zealand</a:t>
            </a:r>
          </a:p>
          <a:p>
            <a:pPr eaLnBrk="1" hangingPunct="1">
              <a:defRPr/>
            </a:pPr>
            <a:r>
              <a:rPr lang="en-US" sz="2600" dirty="0">
                <a:ea typeface="宋体" pitchFamily="2" charset="-122"/>
              </a:rPr>
              <a:t>‘next of friend’ or guardian ad </a:t>
            </a:r>
            <a:r>
              <a:rPr lang="en-US" sz="2600" dirty="0" err="1">
                <a:ea typeface="宋体" pitchFamily="2" charset="-122"/>
              </a:rPr>
              <a:t>litem</a:t>
            </a:r>
            <a:endParaRPr lang="en-US" sz="2600" dirty="0">
              <a:ea typeface="宋体" pitchFamily="2" charset="-122"/>
            </a:endParaRPr>
          </a:p>
          <a:p>
            <a:pPr eaLnBrk="1" hangingPunct="1">
              <a:defRPr/>
            </a:pPr>
            <a:r>
              <a:rPr lang="en-US" sz="2600" dirty="0">
                <a:ea typeface="宋体" pitchFamily="2" charset="-122"/>
              </a:rPr>
              <a:t>Property administration</a:t>
            </a:r>
          </a:p>
          <a:p>
            <a:pPr eaLnBrk="1" hangingPunct="1">
              <a:defRPr/>
            </a:pPr>
            <a:r>
              <a:rPr lang="en-US" sz="2600" dirty="0">
                <a:ea typeface="宋体" pitchFamily="2" charset="-122"/>
              </a:rPr>
              <a:t>Welfare guardian</a:t>
            </a:r>
            <a:endParaRPr lang="en-US" sz="2800" dirty="0"/>
          </a:p>
          <a:p>
            <a:pPr eaLnBrk="1" hangingPunct="1">
              <a:defRPr/>
            </a:pPr>
            <a:endParaRPr lang="en-US" sz="2800" dirty="0"/>
          </a:p>
        </p:txBody>
      </p:sp>
      <p:pic>
        <p:nvPicPr>
          <p:cNvPr id="1026" name="Picture 2" descr="http://www.sk.com.sg/wp-content/uploads/2012/09/judge.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3717032"/>
            <a:ext cx="3066678" cy="26577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0506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71363">
                                            <p:txEl>
                                              <p:pRg st="1" end="1"/>
                                            </p:txEl>
                                          </p:spTgt>
                                        </p:tgtEl>
                                        <p:attrNameLst>
                                          <p:attrName>style.visibility</p:attrName>
                                        </p:attrNameLst>
                                      </p:cBhvr>
                                      <p:to>
                                        <p:strVal val="visible"/>
                                      </p:to>
                                    </p:set>
                                    <p:anim calcmode="lin" valueType="num">
                                      <p:cBhvr additive="base">
                                        <p:cTn id="7" dur="500" fill="hold"/>
                                        <p:tgtEl>
                                          <p:spTgt spid="27136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71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71363">
                                            <p:txEl>
                                              <p:pRg st="2" end="2"/>
                                            </p:txEl>
                                          </p:spTgt>
                                        </p:tgtEl>
                                        <p:attrNameLst>
                                          <p:attrName>style.visibility</p:attrName>
                                        </p:attrNameLst>
                                      </p:cBhvr>
                                      <p:to>
                                        <p:strVal val="visible"/>
                                      </p:to>
                                    </p:set>
                                    <p:anim calcmode="lin" valueType="num">
                                      <p:cBhvr additive="base">
                                        <p:cTn id="13" dur="500" fill="hold"/>
                                        <p:tgtEl>
                                          <p:spTgt spid="271363">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71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271363">
                                            <p:txEl>
                                              <p:pRg st="3" end="3"/>
                                            </p:txEl>
                                          </p:spTgt>
                                        </p:tgtEl>
                                        <p:attrNameLst>
                                          <p:attrName>style.visibility</p:attrName>
                                        </p:attrNameLst>
                                      </p:cBhvr>
                                      <p:to>
                                        <p:strVal val="visible"/>
                                      </p:to>
                                    </p:set>
                                    <p:anim calcmode="lin" valueType="num">
                                      <p:cBhvr additive="base">
                                        <p:cTn id="19" dur="500" fill="hold"/>
                                        <p:tgtEl>
                                          <p:spTgt spid="271363">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271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71363">
                                            <p:txEl>
                                              <p:pRg st="4" end="4"/>
                                            </p:txEl>
                                          </p:spTgt>
                                        </p:tgtEl>
                                        <p:attrNameLst>
                                          <p:attrName>style.visibility</p:attrName>
                                        </p:attrNameLst>
                                      </p:cBhvr>
                                      <p:to>
                                        <p:strVal val="visible"/>
                                      </p:to>
                                    </p:set>
                                    <p:anim calcmode="lin" valueType="num">
                                      <p:cBhvr additive="base">
                                        <p:cTn id="25" dur="500" fill="hold"/>
                                        <p:tgtEl>
                                          <p:spTgt spid="271363">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271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71363">
                                            <p:txEl>
                                              <p:pRg st="5" end="5"/>
                                            </p:txEl>
                                          </p:spTgt>
                                        </p:tgtEl>
                                        <p:attrNameLst>
                                          <p:attrName>style.visibility</p:attrName>
                                        </p:attrNameLst>
                                      </p:cBhvr>
                                      <p:to>
                                        <p:strVal val="visible"/>
                                      </p:to>
                                    </p:set>
                                    <p:anim calcmode="lin" valueType="num">
                                      <p:cBhvr additive="base">
                                        <p:cTn id="31" dur="500" fill="hold"/>
                                        <p:tgtEl>
                                          <p:spTgt spid="271363">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2713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271363">
                                            <p:txEl>
                                              <p:pRg st="6" end="6"/>
                                            </p:txEl>
                                          </p:spTgt>
                                        </p:tgtEl>
                                        <p:attrNameLst>
                                          <p:attrName>style.visibility</p:attrName>
                                        </p:attrNameLst>
                                      </p:cBhvr>
                                      <p:to>
                                        <p:strVal val="visible"/>
                                      </p:to>
                                    </p:set>
                                    <p:anim calcmode="lin" valueType="num">
                                      <p:cBhvr additive="base">
                                        <p:cTn id="37" dur="500" fill="hold"/>
                                        <p:tgtEl>
                                          <p:spTgt spid="271363">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2713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71363">
                                            <p:txEl>
                                              <p:pRg st="7" end="7"/>
                                            </p:txEl>
                                          </p:spTgt>
                                        </p:tgtEl>
                                        <p:attrNameLst>
                                          <p:attrName>style.visibility</p:attrName>
                                        </p:attrNameLst>
                                      </p:cBhvr>
                                      <p:to>
                                        <p:strVal val="visible"/>
                                      </p:to>
                                    </p:set>
                                    <p:anim calcmode="lin" valueType="num">
                                      <p:cBhvr additive="base">
                                        <p:cTn id="43" dur="500" fill="hold"/>
                                        <p:tgtEl>
                                          <p:spTgt spid="271363">
                                            <p:txEl>
                                              <p:pRg st="7" end="7"/>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2713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271363">
                                            <p:txEl>
                                              <p:pRg st="8" end="8"/>
                                            </p:txEl>
                                          </p:spTgt>
                                        </p:tgtEl>
                                        <p:attrNameLst>
                                          <p:attrName>style.visibility</p:attrName>
                                        </p:attrNameLst>
                                      </p:cBhvr>
                                      <p:to>
                                        <p:strVal val="visible"/>
                                      </p:to>
                                    </p:set>
                                    <p:anim calcmode="lin" valueType="num">
                                      <p:cBhvr additive="base">
                                        <p:cTn id="49" dur="500" fill="hold"/>
                                        <p:tgtEl>
                                          <p:spTgt spid="271363">
                                            <p:txEl>
                                              <p:pRg st="8" end="8"/>
                                            </p:txEl>
                                          </p:spTgt>
                                        </p:tgtEl>
                                        <p:attrNameLst>
                                          <p:attrName>ppt_x</p:attrName>
                                        </p:attrNameLst>
                                      </p:cBhvr>
                                      <p:tavLst>
                                        <p:tav tm="0">
                                          <p:val>
                                            <p:strVal val="1+#ppt_w/2"/>
                                          </p:val>
                                        </p:tav>
                                        <p:tav tm="100000">
                                          <p:val>
                                            <p:strVal val="#ppt_x"/>
                                          </p:val>
                                        </p:tav>
                                      </p:tavLst>
                                    </p:anim>
                                    <p:anim calcmode="lin" valueType="num">
                                      <p:cBhvr additive="base">
                                        <p:cTn id="50" dur="500" fill="hold"/>
                                        <p:tgtEl>
                                          <p:spTgt spid="27136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136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PPPR Act – Primary Objectives</a:t>
            </a:r>
          </a:p>
        </p:txBody>
      </p:sp>
      <p:sp>
        <p:nvSpPr>
          <p:cNvPr id="3" name="Content Placeholder 2"/>
          <p:cNvSpPr>
            <a:spLocks noGrp="1"/>
          </p:cNvSpPr>
          <p:nvPr>
            <p:ph idx="1"/>
          </p:nvPr>
        </p:nvSpPr>
        <p:spPr/>
        <p:txBody>
          <a:bodyPr/>
          <a:lstStyle/>
          <a:p>
            <a:pPr eaLnBrk="1" hangingPunct="1">
              <a:defRPr/>
            </a:pPr>
            <a:r>
              <a:rPr lang="en-GB" altLang="zh-CN" dirty="0">
                <a:ea typeface="宋体" pitchFamily="2" charset="-122"/>
              </a:rPr>
              <a:t>To make the least restrictive intervention possible in the life of the person</a:t>
            </a:r>
          </a:p>
          <a:p>
            <a:pPr eaLnBrk="1" hangingPunct="1">
              <a:defRPr/>
            </a:pPr>
            <a:r>
              <a:rPr lang="en-US" altLang="zh-CN" dirty="0">
                <a:ea typeface="宋体" pitchFamily="2" charset="-122"/>
              </a:rPr>
              <a:t>To enable or encourage that person to exercise and develop such capacity as he or she has to the greatest extent possible</a:t>
            </a:r>
            <a:endParaRPr lang="en-US" dirty="0"/>
          </a:p>
          <a:p>
            <a:pPr eaLnBrk="1" hangingPunct="1">
              <a:defRPr/>
            </a:pPr>
            <a:endParaRPr lang="en-US" dirty="0"/>
          </a:p>
          <a:p>
            <a:endParaRPr lang="en-NZ" dirty="0"/>
          </a:p>
        </p:txBody>
      </p:sp>
    </p:spTree>
    <p:extLst>
      <p:ext uri="{BB962C8B-B14F-4D97-AF65-F5344CB8AC3E}">
        <p14:creationId xmlns:p14="http://schemas.microsoft.com/office/powerpoint/2010/main" val="34487160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2"/>
          <p:cNvSpPr txBox="1">
            <a:spLocks noChangeArrowheads="1"/>
          </p:cNvSpPr>
          <p:nvPr/>
        </p:nvSpPr>
        <p:spPr>
          <a:xfrm>
            <a:off x="-34925" y="188913"/>
            <a:ext cx="7775575" cy="1295400"/>
          </a:xfrm>
          <a:prstGeom prst="rect">
            <a:avLst/>
          </a:prstGeom>
        </p:spPr>
        <p:txBody>
          <a:bodyPr/>
          <a:lstStyle/>
          <a:p>
            <a:pPr algn="ctr">
              <a:defRPr/>
            </a:pPr>
            <a:r>
              <a:rPr lang="en-US" sz="3600" kern="0" dirty="0">
                <a:solidFill>
                  <a:srgbClr val="FFCC99"/>
                </a:solidFill>
                <a:effectLst>
                  <a:outerShdw blurRad="38100" dist="38100" dir="2700000" algn="tl">
                    <a:srgbClr val="000000"/>
                  </a:outerShdw>
                </a:effectLst>
                <a:latin typeface="+mj-lt"/>
                <a:ea typeface="+mj-ea"/>
                <a:cs typeface="+mj-cs"/>
              </a:rPr>
              <a:t>Code of Health &amp; Disability Services Consumer’s Rights</a:t>
            </a:r>
          </a:p>
        </p:txBody>
      </p:sp>
      <p:sp>
        <p:nvSpPr>
          <p:cNvPr id="3" name="Rectangle 3"/>
          <p:cNvSpPr txBox="1">
            <a:spLocks noChangeArrowheads="1"/>
          </p:cNvSpPr>
          <p:nvPr/>
        </p:nvSpPr>
        <p:spPr>
          <a:xfrm>
            <a:off x="179388" y="1484313"/>
            <a:ext cx="8640762" cy="5545137"/>
          </a:xfrm>
          <a:prstGeom prst="rect">
            <a:avLst/>
          </a:prstGeom>
        </p:spPr>
        <p:txBody>
          <a:bodyPr/>
          <a:lstStyle/>
          <a:p>
            <a:pPr>
              <a:defRPr/>
            </a:pPr>
            <a:r>
              <a:rPr lang="en-NZ" sz="2000" kern="0" dirty="0">
                <a:effectLst>
                  <a:outerShdw blurRad="38100" dist="38100" dir="2700000" algn="tl">
                    <a:srgbClr val="000000"/>
                  </a:outerShdw>
                </a:effectLst>
                <a:latin typeface="+mj-lt"/>
                <a:cs typeface="+mn-cs"/>
              </a:rPr>
              <a:t>Right 7(4)</a:t>
            </a:r>
            <a:r>
              <a:rPr lang="en-NZ" sz="2000" dirty="0">
                <a:latin typeface="+mj-lt"/>
              </a:rPr>
              <a:t> </a:t>
            </a:r>
            <a:r>
              <a:rPr lang="en-NZ" dirty="0"/>
              <a:t>Where a consumer is not competent to make an informed choice and give informed consent, and no person entitled to consent on behalf of the consumer is available, the provider may provide services where—</a:t>
            </a:r>
          </a:p>
          <a:p>
            <a:pPr>
              <a:defRPr/>
            </a:pPr>
            <a:r>
              <a:rPr lang="en-NZ" dirty="0"/>
              <a:t>(a) it is in the best interests of the consumer; and</a:t>
            </a:r>
          </a:p>
          <a:p>
            <a:pPr>
              <a:defRPr/>
            </a:pPr>
            <a:r>
              <a:rPr lang="en-NZ" dirty="0"/>
              <a:t>(b) reasonable steps have been taken to ascertain the views of the consumer; and</a:t>
            </a:r>
          </a:p>
          <a:p>
            <a:pPr>
              <a:defRPr/>
            </a:pPr>
            <a:r>
              <a:rPr lang="en-NZ" dirty="0"/>
              <a:t>(c) either,—</a:t>
            </a:r>
          </a:p>
          <a:p>
            <a:pPr lvl="1">
              <a:defRPr/>
            </a:pPr>
            <a:r>
              <a:rPr lang="en-NZ" dirty="0"/>
              <a:t>(</a:t>
            </a:r>
            <a:r>
              <a:rPr lang="en-NZ" dirty="0" err="1"/>
              <a:t>i</a:t>
            </a:r>
            <a:r>
              <a:rPr lang="en-NZ" dirty="0"/>
              <a:t>) if the consumer’s views have been ascertained, and having regard to those views, the provider believes, on reasonable grounds, that the provision of the services is consistent with the informed choice the consumer would make if he or she were competent; or</a:t>
            </a:r>
          </a:p>
          <a:p>
            <a:pPr lvl="1">
              <a:defRPr/>
            </a:pPr>
            <a:r>
              <a:rPr lang="en-NZ" dirty="0"/>
              <a:t>(ii) if the consumer’s views have not been ascertained, the provider takes into account the views of </a:t>
            </a:r>
            <a:r>
              <a:rPr lang="en-NZ" b="1" i="1" dirty="0"/>
              <a:t>other suitable persons who are interested in the welfare of the consumer and available to advise the provider.</a:t>
            </a:r>
          </a:p>
          <a:p>
            <a:pPr lvl="1">
              <a:defRPr/>
            </a:pPr>
            <a:endParaRPr lang="en-NZ" sz="1500" dirty="0">
              <a:hlinkClick r:id="rId3"/>
            </a:endParaRPr>
          </a:p>
          <a:p>
            <a:pPr lvl="1">
              <a:defRPr/>
            </a:pPr>
            <a:r>
              <a:rPr lang="en-NZ" sz="1500" dirty="0">
                <a:hlinkClick r:id="rId3"/>
              </a:rPr>
              <a:t>https://www.hdc.org.nz/your-rights/about-the-code/code-of-health-and-disability-services-consumers-rights/</a:t>
            </a:r>
            <a:endParaRPr lang="en-NZ" sz="1500" b="1" i="1" dirty="0"/>
          </a:p>
          <a:p>
            <a:pPr marL="342900" indent="-342900">
              <a:spcBef>
                <a:spcPct val="20000"/>
              </a:spcBef>
              <a:buClr>
                <a:schemeClr val="hlink"/>
              </a:buClr>
              <a:buFont typeface="Wingdings" pitchFamily="2" charset="2"/>
              <a:buNone/>
              <a:defRPr/>
            </a:pPr>
            <a:endParaRPr lang="en-US" sz="2800" kern="0" dirty="0">
              <a:effectLst>
                <a:outerShdw blurRad="38100" dist="38100" dir="2700000" algn="tl">
                  <a:srgbClr val="000000"/>
                </a:outerShdw>
              </a:effectLst>
              <a:latin typeface="+mn-lt"/>
              <a:cs typeface="+mn-cs"/>
            </a:endParaRPr>
          </a:p>
          <a:p>
            <a:pPr marL="342900" indent="-342900">
              <a:spcBef>
                <a:spcPct val="20000"/>
              </a:spcBef>
              <a:buClr>
                <a:schemeClr val="hlink"/>
              </a:buClr>
              <a:buFont typeface="Wingdings" pitchFamily="2" charset="2"/>
              <a:buNone/>
              <a:defRPr/>
            </a:pPr>
            <a:endParaRPr lang="en-US" sz="3200" kern="0" dirty="0">
              <a:effectLst>
                <a:outerShdw blurRad="38100" dist="38100" dir="2700000" algn="tl">
                  <a:srgbClr val="000000"/>
                </a:outerShdw>
              </a:effectLst>
              <a:latin typeface="+mn-lt"/>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51D7665-3768-48E0-96E5-3646664E2B67}"/>
              </a:ext>
            </a:extLst>
          </p:cNvPr>
          <p:cNvSpPr txBox="1"/>
          <p:nvPr/>
        </p:nvSpPr>
        <p:spPr>
          <a:xfrm>
            <a:off x="1259632" y="462288"/>
            <a:ext cx="6480720" cy="1323439"/>
          </a:xfrm>
          <a:prstGeom prst="rect">
            <a:avLst/>
          </a:prstGeom>
          <a:noFill/>
        </p:spPr>
        <p:txBody>
          <a:bodyPr wrap="square" rtlCol="0">
            <a:spAutoFit/>
          </a:bodyPr>
          <a:lstStyle/>
          <a:p>
            <a:pPr algn="ctr"/>
            <a:r>
              <a:rPr lang="en-NZ" sz="4000" dirty="0">
                <a:solidFill>
                  <a:schemeClr val="bg1">
                    <a:lumMod val="40000"/>
                    <a:lumOff val="60000"/>
                  </a:schemeClr>
                </a:solidFill>
                <a:effectLst>
                  <a:outerShdw blurRad="38100" dist="38100" dir="2700000" algn="tl">
                    <a:srgbClr val="000000">
                      <a:alpha val="43137"/>
                    </a:srgbClr>
                  </a:outerShdw>
                </a:effectLst>
                <a:latin typeface="+mj-lt"/>
              </a:rPr>
              <a:t>UNCRPD - ARTICLE 12 PROPERTY</a:t>
            </a:r>
          </a:p>
        </p:txBody>
      </p:sp>
      <p:sp>
        <p:nvSpPr>
          <p:cNvPr id="3" name="TextBox 2">
            <a:extLst>
              <a:ext uri="{FF2B5EF4-FFF2-40B4-BE49-F238E27FC236}">
                <a16:creationId xmlns:a16="http://schemas.microsoft.com/office/drawing/2014/main" id="{E3C4B377-12D9-4F6F-80BB-7734E642BD05}"/>
              </a:ext>
            </a:extLst>
          </p:cNvPr>
          <p:cNvSpPr txBox="1"/>
          <p:nvPr/>
        </p:nvSpPr>
        <p:spPr>
          <a:xfrm>
            <a:off x="971600" y="1988840"/>
            <a:ext cx="6912768" cy="3985706"/>
          </a:xfrm>
          <a:prstGeom prst="rect">
            <a:avLst/>
          </a:prstGeom>
          <a:noFill/>
        </p:spPr>
        <p:txBody>
          <a:bodyPr wrap="square" rtlCol="0">
            <a:spAutoFit/>
          </a:bodyPr>
          <a:lstStyle/>
          <a:p>
            <a:r>
              <a:rPr lang="en-NZ" sz="2700" dirty="0"/>
              <a:t>ensure equal right to:</a:t>
            </a:r>
          </a:p>
          <a:p>
            <a:endParaRPr lang="en-NZ" sz="1000" dirty="0"/>
          </a:p>
          <a:p>
            <a:pPr marL="342900" indent="-342900">
              <a:buFont typeface="Arial" panose="020B0604020202020204" pitchFamily="34" charset="0"/>
              <a:buChar char="•"/>
            </a:pPr>
            <a:r>
              <a:rPr lang="en-NZ" sz="2700" dirty="0"/>
              <a:t>own or inherit property</a:t>
            </a:r>
          </a:p>
          <a:p>
            <a:pPr marL="342900" indent="-342900">
              <a:buFont typeface="Arial" panose="020B0604020202020204" pitchFamily="34" charset="0"/>
              <a:buChar char="•"/>
            </a:pPr>
            <a:r>
              <a:rPr lang="en-NZ" sz="2700" dirty="0"/>
              <a:t>control own financial affairs</a:t>
            </a:r>
          </a:p>
          <a:p>
            <a:pPr marL="342900" indent="-342900">
              <a:buFont typeface="Arial" panose="020B0604020202020204" pitchFamily="34" charset="0"/>
              <a:buChar char="•"/>
            </a:pPr>
            <a:r>
              <a:rPr lang="en-NZ" sz="2700" dirty="0"/>
              <a:t>have equal access to bank loans, mortgages and other forms of financial credit</a:t>
            </a:r>
          </a:p>
          <a:p>
            <a:endParaRPr lang="en-NZ" sz="2700" dirty="0"/>
          </a:p>
          <a:p>
            <a:r>
              <a:rPr lang="en-NZ" sz="2700" i="1" dirty="0"/>
              <a:t>Not </a:t>
            </a:r>
            <a:r>
              <a:rPr lang="en-NZ" sz="2700" dirty="0"/>
              <a:t>arbitrarily deprived of their property.</a:t>
            </a:r>
          </a:p>
        </p:txBody>
      </p:sp>
    </p:spTree>
    <p:extLst>
      <p:ext uri="{BB962C8B-B14F-4D97-AF65-F5344CB8AC3E}">
        <p14:creationId xmlns:p14="http://schemas.microsoft.com/office/powerpoint/2010/main" val="2010068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Competition">
  <a:themeElements>
    <a:clrScheme name="Competition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fontScheme name="Competition">
      <a:majorFont>
        <a:latin typeface="Arial"/>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ompetition 1">
        <a:dk1>
          <a:srgbClr val="5C1F00"/>
        </a:dk1>
        <a:lt1>
          <a:srgbClr val="FFFFFF"/>
        </a:lt1>
        <a:dk2>
          <a:srgbClr val="990000"/>
        </a:dk2>
        <a:lt2>
          <a:srgbClr val="FFF9BB"/>
        </a:lt2>
        <a:accent1>
          <a:srgbClr val="FF3300"/>
        </a:accent1>
        <a:accent2>
          <a:srgbClr val="B86D52"/>
        </a:accent2>
        <a:accent3>
          <a:srgbClr val="CAAAAA"/>
        </a:accent3>
        <a:accent4>
          <a:srgbClr val="DADADA"/>
        </a:accent4>
        <a:accent5>
          <a:srgbClr val="FFADAA"/>
        </a:accent5>
        <a:accent6>
          <a:srgbClr val="A66249"/>
        </a:accent6>
        <a:hlink>
          <a:srgbClr val="FF9900"/>
        </a:hlink>
        <a:folHlink>
          <a:srgbClr val="FFCC66"/>
        </a:folHlink>
      </a:clrScheme>
      <a:clrMap bg1="dk2" tx1="lt1" bg2="dk1" tx2="lt2" accent1="accent1" accent2="accent2" accent3="accent3" accent4="accent4" accent5="accent5" accent6="accent6" hlink="hlink" folHlink="folHlink"/>
    </a:extraClrScheme>
    <a:extraClrScheme>
      <a:clrScheme name="Competition 2">
        <a:dk1>
          <a:srgbClr val="800000"/>
        </a:dk1>
        <a:lt1>
          <a:srgbClr val="FFFFFF"/>
        </a:lt1>
        <a:dk2>
          <a:srgbClr val="FF9900"/>
        </a:dk2>
        <a:lt2>
          <a:srgbClr val="FFFF99"/>
        </a:lt2>
        <a:accent1>
          <a:srgbClr val="FF5050"/>
        </a:accent1>
        <a:accent2>
          <a:srgbClr val="CC3300"/>
        </a:accent2>
        <a:accent3>
          <a:srgbClr val="FFCAAA"/>
        </a:accent3>
        <a:accent4>
          <a:srgbClr val="DADADA"/>
        </a:accent4>
        <a:accent5>
          <a:srgbClr val="FFB3B3"/>
        </a:accent5>
        <a:accent6>
          <a:srgbClr val="B92D00"/>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ompetition 3">
        <a:dk1>
          <a:srgbClr val="2A5400"/>
        </a:dk1>
        <a:lt1>
          <a:srgbClr val="FFFFFF"/>
        </a:lt1>
        <a:dk2>
          <a:srgbClr val="4A9400"/>
        </a:dk2>
        <a:lt2>
          <a:srgbClr val="F3F2D9"/>
        </a:lt2>
        <a:accent1>
          <a:srgbClr val="99CC00"/>
        </a:accent1>
        <a:accent2>
          <a:srgbClr val="6B4A39"/>
        </a:accent2>
        <a:accent3>
          <a:srgbClr val="B1C8AA"/>
        </a:accent3>
        <a:accent4>
          <a:srgbClr val="DADADA"/>
        </a:accent4>
        <a:accent5>
          <a:srgbClr val="CAE2AA"/>
        </a:accent5>
        <a:accent6>
          <a:srgbClr val="604233"/>
        </a:accent6>
        <a:hlink>
          <a:srgbClr val="E2BC5E"/>
        </a:hlink>
        <a:folHlink>
          <a:srgbClr val="AB7F6B"/>
        </a:folHlink>
      </a:clrScheme>
      <a:clrMap bg1="dk2" tx1="lt1" bg2="dk1" tx2="lt2" accent1="accent1" accent2="accent2" accent3="accent3" accent4="accent4" accent5="accent5" accent6="accent6" hlink="hlink" folHlink="folHlink"/>
    </a:extraClrScheme>
    <a:extraClrScheme>
      <a:clrScheme name="Competition 4">
        <a:dk1>
          <a:srgbClr val="005A58"/>
        </a:dk1>
        <a:lt1>
          <a:srgbClr val="FFFFFF"/>
        </a:lt1>
        <a:dk2>
          <a:srgbClr val="009E9A"/>
        </a:dk2>
        <a:lt2>
          <a:srgbClr val="C5EBE4"/>
        </a:lt2>
        <a:accent1>
          <a:srgbClr val="0099CC"/>
        </a:accent1>
        <a:accent2>
          <a:srgbClr val="339933"/>
        </a:accent2>
        <a:accent3>
          <a:srgbClr val="AACCCA"/>
        </a:accent3>
        <a:accent4>
          <a:srgbClr val="DADADA"/>
        </a:accent4>
        <a:accent5>
          <a:srgbClr val="AACAE2"/>
        </a:accent5>
        <a:accent6>
          <a:srgbClr val="2D8A2D"/>
        </a:accent6>
        <a:hlink>
          <a:srgbClr val="00FF99"/>
        </a:hlink>
        <a:folHlink>
          <a:srgbClr val="4CD2D2"/>
        </a:folHlink>
      </a:clrScheme>
      <a:clrMap bg1="dk2" tx1="lt1" bg2="dk1" tx2="lt2" accent1="accent1" accent2="accent2" accent3="accent3" accent4="accent4" accent5="accent5" accent6="accent6" hlink="hlink" folHlink="folHlink"/>
    </a:extraClrScheme>
    <a:extraClrScheme>
      <a:clrScheme name="Competition 5">
        <a:dk1>
          <a:srgbClr val="000070"/>
        </a:dk1>
        <a:lt1>
          <a:srgbClr val="FFFFFF"/>
        </a:lt1>
        <a:dk2>
          <a:srgbClr val="0000FF"/>
        </a:dk2>
        <a:lt2>
          <a:srgbClr val="C5C5FF"/>
        </a:lt2>
        <a:accent1>
          <a:srgbClr val="0099FF"/>
        </a:accent1>
        <a:accent2>
          <a:srgbClr val="7883B4"/>
        </a:accent2>
        <a:accent3>
          <a:srgbClr val="AAAAFF"/>
        </a:accent3>
        <a:accent4>
          <a:srgbClr val="DADADA"/>
        </a:accent4>
        <a:accent5>
          <a:srgbClr val="AACAFF"/>
        </a:accent5>
        <a:accent6>
          <a:srgbClr val="6C76A3"/>
        </a:accent6>
        <a:hlink>
          <a:srgbClr val="00FFFF"/>
        </a:hlink>
        <a:folHlink>
          <a:srgbClr val="2DBF68"/>
        </a:folHlink>
      </a:clrScheme>
      <a:clrMap bg1="dk2" tx1="lt1" bg2="dk1" tx2="lt2" accent1="accent1" accent2="accent2" accent3="accent3" accent4="accent4" accent5="accent5" accent6="accent6" hlink="hlink" folHlink="folHlink"/>
    </a:extraClrScheme>
    <a:extraClrScheme>
      <a:clrScheme name="Competition 6">
        <a:dk1>
          <a:srgbClr val="4D4D4D"/>
        </a:dk1>
        <a:lt1>
          <a:srgbClr val="FFFFFF"/>
        </a:lt1>
        <a:dk2>
          <a:srgbClr val="8202E2"/>
        </a:dk2>
        <a:lt2>
          <a:srgbClr val="CCCCFF"/>
        </a:lt2>
        <a:accent1>
          <a:srgbClr val="CC99FF"/>
        </a:accent1>
        <a:accent2>
          <a:srgbClr val="666699"/>
        </a:accent2>
        <a:accent3>
          <a:srgbClr val="C1AAEE"/>
        </a:accent3>
        <a:accent4>
          <a:srgbClr val="DADADA"/>
        </a:accent4>
        <a:accent5>
          <a:srgbClr val="E2CAFF"/>
        </a:accent5>
        <a:accent6>
          <a:srgbClr val="5C5C8A"/>
        </a:accent6>
        <a:hlink>
          <a:srgbClr val="FF7C80"/>
        </a:hlink>
        <a:folHlink>
          <a:srgbClr val="FF5050"/>
        </a:folHlink>
      </a:clrScheme>
      <a:clrMap bg1="dk2" tx1="lt1" bg2="dk1" tx2="lt2" accent1="accent1" accent2="accent2" accent3="accent3" accent4="accent4" accent5="accent5" accent6="accent6" hlink="hlink" folHlink="folHlink"/>
    </a:extraClrScheme>
    <a:extraClrScheme>
      <a:clrScheme name="Competition 7">
        <a:dk1>
          <a:srgbClr val="575863"/>
        </a:dk1>
        <a:lt1>
          <a:srgbClr val="FFFFFF"/>
        </a:lt1>
        <a:dk2>
          <a:srgbClr val="818982"/>
        </a:dk2>
        <a:lt2>
          <a:srgbClr val="EAEAEA"/>
        </a:lt2>
        <a:accent1>
          <a:srgbClr val="CC6600"/>
        </a:accent1>
        <a:accent2>
          <a:srgbClr val="A4A686"/>
        </a:accent2>
        <a:accent3>
          <a:srgbClr val="C1C4C1"/>
        </a:accent3>
        <a:accent4>
          <a:srgbClr val="DADADA"/>
        </a:accent4>
        <a:accent5>
          <a:srgbClr val="E2B8AA"/>
        </a:accent5>
        <a:accent6>
          <a:srgbClr val="949679"/>
        </a:accent6>
        <a:hlink>
          <a:srgbClr val="CCCC00"/>
        </a:hlink>
        <a:folHlink>
          <a:srgbClr val="CC9900"/>
        </a:folHlink>
      </a:clrScheme>
      <a:clrMap bg1="dk2" tx1="lt1" bg2="dk1" tx2="lt2" accent1="accent1" accent2="accent2" accent3="accent3" accent4="accent4" accent5="accent5" accent6="accent6" hlink="hlink" folHlink="folHlink"/>
    </a:extraClrScheme>
    <a:extraClrScheme>
      <a:clrScheme name="Competition 8">
        <a:dk1>
          <a:srgbClr val="000000"/>
        </a:dk1>
        <a:lt1>
          <a:srgbClr val="FFFFFF"/>
        </a:lt1>
        <a:dk2>
          <a:srgbClr val="000000"/>
        </a:dk2>
        <a:lt2>
          <a:srgbClr val="CDCDCD"/>
        </a:lt2>
        <a:accent1>
          <a:srgbClr val="CDD9F7"/>
        </a:accent1>
        <a:accent2>
          <a:srgbClr val="99FF33"/>
        </a:accent2>
        <a:accent3>
          <a:srgbClr val="FFFFFF"/>
        </a:accent3>
        <a:accent4>
          <a:srgbClr val="000000"/>
        </a:accent4>
        <a:accent5>
          <a:srgbClr val="E3E9FA"/>
        </a:accent5>
        <a:accent6>
          <a:srgbClr val="8AE72D"/>
        </a:accent6>
        <a:hlink>
          <a:srgbClr val="0033CC"/>
        </a:hlink>
        <a:folHlink>
          <a:srgbClr val="66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cs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cs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Competition</Template>
  <TotalTime>12036</TotalTime>
  <Words>970</Words>
  <Application>Microsoft Office PowerPoint</Application>
  <PresentationFormat>On-screen Show (4:3)</PresentationFormat>
  <Paragraphs>135</Paragraphs>
  <Slides>12</Slides>
  <Notes>12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宋体</vt:lpstr>
      <vt:lpstr>Arial</vt:lpstr>
      <vt:lpstr>Verdana</vt:lpstr>
      <vt:lpstr>Wingdings</vt:lpstr>
      <vt:lpstr>Competition</vt:lpstr>
      <vt:lpstr>Custom Design</vt:lpstr>
      <vt:lpstr>Supported Decision Making – Legal Perspectives </vt:lpstr>
      <vt:lpstr>This presentation</vt:lpstr>
      <vt:lpstr>Introduction – Making Decisions</vt:lpstr>
      <vt:lpstr>PowerPoint Presentation</vt:lpstr>
      <vt:lpstr>Protection of Personal and Property Rights Act –  Some Basic Principles</vt:lpstr>
      <vt:lpstr>Court  Orders </vt:lpstr>
      <vt:lpstr>PPPR Act – Primary Objectives</vt:lpstr>
      <vt:lpstr>PowerPoint Presentation</vt:lpstr>
      <vt:lpstr>PowerPoint Presentation</vt:lpstr>
      <vt:lpstr>Enduring Powers of Attorney</vt:lpstr>
      <vt:lpstr>Some Case Studies</vt:lpstr>
      <vt:lpstr>PowerPoint Presentation</vt:lpstr>
    </vt:vector>
  </TitlesOfParts>
  <Company>Birthspirit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WAITING, WAITING, WAITING! A Post-dates Workshop</dc:title>
  <dc:creator>Maggie Banks</dc:creator>
  <cp:lastModifiedBy>Admin Nzdsn</cp:lastModifiedBy>
  <cp:revision>238</cp:revision>
  <cp:lastPrinted>2020-10-10T21:06:41Z</cp:lastPrinted>
  <dcterms:created xsi:type="dcterms:W3CDTF">2006-04-06T04:08:05Z</dcterms:created>
  <dcterms:modified xsi:type="dcterms:W3CDTF">2020-10-11T22:52:30Z</dcterms:modified>
</cp:coreProperties>
</file>