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handoutMasterIdLst>
    <p:handoutMasterId r:id="rId26"/>
  </p:handoutMasterIdLst>
  <p:sldIdLst>
    <p:sldId id="256" r:id="rId2"/>
    <p:sldId id="606" r:id="rId3"/>
    <p:sldId id="577" r:id="rId4"/>
    <p:sldId id="615" r:id="rId5"/>
    <p:sldId id="619" r:id="rId6"/>
    <p:sldId id="620" r:id="rId7"/>
    <p:sldId id="621" r:id="rId8"/>
    <p:sldId id="624" r:id="rId9"/>
    <p:sldId id="622" r:id="rId10"/>
    <p:sldId id="623" r:id="rId11"/>
    <p:sldId id="625" r:id="rId12"/>
    <p:sldId id="627" r:id="rId13"/>
    <p:sldId id="628" r:id="rId14"/>
    <p:sldId id="626" r:id="rId15"/>
    <p:sldId id="629" r:id="rId16"/>
    <p:sldId id="631" r:id="rId17"/>
    <p:sldId id="636" r:id="rId18"/>
    <p:sldId id="635" r:id="rId19"/>
    <p:sldId id="632" r:id="rId20"/>
    <p:sldId id="634" r:id="rId21"/>
    <p:sldId id="633" r:id="rId22"/>
    <p:sldId id="637" r:id="rId23"/>
    <p:sldId id="63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EBDF"/>
    <a:srgbClr val="D6FFF1"/>
    <a:srgbClr val="FFA8AF"/>
    <a:srgbClr val="A7DBF8"/>
    <a:srgbClr val="CD888E"/>
    <a:srgbClr val="F7ECC1"/>
    <a:srgbClr val="5ABB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64" autoAdjust="0"/>
    <p:restoredTop sz="86439" autoAdjust="0"/>
  </p:normalViewPr>
  <p:slideViewPr>
    <p:cSldViewPr snapToGrid="0" snapToObjects="1">
      <p:cViewPr varScale="1">
        <p:scale>
          <a:sx n="59" d="100"/>
          <a:sy n="59" d="100"/>
        </p:scale>
        <p:origin x="764" y="92"/>
      </p:cViewPr>
      <p:guideLst>
        <p:guide orient="horz" pos="2160"/>
        <p:guide pos="2880"/>
      </p:guideLst>
    </p:cSldViewPr>
  </p:slideViewPr>
  <p:outlineViewPr>
    <p:cViewPr>
      <p:scale>
        <a:sx n="33" d="100"/>
        <a:sy n="33" d="100"/>
      </p:scale>
      <p:origin x="0" y="-24016"/>
    </p:cViewPr>
  </p:outlineViewPr>
  <p:notesTextViewPr>
    <p:cViewPr>
      <p:scale>
        <a:sx n="100" d="100"/>
        <a:sy n="100" d="100"/>
      </p:scale>
      <p:origin x="0" y="0"/>
    </p:cViewPr>
  </p:notesTextViewPr>
  <p:sorterViewPr>
    <p:cViewPr>
      <p:scale>
        <a:sx n="188" d="100"/>
        <a:sy n="188" d="100"/>
      </p:scale>
      <p:origin x="0" y="230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DC98579-398A-6F41-B158-2BA799744F16}" type="datetimeFigureOut">
              <a:rPr lang="en-US" smtClean="0"/>
              <a:t>10/6/2020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D37451F-1A66-1749-A351-FA175FCDB3E7}" type="slidenum">
              <a:rPr lang="en-US" smtClean="0"/>
              <a:t>‹#›</a:t>
            </a:fld>
            <a:endParaRPr lang="en-US"/>
          </a:p>
        </p:txBody>
      </p:sp>
    </p:spTree>
    <p:extLst>
      <p:ext uri="{BB962C8B-B14F-4D97-AF65-F5344CB8AC3E}">
        <p14:creationId xmlns:p14="http://schemas.microsoft.com/office/powerpoint/2010/main" val="22569641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9C6B9-2901-8347-A693-D6AEF08D2493}" type="datetimeFigureOut">
              <a:rPr lang="en-US" smtClean="0"/>
              <a:t>10/6/2020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F1460D-C240-7E44-BE96-3FAACBDD67DD}" type="slidenum">
              <a:rPr lang="en-US" smtClean="0"/>
              <a:t>‹#›</a:t>
            </a:fld>
            <a:endParaRPr lang="en-US"/>
          </a:p>
        </p:txBody>
      </p:sp>
    </p:spTree>
    <p:extLst>
      <p:ext uri="{BB962C8B-B14F-4D97-AF65-F5344CB8AC3E}">
        <p14:creationId xmlns:p14="http://schemas.microsoft.com/office/powerpoint/2010/main" val="150284893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time for a rethink</a:t>
            </a:r>
          </a:p>
          <a:p>
            <a:endParaRPr lang="en-US" dirty="0"/>
          </a:p>
          <a:p>
            <a:r>
              <a:rPr lang="en-US" dirty="0"/>
              <a:t>The idea that I am going to talk to you</a:t>
            </a:r>
            <a:r>
              <a:rPr lang="en-US" baseline="0" dirty="0"/>
              <a:t> about today is not a new idea, but perhaps it is an idea who’s time has come</a:t>
            </a:r>
          </a:p>
          <a:p>
            <a:endParaRPr lang="en-US" baseline="0" dirty="0"/>
          </a:p>
          <a:p>
            <a:r>
              <a:rPr lang="en-US" baseline="0" dirty="0"/>
              <a:t>“unfair, underfunded, fragmented, </a:t>
            </a:r>
            <a:r>
              <a:rPr lang="en-US" baseline="0" dirty="0" err="1"/>
              <a:t>inefficent</a:t>
            </a:r>
            <a:r>
              <a:rPr lang="en-US" baseline="0" dirty="0"/>
              <a:t>” </a:t>
            </a:r>
            <a:r>
              <a:rPr lang="en-US" baseline="0" dirty="0" err="1"/>
              <a:t>Dougie</a:t>
            </a:r>
            <a:r>
              <a:rPr lang="en-US" baseline="0"/>
              <a:t> Herd</a:t>
            </a:r>
            <a:endParaRPr lang="en-US" dirty="0"/>
          </a:p>
        </p:txBody>
      </p:sp>
      <p:sp>
        <p:nvSpPr>
          <p:cNvPr id="4" name="Slide Number Placeholder 3"/>
          <p:cNvSpPr>
            <a:spLocks noGrp="1"/>
          </p:cNvSpPr>
          <p:nvPr>
            <p:ph type="sldNum" sz="quarter" idx="10"/>
          </p:nvPr>
        </p:nvSpPr>
        <p:spPr/>
        <p:txBody>
          <a:bodyPr/>
          <a:lstStyle/>
          <a:p>
            <a:fld id="{4BF1460D-C240-7E44-BE96-3FAACBDD67DD}" type="slidenum">
              <a:rPr lang="en-US" smtClean="0"/>
              <a:t>1</a:t>
            </a:fld>
            <a:endParaRPr lang="en-US"/>
          </a:p>
        </p:txBody>
      </p:sp>
    </p:spTree>
    <p:extLst>
      <p:ext uri="{BB962C8B-B14F-4D97-AF65-F5344CB8AC3E}">
        <p14:creationId xmlns:p14="http://schemas.microsoft.com/office/powerpoint/2010/main" val="1482252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11</a:t>
            </a:fld>
            <a:endParaRPr lang="en-US"/>
          </a:p>
        </p:txBody>
      </p:sp>
    </p:spTree>
    <p:extLst>
      <p:ext uri="{BB962C8B-B14F-4D97-AF65-F5344CB8AC3E}">
        <p14:creationId xmlns:p14="http://schemas.microsoft.com/office/powerpoint/2010/main" val="7051298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12</a:t>
            </a:fld>
            <a:endParaRPr lang="en-US"/>
          </a:p>
        </p:txBody>
      </p:sp>
    </p:spTree>
    <p:extLst>
      <p:ext uri="{BB962C8B-B14F-4D97-AF65-F5344CB8AC3E}">
        <p14:creationId xmlns:p14="http://schemas.microsoft.com/office/powerpoint/2010/main" val="1134702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13</a:t>
            </a:fld>
            <a:endParaRPr lang="en-US"/>
          </a:p>
        </p:txBody>
      </p:sp>
    </p:spTree>
    <p:extLst>
      <p:ext uri="{BB962C8B-B14F-4D97-AF65-F5344CB8AC3E}">
        <p14:creationId xmlns:p14="http://schemas.microsoft.com/office/powerpoint/2010/main" val="9248269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14</a:t>
            </a:fld>
            <a:endParaRPr lang="en-US"/>
          </a:p>
        </p:txBody>
      </p:sp>
    </p:spTree>
    <p:extLst>
      <p:ext uri="{BB962C8B-B14F-4D97-AF65-F5344CB8AC3E}">
        <p14:creationId xmlns:p14="http://schemas.microsoft.com/office/powerpoint/2010/main" val="2365202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15</a:t>
            </a:fld>
            <a:endParaRPr lang="en-US"/>
          </a:p>
        </p:txBody>
      </p:sp>
    </p:spTree>
    <p:extLst>
      <p:ext uri="{BB962C8B-B14F-4D97-AF65-F5344CB8AC3E}">
        <p14:creationId xmlns:p14="http://schemas.microsoft.com/office/powerpoint/2010/main" val="4885163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16</a:t>
            </a:fld>
            <a:endParaRPr lang="en-US"/>
          </a:p>
        </p:txBody>
      </p:sp>
    </p:spTree>
    <p:extLst>
      <p:ext uri="{BB962C8B-B14F-4D97-AF65-F5344CB8AC3E}">
        <p14:creationId xmlns:p14="http://schemas.microsoft.com/office/powerpoint/2010/main" val="35209768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17</a:t>
            </a:fld>
            <a:endParaRPr lang="en-US"/>
          </a:p>
        </p:txBody>
      </p:sp>
    </p:spTree>
    <p:extLst>
      <p:ext uri="{BB962C8B-B14F-4D97-AF65-F5344CB8AC3E}">
        <p14:creationId xmlns:p14="http://schemas.microsoft.com/office/powerpoint/2010/main" val="43574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18</a:t>
            </a:fld>
            <a:endParaRPr lang="en-US"/>
          </a:p>
        </p:txBody>
      </p:sp>
    </p:spTree>
    <p:extLst>
      <p:ext uri="{BB962C8B-B14F-4D97-AF65-F5344CB8AC3E}">
        <p14:creationId xmlns:p14="http://schemas.microsoft.com/office/powerpoint/2010/main" val="782920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19</a:t>
            </a:fld>
            <a:endParaRPr lang="en-US"/>
          </a:p>
        </p:txBody>
      </p:sp>
    </p:spTree>
    <p:extLst>
      <p:ext uri="{BB962C8B-B14F-4D97-AF65-F5344CB8AC3E}">
        <p14:creationId xmlns:p14="http://schemas.microsoft.com/office/powerpoint/2010/main" val="9889857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20</a:t>
            </a:fld>
            <a:endParaRPr lang="en-US"/>
          </a:p>
        </p:txBody>
      </p:sp>
    </p:spTree>
    <p:extLst>
      <p:ext uri="{BB962C8B-B14F-4D97-AF65-F5344CB8AC3E}">
        <p14:creationId xmlns:p14="http://schemas.microsoft.com/office/powerpoint/2010/main" val="2872977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2</a:t>
            </a:fld>
            <a:endParaRPr lang="en-US"/>
          </a:p>
        </p:txBody>
      </p:sp>
    </p:spTree>
    <p:extLst>
      <p:ext uri="{BB962C8B-B14F-4D97-AF65-F5344CB8AC3E}">
        <p14:creationId xmlns:p14="http://schemas.microsoft.com/office/powerpoint/2010/main" val="16030632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21</a:t>
            </a:fld>
            <a:endParaRPr lang="en-US"/>
          </a:p>
        </p:txBody>
      </p:sp>
    </p:spTree>
    <p:extLst>
      <p:ext uri="{BB962C8B-B14F-4D97-AF65-F5344CB8AC3E}">
        <p14:creationId xmlns:p14="http://schemas.microsoft.com/office/powerpoint/2010/main" val="40789846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22</a:t>
            </a:fld>
            <a:endParaRPr lang="en-US"/>
          </a:p>
        </p:txBody>
      </p:sp>
    </p:spTree>
    <p:extLst>
      <p:ext uri="{BB962C8B-B14F-4D97-AF65-F5344CB8AC3E}">
        <p14:creationId xmlns:p14="http://schemas.microsoft.com/office/powerpoint/2010/main" val="13187945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23</a:t>
            </a:fld>
            <a:endParaRPr lang="en-US"/>
          </a:p>
        </p:txBody>
      </p:sp>
    </p:spTree>
    <p:extLst>
      <p:ext uri="{BB962C8B-B14F-4D97-AF65-F5344CB8AC3E}">
        <p14:creationId xmlns:p14="http://schemas.microsoft.com/office/powerpoint/2010/main" val="3034730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3</a:t>
            </a:fld>
            <a:endParaRPr lang="en-US"/>
          </a:p>
        </p:txBody>
      </p:sp>
    </p:spTree>
    <p:extLst>
      <p:ext uri="{BB962C8B-B14F-4D97-AF65-F5344CB8AC3E}">
        <p14:creationId xmlns:p14="http://schemas.microsoft.com/office/powerpoint/2010/main" val="1701522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4</a:t>
            </a:fld>
            <a:endParaRPr lang="en-US"/>
          </a:p>
        </p:txBody>
      </p:sp>
    </p:spTree>
    <p:extLst>
      <p:ext uri="{BB962C8B-B14F-4D97-AF65-F5344CB8AC3E}">
        <p14:creationId xmlns:p14="http://schemas.microsoft.com/office/powerpoint/2010/main" val="2800086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5</a:t>
            </a:fld>
            <a:endParaRPr lang="en-US"/>
          </a:p>
        </p:txBody>
      </p:sp>
    </p:spTree>
    <p:extLst>
      <p:ext uri="{BB962C8B-B14F-4D97-AF65-F5344CB8AC3E}">
        <p14:creationId xmlns:p14="http://schemas.microsoft.com/office/powerpoint/2010/main" val="1784066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It must also be noted that in New Zealand, the Human Rights system is not “absolute”. Because of our current constitutional system we cannot go to Court and enforce our human rights in the same way people in some other countries can. We can go to the Human Rights Commission and Human Rights Review Tribunal and enforce anti-discrimination provisions and make demands for reasonable accommodations. </a:t>
            </a:r>
            <a:r>
              <a:rPr lang="en-NZ"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endParaRPr lang="en-NZ"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Non-discrimination and reasonable accommodations are obligations on all people and organisations in New Zealand. These include requirements on others to behave in particular ways and to provide reasonable accommodations to disabled people. These obligations also apply to the state acting in its capacity of administering systems for barrier removal and providing personalised healthcare, accommodations and supports. The current system for doing this in New Zealand is through the Human Rights Act as administered by the Human Rights Commission and the Human Rights Review Tribunal. </a:t>
            </a:r>
            <a:endParaRPr lang="en-NZ"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NZ"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system is not subject to progressive realisation and non-regression. </a:t>
            </a:r>
            <a:r>
              <a:rPr lang="en-NZ" sz="1200"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It applies in full now and requires reasonable accommodations to be provided and prohibits discrimination. There are numerous issues with the existing system and it is viewed by many disabled people (and others) as ineffective. These issues must be acknowledged and addressed however it is beyond the scope of this research project to address these</a:t>
            </a:r>
            <a:r>
              <a:rPr lang="en-NZ" sz="120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4BF1460D-C240-7E44-BE96-3FAACBDD67DD}" type="slidenum">
              <a:rPr lang="en-US" smtClean="0"/>
              <a:t>6</a:t>
            </a:fld>
            <a:endParaRPr lang="en-US"/>
          </a:p>
        </p:txBody>
      </p:sp>
    </p:spTree>
    <p:extLst>
      <p:ext uri="{BB962C8B-B14F-4D97-AF65-F5344CB8AC3E}">
        <p14:creationId xmlns:p14="http://schemas.microsoft.com/office/powerpoint/2010/main" val="197718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8</a:t>
            </a:fld>
            <a:endParaRPr lang="en-US"/>
          </a:p>
        </p:txBody>
      </p:sp>
    </p:spTree>
    <p:extLst>
      <p:ext uri="{BB962C8B-B14F-4D97-AF65-F5344CB8AC3E}">
        <p14:creationId xmlns:p14="http://schemas.microsoft.com/office/powerpoint/2010/main" val="595551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9</a:t>
            </a:fld>
            <a:endParaRPr lang="en-US"/>
          </a:p>
        </p:txBody>
      </p:sp>
    </p:spTree>
    <p:extLst>
      <p:ext uri="{BB962C8B-B14F-4D97-AF65-F5344CB8AC3E}">
        <p14:creationId xmlns:p14="http://schemas.microsoft.com/office/powerpoint/2010/main" val="4086494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F1460D-C240-7E44-BE96-3FAACBDD67DD}" type="slidenum">
              <a:rPr lang="en-US" smtClean="0"/>
              <a:t>10</a:t>
            </a:fld>
            <a:endParaRPr lang="en-US"/>
          </a:p>
        </p:txBody>
      </p:sp>
    </p:spTree>
    <p:extLst>
      <p:ext uri="{BB962C8B-B14F-4D97-AF65-F5344CB8AC3E}">
        <p14:creationId xmlns:p14="http://schemas.microsoft.com/office/powerpoint/2010/main" val="2749461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AU"/>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AU"/>
              <a:t>Click to edit Master subtitle style</a:t>
            </a:r>
            <a:endParaRPr lang="en-US" dirty="0"/>
          </a:p>
        </p:txBody>
      </p:sp>
      <p:sp>
        <p:nvSpPr>
          <p:cNvPr id="4" name="Date Placeholder 3"/>
          <p:cNvSpPr>
            <a:spLocks noGrp="1"/>
          </p:cNvSpPr>
          <p:nvPr>
            <p:ph type="dt" sz="half" idx="10"/>
          </p:nvPr>
        </p:nvSpPr>
        <p:spPr/>
        <p:txBody>
          <a:bodyPr/>
          <a:lstStyle/>
          <a:p>
            <a:fld id="{AEB376CB-F33B-DE4A-8DC8-2DE5C8D7DDEF}"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CD375-78DC-FF44-A63B-E3B63F0B634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AEB376CB-F33B-DE4A-8DC8-2DE5C8D7DDEF}"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CD375-78DC-FF44-A63B-E3B63F0B634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AU"/>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AEB376CB-F33B-DE4A-8DC8-2DE5C8D7DDEF}"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CD375-78DC-FF44-A63B-E3B63F0B634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4" name="Date Placeholder 3"/>
          <p:cNvSpPr>
            <a:spLocks noGrp="1"/>
          </p:cNvSpPr>
          <p:nvPr>
            <p:ph type="dt" sz="half" idx="10"/>
          </p:nvPr>
        </p:nvSpPr>
        <p:spPr/>
        <p:txBody>
          <a:bodyPr/>
          <a:lstStyle/>
          <a:p>
            <a:fld id="{AEB376CB-F33B-DE4A-8DC8-2DE5C8D7DDEF}"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CD375-78DC-FF44-A63B-E3B63F0B634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AU"/>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AU"/>
              <a:t>Click to edit Master text styles</a:t>
            </a:r>
          </a:p>
        </p:txBody>
      </p:sp>
      <p:sp>
        <p:nvSpPr>
          <p:cNvPr id="4" name="Date Placeholder 3"/>
          <p:cNvSpPr>
            <a:spLocks noGrp="1"/>
          </p:cNvSpPr>
          <p:nvPr>
            <p:ph type="dt" sz="half" idx="10"/>
          </p:nvPr>
        </p:nvSpPr>
        <p:spPr/>
        <p:txBody>
          <a:bodyPr/>
          <a:lstStyle/>
          <a:p>
            <a:fld id="{AEB376CB-F33B-DE4A-8DC8-2DE5C8D7DDEF}"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CD375-78DC-FF44-A63B-E3B63F0B634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5" name="Date Placeholder 4"/>
          <p:cNvSpPr>
            <a:spLocks noGrp="1"/>
          </p:cNvSpPr>
          <p:nvPr>
            <p:ph type="dt" sz="half" idx="10"/>
          </p:nvPr>
        </p:nvSpPr>
        <p:spPr/>
        <p:txBody>
          <a:bodyPr/>
          <a:lstStyle/>
          <a:p>
            <a:fld id="{AEB376CB-F33B-DE4A-8DC8-2DE5C8D7DDEF}"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3CD375-78DC-FF44-A63B-E3B63F0B6347}" type="slidenum">
              <a:rPr lang="en-US" smtClean="0"/>
              <a:t>‹#›</a:t>
            </a:fld>
            <a:endParaRPr lang="en-US"/>
          </a:p>
        </p:txBody>
      </p:sp>
      <p:sp>
        <p:nvSpPr>
          <p:cNvPr id="8" name="Title 7"/>
          <p:cNvSpPr>
            <a:spLocks noGrp="1"/>
          </p:cNvSpPr>
          <p:nvPr>
            <p:ph type="title"/>
          </p:nvPr>
        </p:nvSpPr>
        <p:spPr/>
        <p:txBody>
          <a:bodyPr/>
          <a:lstStyle/>
          <a:p>
            <a:r>
              <a:rPr lang="en-AU"/>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AU"/>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AU"/>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7" name="Date Placeholder 6"/>
          <p:cNvSpPr>
            <a:spLocks noGrp="1"/>
          </p:cNvSpPr>
          <p:nvPr>
            <p:ph type="dt" sz="half" idx="10"/>
          </p:nvPr>
        </p:nvSpPr>
        <p:spPr/>
        <p:txBody>
          <a:bodyPr/>
          <a:lstStyle/>
          <a:p>
            <a:fld id="{AEB376CB-F33B-DE4A-8DC8-2DE5C8D7DDEF}" type="datetimeFigureOut">
              <a:rPr lang="en-US" smtClean="0"/>
              <a:t>10/6/2020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3CD375-78DC-FF44-A63B-E3B63F0B634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Date Placeholder 2"/>
          <p:cNvSpPr>
            <a:spLocks noGrp="1"/>
          </p:cNvSpPr>
          <p:nvPr>
            <p:ph type="dt" sz="half" idx="10"/>
          </p:nvPr>
        </p:nvSpPr>
        <p:spPr/>
        <p:txBody>
          <a:bodyPr/>
          <a:lstStyle/>
          <a:p>
            <a:fld id="{AEB376CB-F33B-DE4A-8DC8-2DE5C8D7DDEF}" type="datetimeFigureOut">
              <a:rPr lang="en-US" smtClean="0"/>
              <a:t>10/6/2020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3CD375-78DC-FF44-A63B-E3B63F0B634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B376CB-F33B-DE4A-8DC8-2DE5C8D7DDEF}" type="datetimeFigureOut">
              <a:rPr lang="en-US" smtClean="0"/>
              <a:t>10/6/2020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3CD375-78DC-FF44-A63B-E3B63F0B634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AU"/>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AU"/>
              <a:t>Click to edit Master text styles</a:t>
            </a:r>
          </a:p>
        </p:txBody>
      </p:sp>
      <p:sp>
        <p:nvSpPr>
          <p:cNvPr id="5" name="Date Placeholder 4"/>
          <p:cNvSpPr>
            <a:spLocks noGrp="1"/>
          </p:cNvSpPr>
          <p:nvPr>
            <p:ph type="dt" sz="half" idx="10"/>
          </p:nvPr>
        </p:nvSpPr>
        <p:spPr/>
        <p:txBody>
          <a:bodyPr/>
          <a:lstStyle/>
          <a:p>
            <a:fld id="{AEB376CB-F33B-DE4A-8DC8-2DE5C8D7DDEF}" type="datetimeFigureOut">
              <a:rPr lang="en-US" smtClean="0"/>
              <a:t>10/6/2020</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F33CD375-78DC-FF44-A63B-E3B63F0B634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AU"/>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AU"/>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AEB376CB-F33B-DE4A-8DC8-2DE5C8D7DDEF}"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3CD375-78DC-FF44-A63B-E3B63F0B634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AU"/>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AEB376CB-F33B-DE4A-8DC8-2DE5C8D7DDEF}" type="datetimeFigureOut">
              <a:rPr lang="en-US" smtClean="0"/>
              <a:t>10/6/2020</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F33CD375-78DC-FF44-A63B-E3B63F0B634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forster.co.nz/"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27637" y="-634623"/>
            <a:ext cx="5916363" cy="314083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569351" y="600306"/>
            <a:ext cx="8361289" cy="1748999"/>
          </a:xfrm>
        </p:spPr>
        <p:txBody>
          <a:bodyPr>
            <a:normAutofit/>
          </a:bodyPr>
          <a:lstStyle/>
          <a:p>
            <a:r>
              <a:rPr lang="en-US" sz="2800" dirty="0"/>
              <a:t>Building Systems for removing disabling experiences</a:t>
            </a:r>
          </a:p>
        </p:txBody>
      </p:sp>
      <p:sp>
        <p:nvSpPr>
          <p:cNvPr id="3" name="Subtitle 2"/>
          <p:cNvSpPr>
            <a:spLocks noGrp="1"/>
          </p:cNvSpPr>
          <p:nvPr>
            <p:ph type="subTitle" idx="1"/>
          </p:nvPr>
        </p:nvSpPr>
        <p:spPr>
          <a:xfrm>
            <a:off x="4308773" y="3265840"/>
            <a:ext cx="7144934" cy="1397600"/>
          </a:xfrm>
        </p:spPr>
        <p:txBody>
          <a:bodyPr/>
          <a:lstStyle/>
          <a:p>
            <a:r>
              <a:rPr lang="en-US" b="1" dirty="0"/>
              <a:t>Warren Forster </a:t>
            </a:r>
          </a:p>
          <a:p>
            <a:r>
              <a:rPr lang="en-US" b="1" dirty="0"/>
              <a:t>Barrister and Researcher </a:t>
            </a:r>
          </a:p>
          <a:p>
            <a:r>
              <a:rPr lang="en-US" b="1" dirty="0"/>
              <a:t>2017 New Zealand law Foundation </a:t>
            </a:r>
          </a:p>
          <a:p>
            <a:r>
              <a:rPr lang="en-US" b="1" dirty="0"/>
              <a:t>international research fellow</a:t>
            </a:r>
          </a:p>
        </p:txBody>
      </p:sp>
      <p:pic>
        <p:nvPicPr>
          <p:cNvPr id="4" name="Picture 3" descr="Law Foundat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4100" y="4149298"/>
            <a:ext cx="1748999" cy="1748999"/>
          </a:xfrm>
          <a:prstGeom prst="rect">
            <a:avLst/>
          </a:prstGeom>
        </p:spPr>
      </p:pic>
      <p:sp>
        <p:nvSpPr>
          <p:cNvPr id="6" name="Subtitle 2"/>
          <p:cNvSpPr txBox="1">
            <a:spLocks/>
          </p:cNvSpPr>
          <p:nvPr/>
        </p:nvSpPr>
        <p:spPr>
          <a:xfrm>
            <a:off x="4308773" y="4409440"/>
            <a:ext cx="7144934" cy="1950720"/>
          </a:xfrm>
          <a:prstGeom prst="rect">
            <a:avLst/>
          </a:prstGeom>
        </p:spPr>
        <p:txBody>
          <a:bodyPr vert="horz" lIns="91440" tIns="9144" rIns="91440" bIns="45720" rtlCol="0">
            <a:normAutofit/>
          </a:bodyPr>
          <a:lstStyle>
            <a:lvl1pPr marL="0" indent="0" algn="l" defTabSz="914400" rtl="0" eaLnBrk="1" latinLnBrk="0" hangingPunct="1">
              <a:spcBef>
                <a:spcPts val="800"/>
              </a:spcBef>
              <a:buFont typeface="Arial" pitchFamily="34" charse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defTabSz="914400" rtl="0" eaLnBrk="1" latinLnBrk="0" hangingPunct="1">
              <a:spcBef>
                <a:spcPts val="300"/>
              </a:spcBef>
              <a:buClr>
                <a:schemeClr val="accent2"/>
              </a:buClr>
              <a:buFont typeface="Wingdings" pitchFamily="2" charset="2"/>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300"/>
              </a:spcBef>
              <a:buClr>
                <a:schemeClr val="accent2"/>
              </a:buClr>
              <a:buFont typeface="Wingdings" pitchFamily="2" charset="2"/>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300"/>
              </a:spcBef>
              <a:buClr>
                <a:schemeClr val="accent2"/>
              </a:buClr>
              <a:buFont typeface="Wingdings" pitchFamily="2" charset="2"/>
              <a:buNone/>
              <a:defRPr sz="1600" kern="1200">
                <a:solidFill>
                  <a:schemeClr val="tx1">
                    <a:tint val="75000"/>
                  </a:schemeClr>
                </a:solidFill>
                <a:latin typeface="+mn-lt"/>
                <a:ea typeface="+mn-ea"/>
                <a:cs typeface="+mn-cs"/>
              </a:defRPr>
            </a:lvl4pPr>
            <a:lvl5pPr marL="1828800" indent="0" algn="ctr" defTabSz="914400" rtl="0" eaLnBrk="1" latinLnBrk="0" hangingPunct="1">
              <a:spcBef>
                <a:spcPts val="300"/>
              </a:spcBef>
              <a:buClr>
                <a:schemeClr val="accent2"/>
              </a:buClr>
              <a:buFont typeface="Wingdings" pitchFamily="2"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00"/>
              </a:spcBef>
              <a:buClr>
                <a:schemeClr val="accent2"/>
              </a:buClr>
              <a:buFont typeface="Wingdings" pitchFamily="2"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00"/>
              </a:spcBef>
              <a:buClr>
                <a:schemeClr val="accent2"/>
              </a:buClr>
              <a:buFont typeface="Wingdings" pitchFamily="2"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00"/>
              </a:spcBef>
              <a:buClr>
                <a:schemeClr val="accent2"/>
              </a:buClr>
              <a:buFont typeface="Wingdings" pitchFamily="2"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00"/>
              </a:spcBef>
              <a:buClr>
                <a:schemeClr val="accent2"/>
              </a:buClr>
              <a:buFont typeface="Wingdings" pitchFamily="2" charset="2"/>
              <a:buNone/>
              <a:defRPr sz="1400" kern="1200">
                <a:solidFill>
                  <a:schemeClr val="tx1">
                    <a:tint val="75000"/>
                  </a:schemeClr>
                </a:solidFill>
                <a:latin typeface="+mn-lt"/>
                <a:ea typeface="+mn-ea"/>
                <a:cs typeface="+mn-cs"/>
              </a:defRPr>
            </a:lvl9pPr>
          </a:lstStyle>
          <a:p>
            <a:endParaRPr lang="en-US" b="1" dirty="0"/>
          </a:p>
          <a:p>
            <a:r>
              <a:rPr lang="en-US" b="1" dirty="0"/>
              <a:t>New Zealand Disability </a:t>
            </a:r>
          </a:p>
          <a:p>
            <a:r>
              <a:rPr lang="en-US" b="1" dirty="0"/>
              <a:t>Support Network</a:t>
            </a:r>
          </a:p>
          <a:p>
            <a:r>
              <a:rPr lang="en-US" b="1" dirty="0"/>
              <a:t>24 September 2020 </a:t>
            </a:r>
          </a:p>
          <a:p>
            <a:endParaRPr lang="en-US" b="1" dirty="0"/>
          </a:p>
          <a:p>
            <a:r>
              <a:rPr lang="en-US" b="1" dirty="0">
                <a:hlinkClick r:id="rId4"/>
              </a:rPr>
              <a:t>www.forster.co.nz</a:t>
            </a:r>
            <a:endParaRPr lang="en-US" b="1" dirty="0"/>
          </a:p>
          <a:p>
            <a:endParaRPr lang="en-US" b="1" dirty="0"/>
          </a:p>
          <a:p>
            <a:endParaRPr lang="en-US" b="1" dirty="0"/>
          </a:p>
        </p:txBody>
      </p:sp>
    </p:spTree>
    <p:extLst>
      <p:ext uri="{BB962C8B-B14F-4D97-AF65-F5344CB8AC3E}">
        <p14:creationId xmlns:p14="http://schemas.microsoft.com/office/powerpoint/2010/main" val="142041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BCFB2-5806-2B4E-9CF7-E891E10C9C29}"/>
              </a:ext>
            </a:extLst>
          </p:cNvPr>
          <p:cNvSpPr>
            <a:spLocks noGrp="1"/>
          </p:cNvSpPr>
          <p:nvPr>
            <p:ph type="title"/>
          </p:nvPr>
        </p:nvSpPr>
        <p:spPr/>
        <p:txBody>
          <a:bodyPr/>
          <a:lstStyle/>
          <a:p>
            <a:r>
              <a:rPr lang="en-US" dirty="0"/>
              <a:t>A rights based system (continued)</a:t>
            </a:r>
          </a:p>
        </p:txBody>
      </p:sp>
      <p:sp>
        <p:nvSpPr>
          <p:cNvPr id="3" name="Content Placeholder 2">
            <a:extLst>
              <a:ext uri="{FF2B5EF4-FFF2-40B4-BE49-F238E27FC236}">
                <a16:creationId xmlns:a16="http://schemas.microsoft.com/office/drawing/2014/main" id="{02C47341-CD7B-4C41-9366-262B816D9A1B}"/>
              </a:ext>
            </a:extLst>
          </p:cNvPr>
          <p:cNvSpPr>
            <a:spLocks noGrp="1"/>
          </p:cNvSpPr>
          <p:nvPr>
            <p:ph idx="1"/>
          </p:nvPr>
        </p:nvSpPr>
        <p:spPr/>
        <p:txBody>
          <a:bodyPr/>
          <a:lstStyle/>
          <a:p>
            <a:r>
              <a:rPr lang="en-GB" dirty="0"/>
              <a:t> </a:t>
            </a:r>
            <a:endParaRPr lang="en-NZ" dirty="0"/>
          </a:p>
          <a:p>
            <a:r>
              <a:rPr lang="en-GB" sz="2000" dirty="0"/>
              <a:t>	These are provided through a “rights based” framework must be provided in a person-centric manner and this report focuses primarily on developing a system to do this and then implementing this system over the next 20 years. </a:t>
            </a:r>
            <a:endParaRPr lang="en-NZ" sz="2000" dirty="0"/>
          </a:p>
          <a:p>
            <a:r>
              <a:rPr lang="en-GB" sz="2000" dirty="0"/>
              <a:t> </a:t>
            </a:r>
            <a:endParaRPr lang="en-NZ" sz="2000" dirty="0"/>
          </a:p>
          <a:p>
            <a:r>
              <a:rPr lang="en-GB" sz="2000" dirty="0"/>
              <a:t>	The idea behind this is that certain requirements in the Convention on the Rights of Persons with Disabilities must be provided by the New Zealand to our people in a way that can be enforced against the government. </a:t>
            </a:r>
            <a:endParaRPr lang="en-NZ" sz="2000" dirty="0"/>
          </a:p>
          <a:p>
            <a:endParaRPr lang="en-US" dirty="0"/>
          </a:p>
        </p:txBody>
      </p:sp>
    </p:spTree>
    <p:extLst>
      <p:ext uri="{BB962C8B-B14F-4D97-AF65-F5344CB8AC3E}">
        <p14:creationId xmlns:p14="http://schemas.microsoft.com/office/powerpoint/2010/main" val="566148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7D81F-5EE1-6C47-8870-3D918394A8BF}"/>
              </a:ext>
            </a:extLst>
          </p:cNvPr>
          <p:cNvSpPr>
            <a:spLocks noGrp="1"/>
          </p:cNvSpPr>
          <p:nvPr>
            <p:ph type="title"/>
          </p:nvPr>
        </p:nvSpPr>
        <p:spPr/>
        <p:txBody>
          <a:bodyPr/>
          <a:lstStyle/>
          <a:p>
            <a:r>
              <a:rPr lang="en-US" dirty="0"/>
              <a:t>Example of why we need systems</a:t>
            </a:r>
          </a:p>
        </p:txBody>
      </p:sp>
      <p:sp>
        <p:nvSpPr>
          <p:cNvPr id="3" name="Content Placeholder 2">
            <a:extLst>
              <a:ext uri="{FF2B5EF4-FFF2-40B4-BE49-F238E27FC236}">
                <a16:creationId xmlns:a16="http://schemas.microsoft.com/office/drawing/2014/main" id="{81533D0D-95B2-D746-B534-47980ED21063}"/>
              </a:ext>
            </a:extLst>
          </p:cNvPr>
          <p:cNvSpPr>
            <a:spLocks noGrp="1"/>
          </p:cNvSpPr>
          <p:nvPr>
            <p:ph idx="1"/>
          </p:nvPr>
        </p:nvSpPr>
        <p:spPr>
          <a:xfrm>
            <a:off x="436594" y="1100628"/>
            <a:ext cx="7520940" cy="3579849"/>
          </a:xfrm>
        </p:spPr>
        <p:txBody>
          <a:bodyPr>
            <a:normAutofit/>
          </a:bodyPr>
          <a:lstStyle/>
          <a:p>
            <a:r>
              <a:rPr lang="en-US" sz="2000" dirty="0"/>
              <a:t> 	Many of our people need to live in an accessible home. </a:t>
            </a:r>
          </a:p>
          <a:p>
            <a:r>
              <a:rPr lang="en-US" sz="2000" dirty="0"/>
              <a:t>	Disabling experiences impact on people lives because of housing. </a:t>
            </a:r>
          </a:p>
          <a:p>
            <a:r>
              <a:rPr lang="en-US" sz="2000" dirty="0"/>
              <a:t>	The Government was asked by the UN to provide the following to the UN: </a:t>
            </a:r>
          </a:p>
          <a:p>
            <a:r>
              <a:rPr lang="en-US" sz="2000" dirty="0"/>
              <a:t>		</a:t>
            </a:r>
            <a:r>
              <a:rPr lang="en-NZ" sz="2000" b="0" dirty="0"/>
              <a:t>Strategies and resources allocated to ensure accessible 	housing for persons with disabilities that are affordable for 	all persons with disabilities, in all housing sectors, and legal 	requirements and duties of accessibility for private 	constructors in the development of housing projects;</a:t>
            </a:r>
          </a:p>
          <a:p>
            <a:endParaRPr lang="en-US" dirty="0"/>
          </a:p>
          <a:p>
            <a:endParaRPr lang="en-US" dirty="0"/>
          </a:p>
        </p:txBody>
      </p:sp>
    </p:spTree>
    <p:extLst>
      <p:ext uri="{BB962C8B-B14F-4D97-AF65-F5344CB8AC3E}">
        <p14:creationId xmlns:p14="http://schemas.microsoft.com/office/powerpoint/2010/main" val="3673810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1E099-785F-F24B-BDC6-7C61E1329256}"/>
              </a:ext>
            </a:extLst>
          </p:cNvPr>
          <p:cNvSpPr>
            <a:spLocks noGrp="1"/>
          </p:cNvSpPr>
          <p:nvPr>
            <p:ph type="title"/>
          </p:nvPr>
        </p:nvSpPr>
        <p:spPr/>
        <p:txBody>
          <a:bodyPr/>
          <a:lstStyle/>
          <a:p>
            <a:r>
              <a:rPr lang="en-US" dirty="0"/>
              <a:t>Governments response to UN</a:t>
            </a:r>
          </a:p>
        </p:txBody>
      </p:sp>
      <p:sp>
        <p:nvSpPr>
          <p:cNvPr id="3" name="Content Placeholder 2">
            <a:extLst>
              <a:ext uri="{FF2B5EF4-FFF2-40B4-BE49-F238E27FC236}">
                <a16:creationId xmlns:a16="http://schemas.microsoft.com/office/drawing/2014/main" id="{3A0A17BD-D111-654B-8553-B7025BA47565}"/>
              </a:ext>
            </a:extLst>
          </p:cNvPr>
          <p:cNvSpPr>
            <a:spLocks noGrp="1"/>
          </p:cNvSpPr>
          <p:nvPr>
            <p:ph idx="1"/>
          </p:nvPr>
        </p:nvSpPr>
        <p:spPr>
          <a:xfrm>
            <a:off x="307804" y="914400"/>
            <a:ext cx="8475587" cy="4250028"/>
          </a:xfrm>
        </p:spPr>
        <p:txBody>
          <a:bodyPr>
            <a:normAutofit fontScale="92500" lnSpcReduction="10000"/>
          </a:bodyPr>
          <a:lstStyle/>
          <a:p>
            <a:pPr lvl="0"/>
            <a:r>
              <a:rPr lang="en-NZ" sz="1800" dirty="0"/>
              <a:t>	We do not have any Government strategies to ensure that there are accessible and affordable houses for disabled people.</a:t>
            </a:r>
          </a:p>
          <a:p>
            <a:pPr lvl="0"/>
            <a:r>
              <a:rPr lang="en-NZ" sz="1800" dirty="0"/>
              <a:t>	There are no legal requirements for private constructors to build accessible housing in housing projects. </a:t>
            </a:r>
          </a:p>
          <a:p>
            <a:pPr lvl="0"/>
            <a:r>
              <a:rPr lang="en-NZ" sz="1800" dirty="0"/>
              <a:t>	The Government can proactively source accessible accommodation when providing short-term accommodation along with tailored social support for people in immediate need.</a:t>
            </a:r>
          </a:p>
          <a:p>
            <a:pPr lvl="0"/>
            <a:r>
              <a:rPr lang="en-NZ" sz="1800" dirty="0"/>
              <a:t>	Housing NZ Corporation provides state housing. They require houses they build to meet basic accessibility standards including wide hallways wherever possible. These houses need to be easily modified for a range of user needs in line with universal design principles. As the Government builds and upgrades more public houses, we are considering how to ensure that these provide suitable environments for disabled people. </a:t>
            </a:r>
          </a:p>
          <a:p>
            <a:r>
              <a:rPr lang="en-GB" sz="1800" dirty="0"/>
              <a:t>	Housing NZ Corporation is a Crown agent that provides housing services for New Zealanders in need.</a:t>
            </a:r>
            <a:endParaRPr lang="en-NZ" sz="1800" dirty="0"/>
          </a:p>
          <a:p>
            <a:endParaRPr lang="en-US" dirty="0"/>
          </a:p>
        </p:txBody>
      </p:sp>
      <p:sp>
        <p:nvSpPr>
          <p:cNvPr id="4" name="TextBox 3">
            <a:extLst>
              <a:ext uri="{FF2B5EF4-FFF2-40B4-BE49-F238E27FC236}">
                <a16:creationId xmlns:a16="http://schemas.microsoft.com/office/drawing/2014/main" id="{E127020A-35D1-A049-8DF1-22632935C4AE}"/>
              </a:ext>
            </a:extLst>
          </p:cNvPr>
          <p:cNvSpPr txBox="1"/>
          <p:nvPr/>
        </p:nvSpPr>
        <p:spPr>
          <a:xfrm>
            <a:off x="5125792" y="5834130"/>
            <a:ext cx="3843040" cy="369332"/>
          </a:xfrm>
          <a:prstGeom prst="rect">
            <a:avLst/>
          </a:prstGeom>
          <a:noFill/>
        </p:spPr>
        <p:txBody>
          <a:bodyPr wrap="none" rtlCol="0">
            <a:spAutoFit/>
          </a:bodyPr>
          <a:lstStyle/>
          <a:p>
            <a:r>
              <a:rPr lang="en-US" dirty="0"/>
              <a:t>Government response to list of issues</a:t>
            </a:r>
          </a:p>
        </p:txBody>
      </p:sp>
    </p:spTree>
    <p:extLst>
      <p:ext uri="{BB962C8B-B14F-4D97-AF65-F5344CB8AC3E}">
        <p14:creationId xmlns:p14="http://schemas.microsoft.com/office/powerpoint/2010/main" val="7718239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E15BF-034C-3B4F-BDF0-A2D1FDA1A087}"/>
              </a:ext>
            </a:extLst>
          </p:cNvPr>
          <p:cNvSpPr>
            <a:spLocks noGrp="1"/>
          </p:cNvSpPr>
          <p:nvPr>
            <p:ph type="title"/>
          </p:nvPr>
        </p:nvSpPr>
        <p:spPr/>
        <p:txBody>
          <a:bodyPr/>
          <a:lstStyle/>
          <a:p>
            <a:r>
              <a:rPr lang="en-US" dirty="0"/>
              <a:t>Independent Monitoring Mechanism</a:t>
            </a:r>
          </a:p>
        </p:txBody>
      </p:sp>
      <p:sp>
        <p:nvSpPr>
          <p:cNvPr id="3" name="Content Placeholder 2">
            <a:extLst>
              <a:ext uri="{FF2B5EF4-FFF2-40B4-BE49-F238E27FC236}">
                <a16:creationId xmlns:a16="http://schemas.microsoft.com/office/drawing/2014/main" id="{02ED0E69-5D60-9045-B448-DE463529A346}"/>
              </a:ext>
            </a:extLst>
          </p:cNvPr>
          <p:cNvSpPr>
            <a:spLocks noGrp="1"/>
          </p:cNvSpPr>
          <p:nvPr>
            <p:ph idx="1"/>
          </p:nvPr>
        </p:nvSpPr>
        <p:spPr/>
        <p:txBody>
          <a:bodyPr/>
          <a:lstStyle/>
          <a:p>
            <a:r>
              <a:rPr lang="en-NZ" dirty="0"/>
              <a:t>	Accessible housing is critical for disabled people to be healthy, safe and secure and to participate in their communities. There are simply not enough suitable homes available for the people who need them.</a:t>
            </a:r>
          </a:p>
          <a:p>
            <a:endParaRPr lang="en-NZ" dirty="0"/>
          </a:p>
          <a:p>
            <a:r>
              <a:rPr lang="en-NZ" dirty="0"/>
              <a:t>	The recommendation from the IMM: implement legislation requiring all newly built housing to conform to universal design standards </a:t>
            </a:r>
          </a:p>
          <a:p>
            <a:endParaRPr lang="en-US" dirty="0"/>
          </a:p>
        </p:txBody>
      </p:sp>
      <p:sp>
        <p:nvSpPr>
          <p:cNvPr id="4" name="TextBox 3">
            <a:extLst>
              <a:ext uri="{FF2B5EF4-FFF2-40B4-BE49-F238E27FC236}">
                <a16:creationId xmlns:a16="http://schemas.microsoft.com/office/drawing/2014/main" id="{907D4073-EF4C-1742-80A1-4DD7C80C9239}"/>
              </a:ext>
            </a:extLst>
          </p:cNvPr>
          <p:cNvSpPr txBox="1"/>
          <p:nvPr/>
        </p:nvSpPr>
        <p:spPr>
          <a:xfrm>
            <a:off x="4765183" y="5757372"/>
            <a:ext cx="4084003" cy="369332"/>
          </a:xfrm>
          <a:prstGeom prst="rect">
            <a:avLst/>
          </a:prstGeom>
          <a:noFill/>
        </p:spPr>
        <p:txBody>
          <a:bodyPr wrap="none" rtlCol="0">
            <a:spAutoFit/>
          </a:bodyPr>
          <a:lstStyle/>
          <a:p>
            <a:r>
              <a:rPr lang="en-US" dirty="0"/>
              <a:t>IMM Making Disability Rights Real 2020</a:t>
            </a:r>
          </a:p>
        </p:txBody>
      </p:sp>
    </p:spTree>
    <p:extLst>
      <p:ext uri="{BB962C8B-B14F-4D97-AF65-F5344CB8AC3E}">
        <p14:creationId xmlns:p14="http://schemas.microsoft.com/office/powerpoint/2010/main" val="3441691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5D82D-54CA-B749-8602-1058266E9221}"/>
              </a:ext>
            </a:extLst>
          </p:cNvPr>
          <p:cNvSpPr>
            <a:spLocks noGrp="1"/>
          </p:cNvSpPr>
          <p:nvPr>
            <p:ph type="title"/>
          </p:nvPr>
        </p:nvSpPr>
        <p:spPr>
          <a:xfrm>
            <a:off x="822960" y="365760"/>
            <a:ext cx="7754370" cy="548640"/>
          </a:xfrm>
        </p:spPr>
        <p:txBody>
          <a:bodyPr/>
          <a:lstStyle/>
          <a:p>
            <a:r>
              <a:rPr lang="en-US" dirty="0"/>
              <a:t>Removing disabling experiences requires:</a:t>
            </a:r>
          </a:p>
        </p:txBody>
      </p:sp>
      <p:sp>
        <p:nvSpPr>
          <p:cNvPr id="3" name="Content Placeholder 2">
            <a:extLst>
              <a:ext uri="{FF2B5EF4-FFF2-40B4-BE49-F238E27FC236}">
                <a16:creationId xmlns:a16="http://schemas.microsoft.com/office/drawing/2014/main" id="{74C5692D-28C3-5844-88F0-8796982903B8}"/>
              </a:ext>
            </a:extLst>
          </p:cNvPr>
          <p:cNvSpPr>
            <a:spLocks noGrp="1"/>
          </p:cNvSpPr>
          <p:nvPr>
            <p:ph idx="1"/>
          </p:nvPr>
        </p:nvSpPr>
        <p:spPr>
          <a:xfrm>
            <a:off x="822959" y="1100628"/>
            <a:ext cx="7754369" cy="4168058"/>
          </a:xfrm>
        </p:spPr>
        <p:txBody>
          <a:bodyPr>
            <a:normAutofit lnSpcReduction="10000"/>
          </a:bodyPr>
          <a:lstStyle/>
          <a:p>
            <a:endParaRPr lang="en-US" sz="2000" dirty="0"/>
          </a:p>
          <a:p>
            <a:r>
              <a:rPr lang="en-US" sz="2000" dirty="0"/>
              <a:t>1. Accessible housing to be available in the rental market (Accessibility System)</a:t>
            </a:r>
          </a:p>
          <a:p>
            <a:r>
              <a:rPr lang="en-US" sz="2000" dirty="0"/>
              <a:t>2. A person must have enough money to enter into a residential tenancy agreement (rights based system for income support)</a:t>
            </a:r>
          </a:p>
          <a:p>
            <a:r>
              <a:rPr lang="en-US" sz="2000" dirty="0"/>
              <a:t>3. A landlord must not discriminate (anti-discrimination system) and provide an accessible application process (accessibility system).</a:t>
            </a:r>
          </a:p>
          <a:p>
            <a:r>
              <a:rPr lang="en-US" sz="2000" dirty="0"/>
              <a:t>4. Any modification for the house are either reasonable accommodations (landlord) or provided by the rights based system (supports and </a:t>
            </a:r>
            <a:r>
              <a:rPr lang="en-US" sz="2000" dirty="0" err="1"/>
              <a:t>personalised</a:t>
            </a:r>
            <a:r>
              <a:rPr lang="en-US" sz="2000" dirty="0"/>
              <a:t> accommodations)</a:t>
            </a:r>
          </a:p>
          <a:p>
            <a:r>
              <a:rPr lang="en-US" sz="2000" dirty="0"/>
              <a:t>5. Any barriers that exist in this system must be identified and removed by through the accessibility system. </a:t>
            </a:r>
          </a:p>
          <a:p>
            <a:endParaRPr lang="en-US" sz="2000" dirty="0"/>
          </a:p>
        </p:txBody>
      </p:sp>
    </p:spTree>
    <p:extLst>
      <p:ext uri="{BB962C8B-B14F-4D97-AF65-F5344CB8AC3E}">
        <p14:creationId xmlns:p14="http://schemas.microsoft.com/office/powerpoint/2010/main" val="3496518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38130-3D45-6149-83B9-EEBA432CB1CC}"/>
              </a:ext>
            </a:extLst>
          </p:cNvPr>
          <p:cNvSpPr>
            <a:spLocks noGrp="1"/>
          </p:cNvSpPr>
          <p:nvPr>
            <p:ph type="title"/>
          </p:nvPr>
        </p:nvSpPr>
        <p:spPr/>
        <p:txBody>
          <a:bodyPr/>
          <a:lstStyle/>
          <a:p>
            <a:r>
              <a:rPr lang="en-US" dirty="0"/>
              <a:t>Three systems must work in unison to remove disabling experiences</a:t>
            </a:r>
          </a:p>
        </p:txBody>
      </p:sp>
      <p:sp>
        <p:nvSpPr>
          <p:cNvPr id="3" name="Content Placeholder 2">
            <a:extLst>
              <a:ext uri="{FF2B5EF4-FFF2-40B4-BE49-F238E27FC236}">
                <a16:creationId xmlns:a16="http://schemas.microsoft.com/office/drawing/2014/main" id="{6229FF15-BC71-F74E-96A5-54F8830CC45B}"/>
              </a:ext>
            </a:extLst>
          </p:cNvPr>
          <p:cNvSpPr>
            <a:spLocks noGrp="1"/>
          </p:cNvSpPr>
          <p:nvPr>
            <p:ph idx="1"/>
          </p:nvPr>
        </p:nvSpPr>
        <p:spPr>
          <a:xfrm>
            <a:off x="822960" y="1100628"/>
            <a:ext cx="7520940" cy="3824069"/>
          </a:xfrm>
        </p:spPr>
        <p:txBody>
          <a:bodyPr>
            <a:normAutofit/>
          </a:bodyPr>
          <a:lstStyle/>
          <a:p>
            <a:endParaRPr lang="en-US" dirty="0"/>
          </a:p>
          <a:p>
            <a:pPr>
              <a:buFont typeface="Arial" panose="020B0604020202020204" pitchFamily="34" charset="0"/>
              <a:buChar char="•"/>
            </a:pPr>
            <a:r>
              <a:rPr lang="en-US" sz="2400" dirty="0"/>
              <a:t>Anti-discrimination and/or accessibility system alone will not remove disabling experiences. </a:t>
            </a:r>
          </a:p>
          <a:p>
            <a:pPr>
              <a:buFont typeface="Arial" panose="020B0604020202020204" pitchFamily="34" charset="0"/>
              <a:buChar char="•"/>
            </a:pPr>
            <a:r>
              <a:rPr lang="en-US" sz="2400" dirty="0"/>
              <a:t>A rights-based system must include healthcare, social support, income support, rehabilitation and rehabilitation.</a:t>
            </a:r>
          </a:p>
          <a:p>
            <a:pPr>
              <a:buFont typeface="Arial" panose="020B0604020202020204" pitchFamily="34" charset="0"/>
              <a:buChar char="•"/>
            </a:pPr>
            <a:r>
              <a:rPr lang="en-US" sz="2400" dirty="0"/>
              <a:t>There must be coordination across the system and the regulator in the barrier identification and removal system has a critical role.</a:t>
            </a:r>
          </a:p>
          <a:p>
            <a:pPr marL="0" indent="0"/>
            <a:endParaRPr lang="en-US" dirty="0"/>
          </a:p>
          <a:p>
            <a:pPr>
              <a:buFont typeface="Arial" panose="020B0604020202020204" pitchFamily="34" charset="0"/>
              <a:buChar char="•"/>
            </a:pPr>
            <a:endParaRPr lang="en-US" dirty="0"/>
          </a:p>
        </p:txBody>
      </p:sp>
    </p:spTree>
    <p:extLst>
      <p:ext uri="{BB962C8B-B14F-4D97-AF65-F5344CB8AC3E}">
        <p14:creationId xmlns:p14="http://schemas.microsoft.com/office/powerpoint/2010/main" val="4970115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D94DE-F3A6-BE4F-98CF-8829E6803F76}"/>
              </a:ext>
            </a:extLst>
          </p:cNvPr>
          <p:cNvSpPr>
            <a:spLocks noGrp="1"/>
          </p:cNvSpPr>
          <p:nvPr>
            <p:ph type="title"/>
          </p:nvPr>
        </p:nvSpPr>
        <p:spPr>
          <a:xfrm>
            <a:off x="522515" y="2220686"/>
            <a:ext cx="8098970" cy="548640"/>
          </a:xfrm>
        </p:spPr>
        <p:txBody>
          <a:bodyPr/>
          <a:lstStyle/>
          <a:p>
            <a:pPr algn="ctr"/>
            <a:r>
              <a:rPr lang="en-US" dirty="0"/>
              <a:t>Implementing a person-</a:t>
            </a:r>
            <a:r>
              <a:rPr lang="en-US" dirty="0" err="1"/>
              <a:t>centred</a:t>
            </a:r>
            <a:r>
              <a:rPr lang="en-US" dirty="0"/>
              <a:t> rights based system that is enforceable against the Government</a:t>
            </a:r>
          </a:p>
        </p:txBody>
      </p:sp>
    </p:spTree>
    <p:extLst>
      <p:ext uri="{BB962C8B-B14F-4D97-AF65-F5344CB8AC3E}">
        <p14:creationId xmlns:p14="http://schemas.microsoft.com/office/powerpoint/2010/main" val="2049299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6C336-DF09-F74A-A1E9-9C80DFBF567C}"/>
              </a:ext>
            </a:extLst>
          </p:cNvPr>
          <p:cNvSpPr>
            <a:spLocks noGrp="1"/>
          </p:cNvSpPr>
          <p:nvPr>
            <p:ph type="title"/>
          </p:nvPr>
        </p:nvSpPr>
        <p:spPr/>
        <p:txBody>
          <a:bodyPr/>
          <a:lstStyle/>
          <a:p>
            <a:r>
              <a:rPr lang="en-US" dirty="0"/>
              <a:t>Previous presentations to  NZDSN</a:t>
            </a:r>
          </a:p>
        </p:txBody>
      </p:sp>
      <p:sp>
        <p:nvSpPr>
          <p:cNvPr id="3" name="Content Placeholder 2">
            <a:extLst>
              <a:ext uri="{FF2B5EF4-FFF2-40B4-BE49-F238E27FC236}">
                <a16:creationId xmlns:a16="http://schemas.microsoft.com/office/drawing/2014/main" id="{A54B2954-ABBD-024E-B4BD-FD81C96C5713}"/>
              </a:ext>
            </a:extLst>
          </p:cNvPr>
          <p:cNvSpPr>
            <a:spLocks noGrp="1"/>
          </p:cNvSpPr>
          <p:nvPr>
            <p:ph idx="1"/>
          </p:nvPr>
        </p:nvSpPr>
        <p:spPr>
          <a:xfrm>
            <a:off x="489131" y="1086114"/>
            <a:ext cx="7520940" cy="3941635"/>
          </a:xfrm>
        </p:spPr>
        <p:txBody>
          <a:bodyPr>
            <a:normAutofit/>
          </a:bodyPr>
          <a:lstStyle/>
          <a:p>
            <a:r>
              <a:rPr lang="en-US" b="0" dirty="0"/>
              <a:t>	</a:t>
            </a:r>
            <a:r>
              <a:rPr lang="en-US" sz="2000" b="0" dirty="0"/>
              <a:t>Many have heard me speak over the past few years about a principled based expansion of the ACC system to cover all of our people with impairments:</a:t>
            </a:r>
          </a:p>
          <a:p>
            <a:r>
              <a:rPr lang="en-US" sz="2000" b="0" dirty="0"/>
              <a:t>		2018 Conference: Towards an inclusive disability system 	that does not discriminate based on cause</a:t>
            </a:r>
          </a:p>
          <a:p>
            <a:r>
              <a:rPr lang="en-US" sz="2000" b="0" dirty="0"/>
              <a:t>		2018 AGM</a:t>
            </a:r>
          </a:p>
          <a:p>
            <a:r>
              <a:rPr lang="en-US" sz="2000" b="0" dirty="0"/>
              <a:t>		2019 Conference: A model for an integrated system for 	supporting our people with impairment and reducing the 	disability experience in Aotearoa New Zealand</a:t>
            </a:r>
          </a:p>
          <a:p>
            <a:r>
              <a:rPr lang="en-US" sz="2000" b="0" dirty="0"/>
              <a:t>	The idea and the vision hasn’t changed very much but the work has focused on how to bring this to life. </a:t>
            </a:r>
          </a:p>
        </p:txBody>
      </p:sp>
    </p:spTree>
    <p:extLst>
      <p:ext uri="{BB962C8B-B14F-4D97-AF65-F5344CB8AC3E}">
        <p14:creationId xmlns:p14="http://schemas.microsoft.com/office/powerpoint/2010/main" val="27189895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2D3E5A4-1B10-0E46-9B1A-3787825AE7F5}"/>
              </a:ext>
            </a:extLst>
          </p:cNvPr>
          <p:cNvSpPr/>
          <p:nvPr/>
        </p:nvSpPr>
        <p:spPr>
          <a:xfrm>
            <a:off x="0" y="4990011"/>
            <a:ext cx="9248503" cy="2024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A45353C-8BF3-EC4E-BC27-BD7BCF277782}"/>
              </a:ext>
            </a:extLst>
          </p:cNvPr>
          <p:cNvSpPr>
            <a:spLocks noGrp="1"/>
          </p:cNvSpPr>
          <p:nvPr>
            <p:ph type="title"/>
          </p:nvPr>
        </p:nvSpPr>
        <p:spPr>
          <a:xfrm>
            <a:off x="431074" y="365760"/>
            <a:ext cx="7520940" cy="548640"/>
          </a:xfrm>
        </p:spPr>
        <p:txBody>
          <a:bodyPr/>
          <a:lstStyle/>
          <a:p>
            <a:r>
              <a:rPr lang="en-US" dirty="0"/>
              <a:t>My recommended way forward</a:t>
            </a:r>
          </a:p>
        </p:txBody>
      </p:sp>
      <p:sp>
        <p:nvSpPr>
          <p:cNvPr id="3" name="Rectangle 2">
            <a:extLst>
              <a:ext uri="{FF2B5EF4-FFF2-40B4-BE49-F238E27FC236}">
                <a16:creationId xmlns:a16="http://schemas.microsoft.com/office/drawing/2014/main" id="{330141A1-9B5D-8546-8D35-61B61EA4EAC2}"/>
              </a:ext>
            </a:extLst>
          </p:cNvPr>
          <p:cNvSpPr/>
          <p:nvPr/>
        </p:nvSpPr>
        <p:spPr>
          <a:xfrm>
            <a:off x="431074" y="914400"/>
            <a:ext cx="8712926" cy="5632311"/>
          </a:xfrm>
          <a:prstGeom prst="rect">
            <a:avLst/>
          </a:prstGeom>
        </p:spPr>
        <p:txBody>
          <a:bodyPr wrap="square">
            <a:spAutoFit/>
          </a:bodyPr>
          <a:lstStyle/>
          <a:p>
            <a:r>
              <a:rPr lang="en-NZ" sz="2400" dirty="0">
                <a:latin typeface="Calibri" panose="020F0502020204030204" pitchFamily="34" charset="0"/>
                <a:ea typeface="Calibri" panose="020F0502020204030204" pitchFamily="34" charset="0"/>
                <a:cs typeface="Times New Roman" panose="02020603050405020304" pitchFamily="18" charset="0"/>
              </a:rPr>
              <a:t>1. Create the interim structure for expansion (2021/2022) 	</a:t>
            </a:r>
          </a:p>
          <a:p>
            <a:r>
              <a:rPr lang="en-NZ" sz="2400" dirty="0">
                <a:latin typeface="Calibri" panose="020F0502020204030204" pitchFamily="34" charset="0"/>
                <a:ea typeface="Calibri" panose="020F0502020204030204" pitchFamily="34" charset="0"/>
                <a:cs typeface="Times New Roman" panose="02020603050405020304" pitchFamily="18" charset="0"/>
              </a:rPr>
              <a:t>2. Build relationships with stakeholders (2021/2022)</a:t>
            </a:r>
          </a:p>
          <a:p>
            <a:r>
              <a:rPr lang="en-NZ" sz="2400" dirty="0">
                <a:latin typeface="Calibri" panose="020F0502020204030204" pitchFamily="34" charset="0"/>
                <a:ea typeface="Calibri" panose="020F0502020204030204" pitchFamily="34" charset="0"/>
                <a:cs typeface="Times New Roman" panose="02020603050405020304" pitchFamily="18" charset="0"/>
              </a:rPr>
              <a:t>3. Build funding model (2021/2022)</a:t>
            </a:r>
          </a:p>
          <a:p>
            <a:r>
              <a:rPr lang="en-NZ" sz="2400" dirty="0">
                <a:latin typeface="Calibri" panose="020F0502020204030204" pitchFamily="34" charset="0"/>
                <a:ea typeface="Calibri" panose="020F0502020204030204" pitchFamily="34" charset="0"/>
                <a:cs typeface="Times New Roman" panose="02020603050405020304" pitchFamily="18" charset="0"/>
              </a:rPr>
              <a:t>4. Plan Transition of existing systems (2022 – 2026)</a:t>
            </a:r>
          </a:p>
          <a:p>
            <a:pPr indent="457200"/>
            <a:r>
              <a:rPr lang="en-NZ" sz="2400" dirty="0">
                <a:latin typeface="Calibri" panose="020F0502020204030204" pitchFamily="34" charset="0"/>
                <a:ea typeface="Calibri" panose="020F0502020204030204" pitchFamily="34" charset="0"/>
                <a:cs typeface="Times New Roman" panose="02020603050405020304" pitchFamily="18" charset="0"/>
              </a:rPr>
              <a:t>Administrative model for service delivery	</a:t>
            </a:r>
          </a:p>
          <a:p>
            <a:pPr indent="457200"/>
            <a:r>
              <a:rPr lang="en-NZ" sz="2400" dirty="0">
                <a:latin typeface="Calibri" panose="020F0502020204030204" pitchFamily="34" charset="0"/>
                <a:ea typeface="Calibri" panose="020F0502020204030204" pitchFamily="34" charset="0"/>
                <a:cs typeface="Times New Roman" panose="02020603050405020304" pitchFamily="18" charset="0"/>
              </a:rPr>
              <a:t>Transitional plan to transition current systems to future systems	</a:t>
            </a:r>
          </a:p>
          <a:p>
            <a:r>
              <a:rPr lang="en-NZ" sz="2400" dirty="0">
                <a:latin typeface="Calibri" panose="020F0502020204030204" pitchFamily="34" charset="0"/>
                <a:ea typeface="Calibri" panose="020F0502020204030204" pitchFamily="34" charset="0"/>
                <a:cs typeface="Times New Roman" panose="02020603050405020304" pitchFamily="18" charset="0"/>
              </a:rPr>
              <a:t>5. Debate and plan the expansion roadmap (2022 – 2026)</a:t>
            </a:r>
          </a:p>
          <a:p>
            <a:pPr indent="457200"/>
            <a:r>
              <a:rPr lang="en-NZ" sz="2400" dirty="0">
                <a:latin typeface="Calibri" panose="020F0502020204030204" pitchFamily="34" charset="0"/>
                <a:ea typeface="Calibri" panose="020F0502020204030204" pitchFamily="34" charset="0"/>
                <a:cs typeface="Times New Roman" panose="02020603050405020304" pitchFamily="18" charset="0"/>
              </a:rPr>
              <a:t>By Impairment or age	</a:t>
            </a:r>
          </a:p>
          <a:p>
            <a:pPr indent="457200"/>
            <a:r>
              <a:rPr lang="en-NZ" sz="2400" dirty="0">
                <a:latin typeface="Calibri" panose="020F0502020204030204" pitchFamily="34" charset="0"/>
                <a:ea typeface="Calibri" panose="020F0502020204030204" pitchFamily="34" charset="0"/>
                <a:cs typeface="Times New Roman" panose="02020603050405020304" pitchFamily="18" charset="0"/>
              </a:rPr>
              <a:t>By Pillar (health, social, income and rehabilitation)	</a:t>
            </a:r>
          </a:p>
          <a:p>
            <a:pPr indent="457200"/>
            <a:r>
              <a:rPr lang="en-NZ" sz="2400" dirty="0">
                <a:latin typeface="Calibri" panose="020F0502020204030204" pitchFamily="34" charset="0"/>
                <a:ea typeface="Calibri" panose="020F0502020204030204" pitchFamily="34" charset="0"/>
                <a:cs typeface="Times New Roman" panose="02020603050405020304" pitchFamily="18" charset="0"/>
              </a:rPr>
              <a:t>Geographic location	</a:t>
            </a:r>
          </a:p>
          <a:p>
            <a:pPr indent="457200"/>
            <a:r>
              <a:rPr lang="en-NZ" sz="2400" dirty="0">
                <a:latin typeface="Calibri" panose="020F0502020204030204" pitchFamily="34" charset="0"/>
                <a:ea typeface="Calibri" panose="020F0502020204030204" pitchFamily="34" charset="0"/>
                <a:cs typeface="Times New Roman" panose="02020603050405020304" pitchFamily="18" charset="0"/>
              </a:rPr>
              <a:t>Individual choice</a:t>
            </a:r>
          </a:p>
          <a:p>
            <a:pPr indent="457200"/>
            <a:r>
              <a:rPr lang="en-NZ" sz="2400" dirty="0">
                <a:latin typeface="Calibri" panose="020F0502020204030204" pitchFamily="34" charset="0"/>
                <a:ea typeface="Calibri" panose="020F0502020204030204" pitchFamily="34" charset="0"/>
                <a:cs typeface="Times New Roman" panose="02020603050405020304" pitchFamily="18" charset="0"/>
              </a:rPr>
              <a:t>A rights based social investment approach</a:t>
            </a:r>
          </a:p>
          <a:p>
            <a:r>
              <a:rPr lang="en-NZ" sz="2400" dirty="0">
                <a:latin typeface="Calibri" panose="020F0502020204030204" pitchFamily="34" charset="0"/>
                <a:ea typeface="Calibri" panose="020F0502020204030204" pitchFamily="34" charset="0"/>
                <a:cs typeface="Times New Roman" panose="02020603050405020304" pitchFamily="18" charset="0"/>
              </a:rPr>
              <a:t>6. Determine policy settings (2023 – 2026)	</a:t>
            </a:r>
          </a:p>
          <a:p>
            <a:r>
              <a:rPr lang="en-NZ" sz="2400" dirty="0">
                <a:latin typeface="Calibri" panose="020F0502020204030204" pitchFamily="34" charset="0"/>
                <a:ea typeface="Calibri" panose="020F0502020204030204" pitchFamily="34" charset="0"/>
                <a:cs typeface="Times New Roman" panose="02020603050405020304" pitchFamily="18" charset="0"/>
              </a:rPr>
              <a:t>7. Build capacity	(2023-2030)</a:t>
            </a:r>
          </a:p>
        </p:txBody>
      </p:sp>
    </p:spTree>
    <p:extLst>
      <p:ext uri="{BB962C8B-B14F-4D97-AF65-F5344CB8AC3E}">
        <p14:creationId xmlns:p14="http://schemas.microsoft.com/office/powerpoint/2010/main" val="599044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2B380-9A6D-5A40-A80D-065B64B21907}"/>
              </a:ext>
            </a:extLst>
          </p:cNvPr>
          <p:cNvSpPr>
            <a:spLocks noGrp="1"/>
          </p:cNvSpPr>
          <p:nvPr>
            <p:ph type="title"/>
          </p:nvPr>
        </p:nvSpPr>
        <p:spPr/>
        <p:txBody>
          <a:bodyPr/>
          <a:lstStyle/>
          <a:p>
            <a:r>
              <a:rPr lang="en-US" dirty="0"/>
              <a:t>First we must reach Agree on the Vision</a:t>
            </a:r>
          </a:p>
        </p:txBody>
      </p:sp>
      <p:sp>
        <p:nvSpPr>
          <p:cNvPr id="3" name="Content Placeholder 2">
            <a:extLst>
              <a:ext uri="{FF2B5EF4-FFF2-40B4-BE49-F238E27FC236}">
                <a16:creationId xmlns:a16="http://schemas.microsoft.com/office/drawing/2014/main" id="{ED282CF6-4D19-2248-9043-AA57B1898FAD}"/>
              </a:ext>
            </a:extLst>
          </p:cNvPr>
          <p:cNvSpPr>
            <a:spLocks noGrp="1"/>
          </p:cNvSpPr>
          <p:nvPr>
            <p:ph idx="1"/>
          </p:nvPr>
        </p:nvSpPr>
        <p:spPr/>
        <p:txBody>
          <a:bodyPr/>
          <a:lstStyle/>
          <a:p>
            <a:r>
              <a:rPr lang="en-GB" dirty="0"/>
              <a:t> </a:t>
            </a:r>
            <a:r>
              <a:rPr lang="en-GB" sz="2000" dirty="0"/>
              <a:t>The vision:</a:t>
            </a:r>
            <a:endParaRPr lang="en-NZ" sz="2000" dirty="0"/>
          </a:p>
          <a:p>
            <a:r>
              <a:rPr lang="en-GB" b="0" dirty="0"/>
              <a:t>	</a:t>
            </a:r>
            <a:r>
              <a:rPr lang="en-GB" sz="2000" b="0" dirty="0"/>
              <a:t>In the future we will have a universal integrated system for supporting our people with impairment and reducing the disability experienced by our people in Aotearoa, New Zealand.</a:t>
            </a:r>
            <a:endParaRPr lang="en-NZ" sz="2000" b="0" dirty="0"/>
          </a:p>
          <a:p>
            <a:endParaRPr lang="en-US" sz="2000" dirty="0"/>
          </a:p>
          <a:p>
            <a:r>
              <a:rPr lang="en-US" sz="2000" dirty="0"/>
              <a:t>Who needs to agree?</a:t>
            </a:r>
          </a:p>
          <a:p>
            <a:r>
              <a:rPr lang="en-US" sz="2000" dirty="0"/>
              <a:t>	</a:t>
            </a:r>
            <a:r>
              <a:rPr lang="en-GB" sz="2000" b="0" dirty="0"/>
              <a:t>New Zealander’s leaders in all levels of government, in iwi, in disabled persons organisations, in politics and in business must decide on whether they agree with the vision and whether they are committed to achieving it. </a:t>
            </a:r>
            <a:endParaRPr lang="en-NZ" sz="2000" b="0" dirty="0"/>
          </a:p>
        </p:txBody>
      </p:sp>
    </p:spTree>
    <p:extLst>
      <p:ext uri="{BB962C8B-B14F-4D97-AF65-F5344CB8AC3E}">
        <p14:creationId xmlns:p14="http://schemas.microsoft.com/office/powerpoint/2010/main" val="3712463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 of presentation</a:t>
            </a:r>
          </a:p>
        </p:txBody>
      </p:sp>
      <p:sp>
        <p:nvSpPr>
          <p:cNvPr id="3" name="Content Placeholder 2"/>
          <p:cNvSpPr>
            <a:spLocks noGrp="1"/>
          </p:cNvSpPr>
          <p:nvPr>
            <p:ph idx="1"/>
          </p:nvPr>
        </p:nvSpPr>
        <p:spPr/>
        <p:txBody>
          <a:bodyPr>
            <a:normAutofit/>
          </a:bodyPr>
          <a:lstStyle/>
          <a:p>
            <a:r>
              <a:rPr lang="en-US" dirty="0"/>
              <a:t>Reducing Disabling Experiences </a:t>
            </a:r>
          </a:p>
          <a:p>
            <a:r>
              <a:rPr lang="en-US" dirty="0"/>
              <a:t>Legal mechanisms (anti-discrimination, systemic barrier removal and rights based)</a:t>
            </a:r>
          </a:p>
          <a:p>
            <a:r>
              <a:rPr lang="en-US" dirty="0"/>
              <a:t>How these work in practice (housing)</a:t>
            </a:r>
          </a:p>
          <a:p>
            <a:r>
              <a:rPr lang="en-US" dirty="0"/>
              <a:t>Implementing a person-</a:t>
            </a:r>
            <a:r>
              <a:rPr lang="en-US" dirty="0" err="1"/>
              <a:t>centred</a:t>
            </a:r>
            <a:r>
              <a:rPr lang="en-US" dirty="0"/>
              <a:t> rights-based system that is enforceable</a:t>
            </a:r>
          </a:p>
          <a:p>
            <a:r>
              <a:rPr lang="en-US" dirty="0"/>
              <a:t>A way forward</a:t>
            </a:r>
          </a:p>
          <a:p>
            <a:r>
              <a:rPr lang="en-US" dirty="0"/>
              <a:t>Where to from here</a:t>
            </a:r>
          </a:p>
          <a:p>
            <a:r>
              <a:rPr lang="en-US" dirty="0"/>
              <a:t>Thank you to the New Zealand Disability Support Network</a:t>
            </a:r>
          </a:p>
          <a:p>
            <a:endParaRPr lang="en-US" dirty="0"/>
          </a:p>
        </p:txBody>
      </p:sp>
    </p:spTree>
    <p:extLst>
      <p:ext uri="{BB962C8B-B14F-4D97-AF65-F5344CB8AC3E}">
        <p14:creationId xmlns:p14="http://schemas.microsoft.com/office/powerpoint/2010/main" val="18677053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7D216-4382-CD40-8335-9EFF4E518A49}"/>
              </a:ext>
            </a:extLst>
          </p:cNvPr>
          <p:cNvSpPr>
            <a:spLocks noGrp="1"/>
          </p:cNvSpPr>
          <p:nvPr>
            <p:ph type="title"/>
          </p:nvPr>
        </p:nvSpPr>
        <p:spPr/>
        <p:txBody>
          <a:bodyPr/>
          <a:lstStyle/>
          <a:p>
            <a:r>
              <a:rPr lang="en-US" dirty="0"/>
              <a:t>The dormant Volcano</a:t>
            </a:r>
          </a:p>
        </p:txBody>
      </p:sp>
      <p:sp>
        <p:nvSpPr>
          <p:cNvPr id="3" name="Content Placeholder 2">
            <a:extLst>
              <a:ext uri="{FF2B5EF4-FFF2-40B4-BE49-F238E27FC236}">
                <a16:creationId xmlns:a16="http://schemas.microsoft.com/office/drawing/2014/main" id="{02121F0F-D6C4-A046-A1D7-93668D716F9E}"/>
              </a:ext>
            </a:extLst>
          </p:cNvPr>
          <p:cNvSpPr>
            <a:spLocks noGrp="1"/>
          </p:cNvSpPr>
          <p:nvPr>
            <p:ph idx="1"/>
          </p:nvPr>
        </p:nvSpPr>
        <p:spPr/>
        <p:txBody>
          <a:bodyPr>
            <a:normAutofit fontScale="92500" lnSpcReduction="10000"/>
          </a:bodyPr>
          <a:lstStyle/>
          <a:p>
            <a:r>
              <a:rPr lang="en-US" sz="2400" dirty="0"/>
              <a:t>	</a:t>
            </a:r>
          </a:p>
          <a:p>
            <a:r>
              <a:rPr lang="en-US" sz="2400" dirty="0"/>
              <a:t>	The ACC/Disability Space is seen by some politicians and their advisors as a “dormant volcano”. </a:t>
            </a:r>
          </a:p>
          <a:p>
            <a:r>
              <a:rPr lang="en-US" sz="2400" dirty="0"/>
              <a:t>	Politicians say that our people are not asking for this to be done and they are implying people don’t want it.  </a:t>
            </a:r>
          </a:p>
          <a:p>
            <a:r>
              <a:rPr lang="en-US" sz="2400" dirty="0"/>
              <a:t>	It is perceived to be politically unpopular. </a:t>
            </a:r>
          </a:p>
          <a:p>
            <a:r>
              <a:rPr lang="en-US" sz="2400" dirty="0"/>
              <a:t>	Until the volcano erupts and people demand change then politicians will let the volcano sit dormant. </a:t>
            </a:r>
          </a:p>
          <a:p>
            <a:r>
              <a:rPr lang="en-US" sz="2400" dirty="0"/>
              <a:t>	</a:t>
            </a:r>
          </a:p>
        </p:txBody>
      </p:sp>
    </p:spTree>
    <p:extLst>
      <p:ext uri="{BB962C8B-B14F-4D97-AF65-F5344CB8AC3E}">
        <p14:creationId xmlns:p14="http://schemas.microsoft.com/office/powerpoint/2010/main" val="1211263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11D5B-1B2E-024F-86AE-943F10DBF56C}"/>
              </a:ext>
            </a:extLst>
          </p:cNvPr>
          <p:cNvSpPr>
            <a:spLocks noGrp="1"/>
          </p:cNvSpPr>
          <p:nvPr>
            <p:ph type="title"/>
          </p:nvPr>
        </p:nvSpPr>
        <p:spPr>
          <a:xfrm>
            <a:off x="822960" y="365760"/>
            <a:ext cx="7863840" cy="548640"/>
          </a:xfrm>
        </p:spPr>
        <p:txBody>
          <a:bodyPr/>
          <a:lstStyle/>
          <a:p>
            <a:r>
              <a:rPr lang="en-US" dirty="0"/>
              <a:t>A recent valedictory speech</a:t>
            </a:r>
          </a:p>
        </p:txBody>
      </p:sp>
      <p:sp>
        <p:nvSpPr>
          <p:cNvPr id="3" name="Content Placeholder 2">
            <a:extLst>
              <a:ext uri="{FF2B5EF4-FFF2-40B4-BE49-F238E27FC236}">
                <a16:creationId xmlns:a16="http://schemas.microsoft.com/office/drawing/2014/main" id="{FD86D4A0-842D-6742-86F3-492E7FECEA2D}"/>
              </a:ext>
            </a:extLst>
          </p:cNvPr>
          <p:cNvSpPr>
            <a:spLocks noGrp="1"/>
          </p:cNvSpPr>
          <p:nvPr>
            <p:ph idx="1"/>
          </p:nvPr>
        </p:nvSpPr>
        <p:spPr>
          <a:xfrm>
            <a:off x="404947" y="1074502"/>
            <a:ext cx="8281853" cy="5417738"/>
          </a:xfrm>
        </p:spPr>
        <p:txBody>
          <a:bodyPr>
            <a:normAutofit fontScale="77500" lnSpcReduction="20000"/>
          </a:bodyPr>
          <a:lstStyle/>
          <a:p>
            <a:r>
              <a:rPr lang="en-US" sz="2600" dirty="0"/>
              <a:t>	“Some thoughts of someone with the luxury of not seeking reelection.</a:t>
            </a:r>
          </a:p>
          <a:p>
            <a:r>
              <a:rPr lang="en-US" sz="2600" dirty="0"/>
              <a:t>	ACC is a taonga and we don’t know how lucky we are to have it. </a:t>
            </a:r>
          </a:p>
          <a:p>
            <a:r>
              <a:rPr lang="en-US" sz="2600" dirty="0"/>
              <a:t>	But we politicians have decided that ACC should be limited to covering injury whereas illness is covered by the health system.</a:t>
            </a:r>
          </a:p>
          <a:p>
            <a:r>
              <a:rPr lang="en-US" sz="2600" dirty="0"/>
              <a:t>	I will never forget meeting with a constituent who lost three limbs to meningitis and she rightly pointed out that if she lost those limbs in a car accident, she would have been considerable better off financially and would have received superior treatment and support. </a:t>
            </a:r>
          </a:p>
          <a:p>
            <a:r>
              <a:rPr lang="en-US" sz="2600" dirty="0"/>
              <a:t>	That is impossible to justify. </a:t>
            </a:r>
          </a:p>
          <a:p>
            <a:r>
              <a:rPr lang="en-US" sz="2600" dirty="0"/>
              <a:t>	Health should also be run as a social insurance scheme and New Zealanders should expect the same support whether they are injured or ill.” </a:t>
            </a:r>
          </a:p>
          <a:p>
            <a:endParaRPr lang="en-US" dirty="0"/>
          </a:p>
          <a:p>
            <a:endParaRPr lang="en-US" sz="2000" dirty="0"/>
          </a:p>
          <a:p>
            <a:endParaRPr lang="en-US" sz="2000" dirty="0"/>
          </a:p>
          <a:p>
            <a:r>
              <a:rPr lang="en-US" sz="2000" dirty="0"/>
              <a:t>	</a:t>
            </a:r>
          </a:p>
        </p:txBody>
      </p:sp>
      <p:sp>
        <p:nvSpPr>
          <p:cNvPr id="4" name="TextBox 3">
            <a:extLst>
              <a:ext uri="{FF2B5EF4-FFF2-40B4-BE49-F238E27FC236}">
                <a16:creationId xmlns:a16="http://schemas.microsoft.com/office/drawing/2014/main" id="{CE4DFB7C-E906-4349-AD96-F32D4CD17FF0}"/>
              </a:ext>
            </a:extLst>
          </p:cNvPr>
          <p:cNvSpPr txBox="1"/>
          <p:nvPr/>
        </p:nvSpPr>
        <p:spPr>
          <a:xfrm>
            <a:off x="4754880" y="5783498"/>
            <a:ext cx="3792770" cy="369332"/>
          </a:xfrm>
          <a:prstGeom prst="rect">
            <a:avLst/>
          </a:prstGeom>
          <a:noFill/>
        </p:spPr>
        <p:txBody>
          <a:bodyPr wrap="none" rtlCol="0">
            <a:spAutoFit/>
          </a:bodyPr>
          <a:lstStyle/>
          <a:p>
            <a:r>
              <a:rPr lang="en-US" dirty="0"/>
              <a:t>Hon Iain Lees-Galloway, August 2020</a:t>
            </a:r>
          </a:p>
        </p:txBody>
      </p:sp>
    </p:spTree>
    <p:extLst>
      <p:ext uri="{BB962C8B-B14F-4D97-AF65-F5344CB8AC3E}">
        <p14:creationId xmlns:p14="http://schemas.microsoft.com/office/powerpoint/2010/main" val="7435604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02AC0-5AE2-B84F-8E56-46D117E66548}"/>
              </a:ext>
            </a:extLst>
          </p:cNvPr>
          <p:cNvSpPr>
            <a:spLocks noGrp="1"/>
          </p:cNvSpPr>
          <p:nvPr>
            <p:ph type="title"/>
          </p:nvPr>
        </p:nvSpPr>
        <p:spPr/>
        <p:txBody>
          <a:bodyPr/>
          <a:lstStyle/>
          <a:p>
            <a:r>
              <a:rPr lang="en-US" dirty="0"/>
              <a:t>Where to from here</a:t>
            </a:r>
          </a:p>
        </p:txBody>
      </p:sp>
      <p:sp>
        <p:nvSpPr>
          <p:cNvPr id="3" name="Content Placeholder 2">
            <a:extLst>
              <a:ext uri="{FF2B5EF4-FFF2-40B4-BE49-F238E27FC236}">
                <a16:creationId xmlns:a16="http://schemas.microsoft.com/office/drawing/2014/main" id="{97D88294-14B2-9D46-B9CA-31F756E00292}"/>
              </a:ext>
            </a:extLst>
          </p:cNvPr>
          <p:cNvSpPr>
            <a:spLocks noGrp="1"/>
          </p:cNvSpPr>
          <p:nvPr>
            <p:ph idx="1"/>
          </p:nvPr>
        </p:nvSpPr>
        <p:spPr>
          <a:xfrm>
            <a:off x="822960" y="1100628"/>
            <a:ext cx="7813040" cy="3579849"/>
          </a:xfrm>
        </p:spPr>
        <p:txBody>
          <a:bodyPr/>
          <a:lstStyle/>
          <a:p>
            <a:r>
              <a:rPr lang="en-US" dirty="0"/>
              <a:t>	</a:t>
            </a:r>
            <a:r>
              <a:rPr lang="en-US" sz="2000" dirty="0"/>
              <a:t>My report will be launched in the next few months. </a:t>
            </a:r>
          </a:p>
          <a:p>
            <a:r>
              <a:rPr lang="en-US" sz="2000" dirty="0"/>
              <a:t>	The disability community and the people who support that community must decide if they want to support this future system.</a:t>
            </a:r>
          </a:p>
          <a:p>
            <a:r>
              <a:rPr lang="en-US" sz="2000" dirty="0"/>
              <a:t>	The political parties will not make any commitments prior to the election (except the Greens who have committed to the key ideas).</a:t>
            </a:r>
          </a:p>
          <a:p>
            <a:r>
              <a:rPr lang="en-US" sz="2000" dirty="0"/>
              <a:t>	There is a chance that this is included in negotiations as the next government is formed and if not then nothing will happen until the “dormant volcano” erupts.</a:t>
            </a:r>
          </a:p>
          <a:p>
            <a:endParaRPr lang="en-US" dirty="0"/>
          </a:p>
        </p:txBody>
      </p:sp>
    </p:spTree>
    <p:extLst>
      <p:ext uri="{BB962C8B-B14F-4D97-AF65-F5344CB8AC3E}">
        <p14:creationId xmlns:p14="http://schemas.microsoft.com/office/powerpoint/2010/main" val="24495236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CC28F-CAA3-4B4C-993C-FAE87C8ABB95}"/>
              </a:ext>
            </a:extLst>
          </p:cNvPr>
          <p:cNvSpPr>
            <a:spLocks noGrp="1"/>
          </p:cNvSpPr>
          <p:nvPr>
            <p:ph type="title"/>
          </p:nvPr>
        </p:nvSpPr>
        <p:spPr>
          <a:xfrm>
            <a:off x="1200332" y="826308"/>
            <a:ext cx="7520940" cy="548640"/>
          </a:xfrm>
        </p:spPr>
        <p:txBody>
          <a:bodyPr/>
          <a:lstStyle/>
          <a:p>
            <a:r>
              <a:rPr lang="en-US" dirty="0"/>
              <a:t>Thank you to the NZDSN</a:t>
            </a:r>
          </a:p>
        </p:txBody>
      </p:sp>
      <p:sp>
        <p:nvSpPr>
          <p:cNvPr id="3" name="Content Placeholder 2">
            <a:extLst>
              <a:ext uri="{FF2B5EF4-FFF2-40B4-BE49-F238E27FC236}">
                <a16:creationId xmlns:a16="http://schemas.microsoft.com/office/drawing/2014/main" id="{163951C6-0B6B-9A4A-8444-58A818DD524E}"/>
              </a:ext>
            </a:extLst>
          </p:cNvPr>
          <p:cNvSpPr>
            <a:spLocks noGrp="1"/>
          </p:cNvSpPr>
          <p:nvPr>
            <p:ph idx="1"/>
          </p:nvPr>
        </p:nvSpPr>
        <p:spPr>
          <a:xfrm>
            <a:off x="822960" y="1100628"/>
            <a:ext cx="7520940" cy="4240629"/>
          </a:xfrm>
        </p:spPr>
        <p:txBody>
          <a:bodyPr/>
          <a:lstStyle/>
          <a:p>
            <a:endParaRPr lang="en-US" dirty="0"/>
          </a:p>
          <a:p>
            <a:r>
              <a:rPr lang="en-US" dirty="0"/>
              <a:t>	</a:t>
            </a:r>
          </a:p>
          <a:p>
            <a:r>
              <a:rPr lang="en-US" dirty="0"/>
              <a:t>	Thank you for your support over the past few years. I have done my best to progress this. Now others must decide whether or not they want this system and whether they are willing to fight for it. </a:t>
            </a:r>
          </a:p>
          <a:p>
            <a:endParaRPr lang="en-US" dirty="0"/>
          </a:p>
          <a:p>
            <a:r>
              <a:rPr lang="en-US" dirty="0"/>
              <a:t>	I can be involved and help in the future, I can help by building a legislative model,  but the next step is for the disability community to decide whether they want this system and what action they are prepared to take to demand this from their politicians. </a:t>
            </a:r>
          </a:p>
          <a:p>
            <a:r>
              <a:rPr lang="en-US" dirty="0"/>
              <a:t>	</a:t>
            </a:r>
          </a:p>
          <a:p>
            <a:r>
              <a:rPr lang="en-US" dirty="0"/>
              <a:t>	</a:t>
            </a:r>
            <a:r>
              <a:rPr lang="en-US" dirty="0" err="1"/>
              <a:t>warren@forster.co.nz</a:t>
            </a:r>
            <a:endParaRPr lang="en-US" dirty="0"/>
          </a:p>
        </p:txBody>
      </p:sp>
    </p:spTree>
    <p:extLst>
      <p:ext uri="{BB962C8B-B14F-4D97-AF65-F5344CB8AC3E}">
        <p14:creationId xmlns:p14="http://schemas.microsoft.com/office/powerpoint/2010/main" val="2208451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0720" y="2082800"/>
            <a:ext cx="5974080" cy="548640"/>
          </a:xfrm>
        </p:spPr>
        <p:txBody>
          <a:bodyPr/>
          <a:lstStyle/>
          <a:p>
            <a:r>
              <a:rPr lang="en-US" dirty="0"/>
              <a:t>Reducing disabling experiences</a:t>
            </a:r>
          </a:p>
        </p:txBody>
      </p:sp>
    </p:spTree>
    <p:extLst>
      <p:ext uri="{BB962C8B-B14F-4D97-AF65-F5344CB8AC3E}">
        <p14:creationId xmlns:p14="http://schemas.microsoft.com/office/powerpoint/2010/main" val="265207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414" y="374775"/>
            <a:ext cx="7520940" cy="548640"/>
          </a:xfrm>
        </p:spPr>
        <p:txBody>
          <a:bodyPr/>
          <a:lstStyle/>
          <a:p>
            <a:r>
              <a:rPr lang="en-US" dirty="0"/>
              <a:t>Disabling experiences</a:t>
            </a:r>
          </a:p>
        </p:txBody>
      </p:sp>
      <p:sp>
        <p:nvSpPr>
          <p:cNvPr id="3" name="Content Placeholder 2"/>
          <p:cNvSpPr>
            <a:spLocks noGrp="1"/>
          </p:cNvSpPr>
          <p:nvPr>
            <p:ph idx="1"/>
          </p:nvPr>
        </p:nvSpPr>
        <p:spPr>
          <a:xfrm>
            <a:off x="326962" y="649095"/>
            <a:ext cx="8512935" cy="4488804"/>
          </a:xfrm>
        </p:spPr>
        <p:txBody>
          <a:bodyPr>
            <a:normAutofit/>
          </a:bodyPr>
          <a:lstStyle/>
          <a:p>
            <a:endParaRPr lang="en-US" dirty="0"/>
          </a:p>
          <a:p>
            <a:r>
              <a:rPr lang="en-GB" dirty="0"/>
              <a:t>	</a:t>
            </a:r>
            <a:r>
              <a:rPr lang="en-GB" sz="2400" dirty="0"/>
              <a:t>Disabling experiences are the negative experiences of persons with impairment when we are impeded from full and effective participation in society on an equal basis with others. This can be contrasted to the wider idea of the disability experience that includes ideas of identify and belonging to a community. </a:t>
            </a:r>
            <a:endParaRPr lang="en-NZ" sz="2400" dirty="0"/>
          </a:p>
          <a:p>
            <a:r>
              <a:rPr lang="en-GB" sz="2400" dirty="0"/>
              <a:t> </a:t>
            </a:r>
            <a:endParaRPr lang="en-NZ" sz="2400" dirty="0"/>
          </a:p>
          <a:p>
            <a:r>
              <a:rPr lang="en-GB" sz="2400" dirty="0"/>
              <a:t>	The key policy goal for the future must be to reduce and ultimately remove disabling experiences through a series of legislative systems that are co-ordinated across our society</a:t>
            </a:r>
            <a:endParaRPr lang="en-NZ" sz="2400" dirty="0"/>
          </a:p>
        </p:txBody>
      </p:sp>
    </p:spTree>
    <p:extLst>
      <p:ext uri="{BB962C8B-B14F-4D97-AF65-F5344CB8AC3E}">
        <p14:creationId xmlns:p14="http://schemas.microsoft.com/office/powerpoint/2010/main" val="2489919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3D1BB-1182-B44C-A772-2FBC4CDC5A3E}"/>
              </a:ext>
            </a:extLst>
          </p:cNvPr>
          <p:cNvSpPr>
            <a:spLocks noGrp="1"/>
          </p:cNvSpPr>
          <p:nvPr>
            <p:ph type="title"/>
          </p:nvPr>
        </p:nvSpPr>
        <p:spPr>
          <a:xfrm>
            <a:off x="203970" y="365760"/>
            <a:ext cx="8321040" cy="953809"/>
          </a:xfrm>
        </p:spPr>
        <p:txBody>
          <a:bodyPr/>
          <a:lstStyle/>
          <a:p>
            <a:pPr algn="ctr"/>
            <a:r>
              <a:rPr lang="en-US" dirty="0"/>
              <a:t>The three systems for reducing disabling experiences</a:t>
            </a:r>
          </a:p>
        </p:txBody>
      </p:sp>
      <p:sp>
        <p:nvSpPr>
          <p:cNvPr id="3" name="Content Placeholder 2">
            <a:extLst>
              <a:ext uri="{FF2B5EF4-FFF2-40B4-BE49-F238E27FC236}">
                <a16:creationId xmlns:a16="http://schemas.microsoft.com/office/drawing/2014/main" id="{674E94C2-8B54-4346-B478-D248C37E9396}"/>
              </a:ext>
            </a:extLst>
          </p:cNvPr>
          <p:cNvSpPr>
            <a:spLocks noGrp="1"/>
          </p:cNvSpPr>
          <p:nvPr>
            <p:ph idx="1"/>
          </p:nvPr>
        </p:nvSpPr>
        <p:spPr>
          <a:xfrm>
            <a:off x="604020" y="1319569"/>
            <a:ext cx="7520940" cy="3579849"/>
          </a:xfrm>
        </p:spPr>
        <p:txBody>
          <a:bodyPr>
            <a:normAutofit fontScale="92500" lnSpcReduction="10000"/>
          </a:bodyPr>
          <a:lstStyle/>
          <a:p>
            <a:endParaRPr lang="en-US" dirty="0"/>
          </a:p>
          <a:p>
            <a:pPr>
              <a:buFont typeface="Arial" panose="020B0604020202020204" pitchFamily="34" charset="0"/>
              <a:buChar char="•"/>
            </a:pPr>
            <a:r>
              <a:rPr lang="en-GB" sz="2000" dirty="0"/>
              <a:t>An anti-discrimination system (already in existence) </a:t>
            </a:r>
            <a:endParaRPr lang="en-NZ" sz="2000" dirty="0"/>
          </a:p>
          <a:p>
            <a:pPr marL="0" indent="0"/>
            <a:r>
              <a:rPr lang="en-GB" sz="2000" dirty="0"/>
              <a:t> </a:t>
            </a:r>
            <a:endParaRPr lang="en-NZ" sz="2000" dirty="0"/>
          </a:p>
          <a:p>
            <a:pPr lvl="0">
              <a:buFont typeface="Arial" panose="020B0604020202020204" pitchFamily="34" charset="0"/>
              <a:buChar char="•"/>
            </a:pPr>
            <a:r>
              <a:rPr lang="en-GB" sz="2000" dirty="0"/>
              <a:t>A barrier identification and removal system (currently in development) </a:t>
            </a:r>
            <a:endParaRPr lang="en-NZ" sz="2000" dirty="0"/>
          </a:p>
          <a:p>
            <a:pPr marL="0" indent="0"/>
            <a:r>
              <a:rPr lang="en-GB" sz="2000" dirty="0"/>
              <a:t> </a:t>
            </a:r>
            <a:endParaRPr lang="en-NZ" sz="2000" dirty="0"/>
          </a:p>
          <a:p>
            <a:pPr lvl="0">
              <a:buFont typeface="Arial" panose="020B0604020202020204" pitchFamily="34" charset="0"/>
              <a:buChar char="•"/>
            </a:pPr>
            <a:r>
              <a:rPr lang="en-GB" sz="2000" dirty="0"/>
              <a:t>A rights-based system for all disabled people (the dormant volcano): </a:t>
            </a:r>
          </a:p>
          <a:p>
            <a:pPr lvl="4">
              <a:buFont typeface="Arial" panose="020B0604020202020204" pitchFamily="34" charset="0"/>
              <a:buChar char="•"/>
            </a:pPr>
            <a:r>
              <a:rPr lang="en-GB" sz="2000" dirty="0"/>
              <a:t>healthcare, </a:t>
            </a:r>
          </a:p>
          <a:p>
            <a:pPr lvl="4">
              <a:buFont typeface="Arial" panose="020B0604020202020204" pitchFamily="34" charset="0"/>
              <a:buChar char="•"/>
            </a:pPr>
            <a:r>
              <a:rPr lang="en-GB" sz="2000" dirty="0"/>
              <a:t>personal accommodations and supports, </a:t>
            </a:r>
          </a:p>
          <a:p>
            <a:pPr lvl="4">
              <a:buFont typeface="Arial" panose="020B0604020202020204" pitchFamily="34" charset="0"/>
              <a:buChar char="•"/>
            </a:pPr>
            <a:r>
              <a:rPr lang="en-GB" sz="2000" dirty="0"/>
              <a:t>income support, </a:t>
            </a:r>
          </a:p>
          <a:p>
            <a:pPr lvl="4">
              <a:buFont typeface="Arial" panose="020B0604020202020204" pitchFamily="34" charset="0"/>
              <a:buChar char="•"/>
            </a:pPr>
            <a:r>
              <a:rPr lang="en-GB" sz="2000" dirty="0" err="1"/>
              <a:t>habilitation</a:t>
            </a:r>
            <a:r>
              <a:rPr lang="en-GB" sz="2000" dirty="0"/>
              <a:t> and</a:t>
            </a:r>
            <a:r>
              <a:rPr lang="en-US" sz="2000" dirty="0"/>
              <a:t> rehabilitation.</a:t>
            </a:r>
            <a:endParaRPr lang="en-NZ" sz="2000" dirty="0"/>
          </a:p>
          <a:p>
            <a:endParaRPr lang="en-US" dirty="0"/>
          </a:p>
        </p:txBody>
      </p:sp>
    </p:spTree>
    <p:extLst>
      <p:ext uri="{BB962C8B-B14F-4D97-AF65-F5344CB8AC3E}">
        <p14:creationId xmlns:p14="http://schemas.microsoft.com/office/powerpoint/2010/main" val="7866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728E0-A50D-354E-82FA-4B2D1ED8706A}"/>
              </a:ext>
            </a:extLst>
          </p:cNvPr>
          <p:cNvSpPr>
            <a:spLocks noGrp="1"/>
          </p:cNvSpPr>
          <p:nvPr>
            <p:ph type="title"/>
          </p:nvPr>
        </p:nvSpPr>
        <p:spPr/>
        <p:txBody>
          <a:bodyPr/>
          <a:lstStyle/>
          <a:p>
            <a:r>
              <a:rPr lang="en-US" dirty="0"/>
              <a:t>ANTI-discrimination system</a:t>
            </a:r>
          </a:p>
        </p:txBody>
      </p:sp>
      <p:sp>
        <p:nvSpPr>
          <p:cNvPr id="3" name="Content Placeholder 2">
            <a:extLst>
              <a:ext uri="{FF2B5EF4-FFF2-40B4-BE49-F238E27FC236}">
                <a16:creationId xmlns:a16="http://schemas.microsoft.com/office/drawing/2014/main" id="{28561C43-BAE4-0140-AA53-D5C1A6ADB9AF}"/>
              </a:ext>
            </a:extLst>
          </p:cNvPr>
          <p:cNvSpPr>
            <a:spLocks noGrp="1"/>
          </p:cNvSpPr>
          <p:nvPr>
            <p:ph idx="1"/>
          </p:nvPr>
        </p:nvSpPr>
        <p:spPr>
          <a:xfrm>
            <a:off x="515154" y="665837"/>
            <a:ext cx="8435663" cy="4588743"/>
          </a:xfrm>
        </p:spPr>
        <p:txBody>
          <a:bodyPr>
            <a:normAutofit fontScale="92500" lnSpcReduction="10000"/>
          </a:bodyPr>
          <a:lstStyle/>
          <a:p>
            <a:r>
              <a:rPr lang="en-GB" dirty="0"/>
              <a:t>	</a:t>
            </a:r>
          </a:p>
          <a:p>
            <a:r>
              <a:rPr lang="en-GB" dirty="0"/>
              <a:t>	</a:t>
            </a:r>
            <a:r>
              <a:rPr lang="en-GB" sz="2000" dirty="0"/>
              <a:t>The existence of discrimination and failure to provide reasonable accommodations requires action from another individual or organisation to remove the disabling experience by: </a:t>
            </a:r>
          </a:p>
          <a:p>
            <a:r>
              <a:rPr lang="en-GB" sz="2000" dirty="0"/>
              <a:t>		stopping the discrimination or </a:t>
            </a:r>
          </a:p>
          <a:p>
            <a:r>
              <a:rPr lang="en-GB" sz="2000" dirty="0"/>
              <a:t>		providing  the reasonable accommodation and </a:t>
            </a:r>
          </a:p>
          <a:p>
            <a:r>
              <a:rPr lang="en-GB" sz="2000" dirty="0"/>
              <a:t>		if “harm” is suffered as a result of the discrimination, then this might 	be compensated. </a:t>
            </a:r>
            <a:endParaRPr lang="en-NZ" sz="2000" dirty="0"/>
          </a:p>
          <a:p>
            <a:r>
              <a:rPr lang="en-US" sz="2000" dirty="0"/>
              <a:t>	This system puts the disabled person in direct conflict with the person who they are trying to influence and causes them to fight about whether the accommodation is “reasonable”. </a:t>
            </a:r>
          </a:p>
          <a:p>
            <a:r>
              <a:rPr lang="en-US" sz="2000" dirty="0"/>
              <a:t>	This process is not user friendly and its largely ineffective in addressing both individual cases and systemic issues. </a:t>
            </a:r>
          </a:p>
          <a:p>
            <a:r>
              <a:rPr lang="en-US" sz="2000" dirty="0"/>
              <a:t>	This system urgently needs review and reform. </a:t>
            </a:r>
          </a:p>
        </p:txBody>
      </p:sp>
    </p:spTree>
    <p:extLst>
      <p:ext uri="{BB962C8B-B14F-4D97-AF65-F5344CB8AC3E}">
        <p14:creationId xmlns:p14="http://schemas.microsoft.com/office/powerpoint/2010/main" val="3743540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C2DE3-6118-9D4A-9B1E-015CA65C4718}"/>
              </a:ext>
            </a:extLst>
          </p:cNvPr>
          <p:cNvSpPr>
            <a:spLocks noGrp="1"/>
          </p:cNvSpPr>
          <p:nvPr>
            <p:ph type="title"/>
          </p:nvPr>
        </p:nvSpPr>
        <p:spPr>
          <a:xfrm>
            <a:off x="571017" y="378639"/>
            <a:ext cx="8024826" cy="548640"/>
          </a:xfrm>
        </p:spPr>
        <p:txBody>
          <a:bodyPr/>
          <a:lstStyle/>
          <a:p>
            <a:r>
              <a:rPr lang="en-US" dirty="0"/>
              <a:t>Barrier identification and removal system</a:t>
            </a:r>
          </a:p>
        </p:txBody>
      </p:sp>
      <p:sp>
        <p:nvSpPr>
          <p:cNvPr id="3" name="Content Placeholder 2">
            <a:extLst>
              <a:ext uri="{FF2B5EF4-FFF2-40B4-BE49-F238E27FC236}">
                <a16:creationId xmlns:a16="http://schemas.microsoft.com/office/drawing/2014/main" id="{BBBEF059-B39D-D74A-854A-0494D7675519}"/>
              </a:ext>
            </a:extLst>
          </p:cNvPr>
          <p:cNvSpPr>
            <a:spLocks noGrp="1"/>
          </p:cNvSpPr>
          <p:nvPr>
            <p:ph idx="1"/>
          </p:nvPr>
        </p:nvSpPr>
        <p:spPr>
          <a:xfrm>
            <a:off x="319074" y="1068947"/>
            <a:ext cx="8276769" cy="3992450"/>
          </a:xfrm>
        </p:spPr>
        <p:txBody>
          <a:bodyPr>
            <a:normAutofit/>
          </a:bodyPr>
          <a:lstStyle/>
          <a:p>
            <a:r>
              <a:rPr lang="en-NZ" dirty="0"/>
              <a:t>	</a:t>
            </a:r>
            <a:r>
              <a:rPr lang="en-NZ" sz="2000" dirty="0"/>
              <a:t>Barriers are: </a:t>
            </a:r>
          </a:p>
          <a:p>
            <a:r>
              <a:rPr lang="en-NZ" sz="2000" dirty="0"/>
              <a:t>		negative features of an environment typically cause disabling 	experience for many of our people with impairments.  In this 	context, the reason that the feature is negative is because it 	interacts with a person’s impairments to prevent people from full 	and effective participation in society. </a:t>
            </a:r>
          </a:p>
          <a:p>
            <a:r>
              <a:rPr lang="en-NZ" sz="2000" dirty="0"/>
              <a:t> </a:t>
            </a:r>
          </a:p>
          <a:p>
            <a:pPr lvl="0"/>
            <a:r>
              <a:rPr lang="en-NZ" sz="2000" dirty="0">
                <a:solidFill>
                  <a:prstClr val="black"/>
                </a:solidFill>
              </a:rPr>
              <a:t>	The legislative framework model for identifying and removing barriers has been designed in another research project which complements my international research fellowship. </a:t>
            </a:r>
            <a:endParaRPr lang="en-US" dirty="0"/>
          </a:p>
        </p:txBody>
      </p:sp>
    </p:spTree>
    <p:extLst>
      <p:ext uri="{BB962C8B-B14F-4D97-AF65-F5344CB8AC3E}">
        <p14:creationId xmlns:p14="http://schemas.microsoft.com/office/powerpoint/2010/main" val="1197143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242F1-C214-F84A-84C9-5F6DF9BD3423}"/>
              </a:ext>
            </a:extLst>
          </p:cNvPr>
          <p:cNvSpPr>
            <a:spLocks noGrp="1"/>
          </p:cNvSpPr>
          <p:nvPr>
            <p:ph type="title"/>
          </p:nvPr>
        </p:nvSpPr>
        <p:spPr>
          <a:xfrm>
            <a:off x="263373" y="353065"/>
            <a:ext cx="8640114" cy="548640"/>
          </a:xfrm>
        </p:spPr>
        <p:txBody>
          <a:bodyPr/>
          <a:lstStyle/>
          <a:p>
            <a:r>
              <a:rPr lang="en-US" dirty="0"/>
              <a:t>A design for effective Accessibility Legislation</a:t>
            </a:r>
          </a:p>
        </p:txBody>
      </p:sp>
      <p:sp>
        <p:nvSpPr>
          <p:cNvPr id="3" name="Content Placeholder 2">
            <a:extLst>
              <a:ext uri="{FF2B5EF4-FFF2-40B4-BE49-F238E27FC236}">
                <a16:creationId xmlns:a16="http://schemas.microsoft.com/office/drawing/2014/main" id="{75227221-6C33-0042-9EBD-07952AB6E669}"/>
              </a:ext>
            </a:extLst>
          </p:cNvPr>
          <p:cNvSpPr>
            <a:spLocks noGrp="1"/>
          </p:cNvSpPr>
          <p:nvPr>
            <p:ph idx="1"/>
          </p:nvPr>
        </p:nvSpPr>
        <p:spPr/>
        <p:txBody>
          <a:bodyPr/>
          <a:lstStyle/>
          <a:p>
            <a:r>
              <a:rPr lang="en-NZ" dirty="0"/>
              <a:t>	To remove accessibility barriers, we have developed legislative framework that includes:</a:t>
            </a:r>
          </a:p>
          <a:p>
            <a:r>
              <a:rPr lang="en-NZ" dirty="0"/>
              <a:t>		an Act, </a:t>
            </a:r>
          </a:p>
          <a:p>
            <a:r>
              <a:rPr lang="en-NZ" dirty="0"/>
              <a:t>		a regulator, </a:t>
            </a:r>
          </a:p>
          <a:p>
            <a:r>
              <a:rPr lang="en-NZ" dirty="0"/>
              <a:t>		a tribunal, </a:t>
            </a:r>
          </a:p>
          <a:p>
            <a:r>
              <a:rPr lang="en-NZ" dirty="0"/>
              <a:t>		accessibility standards, and </a:t>
            </a:r>
          </a:p>
          <a:p>
            <a:r>
              <a:rPr lang="en-NZ" dirty="0"/>
              <a:t>		a way to notify the regulator of barriers. </a:t>
            </a:r>
          </a:p>
          <a:p>
            <a:r>
              <a:rPr lang="en-NZ" dirty="0"/>
              <a:t>	The framework would meet New Zealand’s obligations under the Convention on the Rights of Persons with Disabilities and the Treaty of Waitangi (</a:t>
            </a:r>
            <a:r>
              <a:rPr lang="en-NZ" dirty="0" err="1"/>
              <a:t>Te</a:t>
            </a:r>
            <a:r>
              <a:rPr lang="en-NZ" dirty="0"/>
              <a:t> </a:t>
            </a:r>
            <a:r>
              <a:rPr lang="en-NZ" dirty="0" err="1"/>
              <a:t>Tiriti</a:t>
            </a:r>
            <a:r>
              <a:rPr lang="en-NZ" dirty="0"/>
              <a:t> o Waitangi).</a:t>
            </a:r>
          </a:p>
          <a:p>
            <a:endParaRPr lang="en-NZ" dirty="0"/>
          </a:p>
          <a:p>
            <a:endParaRPr lang="en-US" dirty="0"/>
          </a:p>
        </p:txBody>
      </p:sp>
      <p:sp>
        <p:nvSpPr>
          <p:cNvPr id="4" name="TextBox 3">
            <a:extLst>
              <a:ext uri="{FF2B5EF4-FFF2-40B4-BE49-F238E27FC236}">
                <a16:creationId xmlns:a16="http://schemas.microsoft.com/office/drawing/2014/main" id="{B8F05247-34AB-9944-BE9F-96AA68DFD7B3}"/>
              </a:ext>
            </a:extLst>
          </p:cNvPr>
          <p:cNvSpPr txBox="1"/>
          <p:nvPr/>
        </p:nvSpPr>
        <p:spPr>
          <a:xfrm>
            <a:off x="4410526" y="5434206"/>
            <a:ext cx="4492961" cy="923330"/>
          </a:xfrm>
          <a:prstGeom prst="rect">
            <a:avLst/>
          </a:prstGeom>
          <a:noFill/>
        </p:spPr>
        <p:txBody>
          <a:bodyPr wrap="none" rtlCol="0">
            <a:spAutoFit/>
          </a:bodyPr>
          <a:lstStyle/>
          <a:p>
            <a:r>
              <a:rPr lang="en-US" dirty="0"/>
              <a:t>Making New Zealand Accessible: </a:t>
            </a:r>
          </a:p>
          <a:p>
            <a:r>
              <a:rPr lang="en-US" dirty="0"/>
              <a:t>a design for effective accessibility legislation</a:t>
            </a:r>
          </a:p>
          <a:p>
            <a:r>
              <a:rPr lang="en-US" dirty="0"/>
              <a:t>(draft currently out for consultation)</a:t>
            </a:r>
          </a:p>
        </p:txBody>
      </p:sp>
    </p:spTree>
    <p:extLst>
      <p:ext uri="{BB962C8B-B14F-4D97-AF65-F5344CB8AC3E}">
        <p14:creationId xmlns:p14="http://schemas.microsoft.com/office/powerpoint/2010/main" val="3716066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1C32C-06F9-1A40-8456-9341A1F8B671}"/>
              </a:ext>
            </a:extLst>
          </p:cNvPr>
          <p:cNvSpPr>
            <a:spLocks noGrp="1"/>
          </p:cNvSpPr>
          <p:nvPr>
            <p:ph type="title"/>
          </p:nvPr>
        </p:nvSpPr>
        <p:spPr>
          <a:xfrm>
            <a:off x="579549" y="658882"/>
            <a:ext cx="8371268" cy="883491"/>
          </a:xfrm>
        </p:spPr>
        <p:txBody>
          <a:bodyPr/>
          <a:lstStyle/>
          <a:p>
            <a:r>
              <a:rPr lang="en-GB" dirty="0"/>
              <a:t>A rights based system: Personalised accommodations, supports and healthcare </a:t>
            </a:r>
            <a:r>
              <a:rPr lang="en-NZ" i="1" dirty="0"/>
              <a:t/>
            </a:r>
            <a:br>
              <a:rPr lang="en-NZ" i="1" dirty="0"/>
            </a:br>
            <a:endParaRPr lang="en-US" dirty="0"/>
          </a:p>
        </p:txBody>
      </p:sp>
      <p:sp>
        <p:nvSpPr>
          <p:cNvPr id="3" name="Content Placeholder 2">
            <a:extLst>
              <a:ext uri="{FF2B5EF4-FFF2-40B4-BE49-F238E27FC236}">
                <a16:creationId xmlns:a16="http://schemas.microsoft.com/office/drawing/2014/main" id="{12BF9DCC-5C97-C34E-B060-94317E8031B6}"/>
              </a:ext>
            </a:extLst>
          </p:cNvPr>
          <p:cNvSpPr>
            <a:spLocks noGrp="1"/>
          </p:cNvSpPr>
          <p:nvPr>
            <p:ph idx="1"/>
          </p:nvPr>
        </p:nvSpPr>
        <p:spPr>
          <a:xfrm>
            <a:off x="294926" y="1216538"/>
            <a:ext cx="7520940" cy="3579849"/>
          </a:xfrm>
        </p:spPr>
        <p:txBody>
          <a:bodyPr>
            <a:normAutofit fontScale="92500" lnSpcReduction="20000"/>
          </a:bodyPr>
          <a:lstStyle/>
          <a:p>
            <a:r>
              <a:rPr lang="en-GB" sz="2400" dirty="0"/>
              <a:t> </a:t>
            </a:r>
            <a:endParaRPr lang="en-NZ" sz="2400" dirty="0"/>
          </a:p>
          <a:p>
            <a:r>
              <a:rPr lang="en-GB" sz="2400" dirty="0"/>
              <a:t>	Personalised accommodations, supports and healthcare are those provided by the state through a centralised administrative system for people with impairments. These include income, social and habilitative and rehabilitative supports, and healthcare.</a:t>
            </a:r>
            <a:endParaRPr lang="en-NZ" sz="2400" dirty="0"/>
          </a:p>
          <a:p>
            <a:r>
              <a:rPr lang="en-GB" sz="2400" i="1" dirty="0"/>
              <a:t> </a:t>
            </a:r>
            <a:endParaRPr lang="en-NZ" sz="2400" dirty="0"/>
          </a:p>
          <a:p>
            <a:r>
              <a:rPr lang="en-GB" sz="2400" dirty="0"/>
              <a:t>	Modification, adjustments and support in a particular case, to ensure to persons with impairment the enjoyment or exercise on an equal basis with others of all human rights and fundamental freedoms. </a:t>
            </a:r>
            <a:endParaRPr lang="en-NZ" sz="2400" dirty="0"/>
          </a:p>
          <a:p>
            <a:endParaRPr lang="en-US" dirty="0"/>
          </a:p>
        </p:txBody>
      </p:sp>
    </p:spTree>
    <p:extLst>
      <p:ext uri="{BB962C8B-B14F-4D97-AF65-F5344CB8AC3E}">
        <p14:creationId xmlns:p14="http://schemas.microsoft.com/office/powerpoint/2010/main" val="72467176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ustom 1">
      <a:dk1>
        <a:sysClr val="windowText" lastClr="000000"/>
      </a:dk1>
      <a:lt1>
        <a:sysClr val="window" lastClr="FFFFFF"/>
      </a:lt1>
      <a:dk2>
        <a:srgbClr val="242852"/>
      </a:dk2>
      <a:lt2>
        <a:srgbClr val="ACCBF9"/>
      </a:lt2>
      <a:accent1>
        <a:srgbClr val="629DD1"/>
      </a:accent1>
      <a:accent2>
        <a:srgbClr val="297FD5"/>
      </a:accent2>
      <a:accent3>
        <a:srgbClr val="A6BCDF"/>
      </a:accent3>
      <a:accent4>
        <a:srgbClr val="4A66AC"/>
      </a:accent4>
      <a:accent5>
        <a:srgbClr val="5AA2AE"/>
      </a:accent5>
      <a:accent6>
        <a:srgbClr val="9D90A0"/>
      </a:accent6>
      <a:hlink>
        <a:srgbClr val="9454C3"/>
      </a:hlink>
      <a:folHlink>
        <a:srgbClr val="3EBBF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11713</TotalTime>
  <Words>541</Words>
  <Application>Microsoft Office PowerPoint</Application>
  <PresentationFormat>On-screen Show (4:3)</PresentationFormat>
  <Paragraphs>192</Paragraphs>
  <Slides>23</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Franklin Gothic Book</vt:lpstr>
      <vt:lpstr>Franklin Gothic Medium</vt:lpstr>
      <vt:lpstr>Times New Roman</vt:lpstr>
      <vt:lpstr>Tunga</vt:lpstr>
      <vt:lpstr>Wingdings</vt:lpstr>
      <vt:lpstr>Angles</vt:lpstr>
      <vt:lpstr>Building Systems for removing disabling experiences</vt:lpstr>
      <vt:lpstr>Structure of presentation</vt:lpstr>
      <vt:lpstr>Reducing disabling experiences</vt:lpstr>
      <vt:lpstr>Disabling experiences</vt:lpstr>
      <vt:lpstr>The three systems for reducing disabling experiences</vt:lpstr>
      <vt:lpstr>ANTI-discrimination system</vt:lpstr>
      <vt:lpstr>Barrier identification and removal system</vt:lpstr>
      <vt:lpstr>A design for effective Accessibility Legislation</vt:lpstr>
      <vt:lpstr>A rights based system: Personalised accommodations, supports and healthcare  </vt:lpstr>
      <vt:lpstr>A rights based system (continued)</vt:lpstr>
      <vt:lpstr>Example of why we need systems</vt:lpstr>
      <vt:lpstr>Governments response to UN</vt:lpstr>
      <vt:lpstr>Independent Monitoring Mechanism</vt:lpstr>
      <vt:lpstr>Removing disabling experiences requires:</vt:lpstr>
      <vt:lpstr>Three systems must work in unison to remove disabling experiences</vt:lpstr>
      <vt:lpstr>Implementing a person-centred rights based system that is enforceable against the Government</vt:lpstr>
      <vt:lpstr>Previous presentations to  NZDSN</vt:lpstr>
      <vt:lpstr>My recommended way forward</vt:lpstr>
      <vt:lpstr>First we must reach Agree on the Vision</vt:lpstr>
      <vt:lpstr>The dormant Volcano</vt:lpstr>
      <vt:lpstr>A recent valedictory speech</vt:lpstr>
      <vt:lpstr>Where to from here</vt:lpstr>
      <vt:lpstr>Thank you to the NZDSN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Warren Forster</dc:creator>
  <cp:lastModifiedBy>Admin Nzdsn</cp:lastModifiedBy>
  <cp:revision>1566</cp:revision>
  <cp:lastPrinted>2016-12-05T00:06:59Z</cp:lastPrinted>
  <dcterms:created xsi:type="dcterms:W3CDTF">2016-11-22T20:30:21Z</dcterms:created>
  <dcterms:modified xsi:type="dcterms:W3CDTF">2020-10-05T22:37:23Z</dcterms:modified>
</cp:coreProperties>
</file>