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4"/>
  </p:sldMasterIdLst>
  <p:notesMasterIdLst>
    <p:notesMasterId r:id="rId18"/>
  </p:notesMasterIdLst>
  <p:sldIdLst>
    <p:sldId id="256" r:id="rId5"/>
    <p:sldId id="750" r:id="rId6"/>
    <p:sldId id="751" r:id="rId7"/>
    <p:sldId id="752" r:id="rId8"/>
    <p:sldId id="757" r:id="rId9"/>
    <p:sldId id="753" r:id="rId10"/>
    <p:sldId id="756" r:id="rId11"/>
    <p:sldId id="755" r:id="rId12"/>
    <p:sldId id="754" r:id="rId13"/>
    <p:sldId id="768" r:id="rId14"/>
    <p:sldId id="770" r:id="rId15"/>
    <p:sldId id="771" r:id="rId16"/>
    <p:sldId id="772" r:id="rId17"/>
  </p:sldIdLst>
  <p:sldSz cx="9144000" cy="5486400"/>
  <p:notesSz cx="9144000" cy="548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008C"/>
    <a:srgbClr val="057C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448" autoAdjust="0"/>
  </p:normalViewPr>
  <p:slideViewPr>
    <p:cSldViewPr>
      <p:cViewPr varScale="1">
        <p:scale>
          <a:sx n="59" d="100"/>
          <a:sy n="59" d="100"/>
        </p:scale>
        <p:origin x="1500" y="80"/>
      </p:cViewPr>
      <p:guideLst>
        <p:guide orient="horz" pos="2880"/>
        <p:guide pos="2160"/>
      </p:guideLst>
    </p:cSldViewPr>
  </p:slideViewPr>
  <p:notesTextViewPr>
    <p:cViewPr>
      <p:scale>
        <a:sx n="100" d="100"/>
        <a:sy n="100" d="100"/>
      </p:scale>
      <p:origin x="0" y="0"/>
    </p:cViewPr>
  </p:notesTextViewPr>
  <p:sorterViewPr>
    <p:cViewPr varScale="1">
      <p:scale>
        <a:sx n="100" d="100"/>
        <a:sy n="100" d="100"/>
      </p:scale>
      <p:origin x="0" y="-3644"/>
    </p:cViewPr>
  </p:sorterViewPr>
  <p:notesViewPr>
    <p:cSldViewPr>
      <p:cViewPr varScale="1">
        <p:scale>
          <a:sx n="100" d="100"/>
          <a:sy n="100" d="100"/>
        </p:scale>
        <p:origin x="908"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274638"/>
          </a:xfrm>
          <a:prstGeom prst="rect">
            <a:avLst/>
          </a:prstGeom>
        </p:spPr>
        <p:txBody>
          <a:bodyPr vert="horz" lIns="91440" tIns="45720" rIns="91440" bIns="45720" rtlCol="0"/>
          <a:lstStyle>
            <a:lvl1pPr algn="l">
              <a:defRPr sz="1200"/>
            </a:lvl1pPr>
          </a:lstStyle>
          <a:p>
            <a:endParaRPr lang="en-NZ" dirty="0"/>
          </a:p>
        </p:txBody>
      </p:sp>
      <p:sp>
        <p:nvSpPr>
          <p:cNvPr id="3" name="Date Placeholder 2"/>
          <p:cNvSpPr>
            <a:spLocks noGrp="1"/>
          </p:cNvSpPr>
          <p:nvPr>
            <p:ph type="dt" idx="1"/>
          </p:nvPr>
        </p:nvSpPr>
        <p:spPr>
          <a:xfrm>
            <a:off x="5180013" y="0"/>
            <a:ext cx="3962400" cy="274638"/>
          </a:xfrm>
          <a:prstGeom prst="rect">
            <a:avLst/>
          </a:prstGeom>
        </p:spPr>
        <p:txBody>
          <a:bodyPr vert="horz" lIns="91440" tIns="45720" rIns="91440" bIns="45720" rtlCol="0"/>
          <a:lstStyle>
            <a:lvl1pPr algn="r">
              <a:defRPr sz="1200"/>
            </a:lvl1pPr>
          </a:lstStyle>
          <a:p>
            <a:fld id="{E97B7AB2-D796-445D-9AFA-8AE625F18EAE}" type="datetimeFigureOut">
              <a:rPr lang="en-NZ" smtClean="0"/>
              <a:t>15/10/2020</a:t>
            </a:fld>
            <a:endParaRPr lang="en-NZ" dirty="0"/>
          </a:p>
        </p:txBody>
      </p:sp>
      <p:sp>
        <p:nvSpPr>
          <p:cNvPr id="4" name="Slide Image Placeholder 3"/>
          <p:cNvSpPr>
            <a:spLocks noGrp="1" noRot="1" noChangeAspect="1"/>
          </p:cNvSpPr>
          <p:nvPr>
            <p:ph type="sldImg" idx="2"/>
          </p:nvPr>
        </p:nvSpPr>
        <p:spPr>
          <a:xfrm>
            <a:off x="3028950" y="685800"/>
            <a:ext cx="3086100" cy="1851025"/>
          </a:xfrm>
          <a:prstGeom prst="rect">
            <a:avLst/>
          </a:prstGeom>
          <a:noFill/>
          <a:ln w="12700">
            <a:solidFill>
              <a:prstClr val="black"/>
            </a:solidFill>
          </a:ln>
        </p:spPr>
        <p:txBody>
          <a:bodyPr vert="horz" lIns="91440" tIns="45720" rIns="91440" bIns="45720" rtlCol="0" anchor="ctr"/>
          <a:lstStyle/>
          <a:p>
            <a:endParaRPr lang="en-NZ" dirty="0"/>
          </a:p>
        </p:txBody>
      </p:sp>
      <p:sp>
        <p:nvSpPr>
          <p:cNvPr id="5" name="Notes Placeholder 4"/>
          <p:cNvSpPr>
            <a:spLocks noGrp="1"/>
          </p:cNvSpPr>
          <p:nvPr>
            <p:ph type="body" sz="quarter" idx="3"/>
          </p:nvPr>
        </p:nvSpPr>
        <p:spPr>
          <a:xfrm>
            <a:off x="914400" y="2640013"/>
            <a:ext cx="7315200" cy="216058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5211763"/>
            <a:ext cx="3962400" cy="274637"/>
          </a:xfrm>
          <a:prstGeom prst="rect">
            <a:avLst/>
          </a:prstGeom>
        </p:spPr>
        <p:txBody>
          <a:bodyPr vert="horz" lIns="91440" tIns="45720" rIns="91440" bIns="45720" rtlCol="0" anchor="b"/>
          <a:lstStyle>
            <a:lvl1pPr algn="l">
              <a:defRPr sz="1200"/>
            </a:lvl1pPr>
          </a:lstStyle>
          <a:p>
            <a:endParaRPr lang="en-NZ" dirty="0"/>
          </a:p>
        </p:txBody>
      </p:sp>
      <p:sp>
        <p:nvSpPr>
          <p:cNvPr id="7" name="Slide Number Placeholder 6"/>
          <p:cNvSpPr>
            <a:spLocks noGrp="1"/>
          </p:cNvSpPr>
          <p:nvPr>
            <p:ph type="sldNum" sz="quarter" idx="5"/>
          </p:nvPr>
        </p:nvSpPr>
        <p:spPr>
          <a:xfrm>
            <a:off x="5180013" y="5211763"/>
            <a:ext cx="3962400" cy="274637"/>
          </a:xfrm>
          <a:prstGeom prst="rect">
            <a:avLst/>
          </a:prstGeom>
        </p:spPr>
        <p:txBody>
          <a:bodyPr vert="horz" lIns="91440" tIns="45720" rIns="91440" bIns="45720" rtlCol="0" anchor="b"/>
          <a:lstStyle>
            <a:lvl1pPr algn="r">
              <a:defRPr sz="1200"/>
            </a:lvl1pPr>
          </a:lstStyle>
          <a:p>
            <a:fld id="{1D797520-F83C-43B4-926B-89F409FAA99B}" type="slidenum">
              <a:rPr lang="en-NZ" smtClean="0"/>
              <a:t>‹#›</a:t>
            </a:fld>
            <a:endParaRPr lang="en-NZ" dirty="0"/>
          </a:p>
        </p:txBody>
      </p:sp>
    </p:spTree>
    <p:extLst>
      <p:ext uri="{BB962C8B-B14F-4D97-AF65-F5344CB8AC3E}">
        <p14:creationId xmlns:p14="http://schemas.microsoft.com/office/powerpoint/2010/main" val="4305335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This research was done in 2018 as a follow up from the work that IHC produced in 2014. WE also produces a resource for families, supporters and </a:t>
            </a:r>
            <a:r>
              <a:rPr lang="en-NZ" dirty="0" err="1"/>
              <a:t>peole</a:t>
            </a:r>
            <a:r>
              <a:rPr lang="en-NZ" dirty="0"/>
              <a:t> themselves.</a:t>
            </a:r>
          </a:p>
          <a:p>
            <a:r>
              <a:rPr lang="en-NZ" dirty="0"/>
              <a:t>IHC thinks ART 12 is very </a:t>
            </a:r>
            <a:r>
              <a:rPr lang="en-NZ" dirty="0" err="1"/>
              <a:t>very</a:t>
            </a:r>
            <a:r>
              <a:rPr lang="en-NZ" dirty="0"/>
              <a:t> important and is the basis on which people get to live their own lives</a:t>
            </a:r>
          </a:p>
        </p:txBody>
      </p:sp>
      <p:sp>
        <p:nvSpPr>
          <p:cNvPr id="4" name="Slide Number Placeholder 3"/>
          <p:cNvSpPr>
            <a:spLocks noGrp="1"/>
          </p:cNvSpPr>
          <p:nvPr>
            <p:ph type="sldNum" sz="quarter" idx="5"/>
          </p:nvPr>
        </p:nvSpPr>
        <p:spPr/>
        <p:txBody>
          <a:bodyPr/>
          <a:lstStyle/>
          <a:p>
            <a:fld id="{1D797520-F83C-43B4-926B-89F409FAA99B}" type="slidenum">
              <a:rPr lang="en-NZ" smtClean="0"/>
              <a:t>1</a:t>
            </a:fld>
            <a:endParaRPr lang="en-NZ" dirty="0"/>
          </a:p>
        </p:txBody>
      </p:sp>
    </p:spTree>
    <p:extLst>
      <p:ext uri="{BB962C8B-B14F-4D97-AF65-F5344CB8AC3E}">
        <p14:creationId xmlns:p14="http://schemas.microsoft.com/office/powerpoint/2010/main" val="1133496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I explained I am through a budget service and don’t see my bills and explained who I am with</a:t>
            </a:r>
          </a:p>
          <a:p>
            <a:r>
              <a:rPr lang="en-NZ" dirty="0"/>
              <a:t>The person then told me that the service I am with no longer has deals</a:t>
            </a:r>
            <a:r>
              <a:rPr lang="en-NZ" dirty="0">
                <a:solidFill>
                  <a:srgbClr val="EC008C"/>
                </a:solidFill>
              </a:rPr>
              <a:t>  David-</a:t>
            </a:r>
            <a:r>
              <a:rPr lang="en-NZ" dirty="0">
                <a:solidFill>
                  <a:srgbClr val="FF0000"/>
                </a:solidFill>
              </a:rPr>
              <a:t>not sure what this means</a:t>
            </a:r>
          </a:p>
          <a:p>
            <a:endParaRPr lang="en-NZ" dirty="0"/>
          </a:p>
        </p:txBody>
      </p:sp>
      <p:sp>
        <p:nvSpPr>
          <p:cNvPr id="4" name="Slide Number Placeholder 3"/>
          <p:cNvSpPr>
            <a:spLocks noGrp="1"/>
          </p:cNvSpPr>
          <p:nvPr>
            <p:ph type="sldNum" sz="quarter" idx="5"/>
          </p:nvPr>
        </p:nvSpPr>
        <p:spPr/>
        <p:txBody>
          <a:bodyPr/>
          <a:lstStyle/>
          <a:p>
            <a:fld id="{1D797520-F83C-43B4-926B-89F409FAA99B}" type="slidenum">
              <a:rPr lang="en-NZ" smtClean="0"/>
              <a:t>10</a:t>
            </a:fld>
            <a:endParaRPr lang="en-NZ" dirty="0"/>
          </a:p>
        </p:txBody>
      </p:sp>
    </p:spTree>
    <p:extLst>
      <p:ext uri="{BB962C8B-B14F-4D97-AF65-F5344CB8AC3E}">
        <p14:creationId xmlns:p14="http://schemas.microsoft.com/office/powerpoint/2010/main" val="16641036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I would have liked to have a choice of the paint and the lino as it is my house and I can image if I chose my sisters lino and pain for her bathroom without asking her that she would have something to say. Yes I know she did it in my best interest I wasn’t able to express my will and preference in  the decision that she made</a:t>
            </a:r>
          </a:p>
        </p:txBody>
      </p:sp>
      <p:sp>
        <p:nvSpPr>
          <p:cNvPr id="4" name="Slide Number Placeholder 3"/>
          <p:cNvSpPr>
            <a:spLocks noGrp="1"/>
          </p:cNvSpPr>
          <p:nvPr>
            <p:ph type="sldNum" sz="quarter" idx="5"/>
          </p:nvPr>
        </p:nvSpPr>
        <p:spPr/>
        <p:txBody>
          <a:bodyPr/>
          <a:lstStyle/>
          <a:p>
            <a:fld id="{1D797520-F83C-43B4-926B-89F409FAA99B}" type="slidenum">
              <a:rPr lang="en-NZ" smtClean="0"/>
              <a:t>11</a:t>
            </a:fld>
            <a:endParaRPr lang="en-NZ" dirty="0"/>
          </a:p>
        </p:txBody>
      </p:sp>
    </p:spTree>
    <p:extLst>
      <p:ext uri="{BB962C8B-B14F-4D97-AF65-F5344CB8AC3E}">
        <p14:creationId xmlns:p14="http://schemas.microsoft.com/office/powerpoint/2010/main" val="16455362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My sisters told me I wasn’t  allowed  to donate  plasma again during the lockdown and sent an email and had a phone call with my supported living provider who explained to me what  they had said </a:t>
            </a:r>
          </a:p>
          <a:p>
            <a:r>
              <a:rPr lang="en-NZ" dirty="0"/>
              <a:t>so there is a difference for people with an intellectual disability between  allowed to do something and really being allowed to  do something</a:t>
            </a:r>
          </a:p>
          <a:p>
            <a:endParaRPr lang="en-NZ" dirty="0"/>
          </a:p>
          <a:p>
            <a:r>
              <a:rPr lang="en-NZ" dirty="0"/>
              <a:t>Being “allowed” is a common thing I hear- other people being the boss of people with intellectual disability.</a:t>
            </a:r>
          </a:p>
          <a:p>
            <a:r>
              <a:rPr lang="en-NZ" dirty="0"/>
              <a:t>The is the opposite of what Art 12 says</a:t>
            </a:r>
          </a:p>
          <a:p>
            <a:endParaRPr lang="en-NZ" dirty="0"/>
          </a:p>
          <a:p>
            <a:r>
              <a:rPr lang="en-NZ" dirty="0"/>
              <a:t>IHC’s research  findings  are similar to other researchers </a:t>
            </a:r>
            <a:r>
              <a:rPr lang="en-NZ" dirty="0" err="1"/>
              <a:t>e.g</a:t>
            </a:r>
            <a:r>
              <a:rPr lang="en-NZ" dirty="0"/>
              <a:t> Jo Watson from  Australia who </a:t>
            </a:r>
            <a:r>
              <a:rPr lang="en-NZ" dirty="0" err="1"/>
              <a:t>atlks</a:t>
            </a:r>
            <a:r>
              <a:rPr lang="en-NZ" dirty="0"/>
              <a:t> about  the relationship between</a:t>
            </a:r>
          </a:p>
          <a:p>
            <a:endParaRPr lang="en-NZ" dirty="0"/>
          </a:p>
        </p:txBody>
      </p:sp>
      <p:sp>
        <p:nvSpPr>
          <p:cNvPr id="4" name="Slide Number Placeholder 3"/>
          <p:cNvSpPr>
            <a:spLocks noGrp="1"/>
          </p:cNvSpPr>
          <p:nvPr>
            <p:ph type="sldNum" sz="quarter" idx="5"/>
          </p:nvPr>
        </p:nvSpPr>
        <p:spPr/>
        <p:txBody>
          <a:bodyPr/>
          <a:lstStyle/>
          <a:p>
            <a:fld id="{1D797520-F83C-43B4-926B-89F409FAA99B}" type="slidenum">
              <a:rPr lang="en-NZ" smtClean="0"/>
              <a:t>12</a:t>
            </a:fld>
            <a:endParaRPr lang="en-NZ" dirty="0"/>
          </a:p>
        </p:txBody>
      </p:sp>
    </p:spTree>
    <p:extLst>
      <p:ext uri="{BB962C8B-B14F-4D97-AF65-F5344CB8AC3E}">
        <p14:creationId xmlns:p14="http://schemas.microsoft.com/office/powerpoint/2010/main" val="13446849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 so both research reports talk about  </a:t>
            </a:r>
            <a:r>
              <a:rPr lang="en-NZ" dirty="0" err="1"/>
              <a:t>whats</a:t>
            </a:r>
            <a:r>
              <a:rPr lang="en-NZ" dirty="0"/>
              <a:t> important to do when supporting people with intellectual disability to make decisions and what can get in the way for people being able to act on the  legal status as a person.</a:t>
            </a:r>
          </a:p>
          <a:p>
            <a:r>
              <a:rPr lang="en-NZ" dirty="0"/>
              <a:t>Thank you </a:t>
            </a:r>
            <a:r>
              <a:rPr lang="en-NZ" dirty="0" err="1"/>
              <a:t>everyonefor</a:t>
            </a:r>
            <a:r>
              <a:rPr lang="en-NZ" dirty="0"/>
              <a:t> listening</a:t>
            </a:r>
          </a:p>
          <a:p>
            <a:endParaRPr lang="en-NZ" dirty="0"/>
          </a:p>
          <a:p>
            <a:r>
              <a:rPr lang="en-NZ" dirty="0"/>
              <a:t>We at IHC think that we have got a long way to go as a country to make sure all people with intellectual disability have an equal right to be  treated as a person in the way that UNCRPD intended</a:t>
            </a:r>
          </a:p>
        </p:txBody>
      </p:sp>
      <p:sp>
        <p:nvSpPr>
          <p:cNvPr id="4" name="Slide Number Placeholder 3"/>
          <p:cNvSpPr>
            <a:spLocks noGrp="1"/>
          </p:cNvSpPr>
          <p:nvPr>
            <p:ph type="sldNum" sz="quarter" idx="5"/>
          </p:nvPr>
        </p:nvSpPr>
        <p:spPr/>
        <p:txBody>
          <a:bodyPr/>
          <a:lstStyle/>
          <a:p>
            <a:fld id="{1D797520-F83C-43B4-926B-89F409FAA99B}" type="slidenum">
              <a:rPr lang="en-NZ" smtClean="0"/>
              <a:t>13</a:t>
            </a:fld>
            <a:endParaRPr lang="en-NZ" dirty="0"/>
          </a:p>
        </p:txBody>
      </p:sp>
    </p:spTree>
    <p:extLst>
      <p:ext uri="{BB962C8B-B14F-4D97-AF65-F5344CB8AC3E}">
        <p14:creationId xmlns:p14="http://schemas.microsoft.com/office/powerpoint/2010/main" val="704368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 WE wanted to  hear from people about what happened in their lives when they were making decisions about small things and big things</a:t>
            </a:r>
          </a:p>
          <a:p>
            <a:r>
              <a:rPr lang="en-NZ" dirty="0"/>
              <a:t>These were the most the common things that helped people to make there own choices.</a:t>
            </a:r>
          </a:p>
          <a:p>
            <a:endParaRPr lang="en-NZ" dirty="0"/>
          </a:p>
        </p:txBody>
      </p:sp>
      <p:sp>
        <p:nvSpPr>
          <p:cNvPr id="4" name="Slide Number Placeholder 3"/>
          <p:cNvSpPr>
            <a:spLocks noGrp="1"/>
          </p:cNvSpPr>
          <p:nvPr>
            <p:ph type="sldNum" sz="quarter" idx="5"/>
          </p:nvPr>
        </p:nvSpPr>
        <p:spPr/>
        <p:txBody>
          <a:bodyPr/>
          <a:lstStyle/>
          <a:p>
            <a:fld id="{1D797520-F83C-43B4-926B-89F409FAA99B}" type="slidenum">
              <a:rPr lang="en-NZ" smtClean="0"/>
              <a:t>2</a:t>
            </a:fld>
            <a:endParaRPr lang="en-NZ" dirty="0"/>
          </a:p>
        </p:txBody>
      </p:sp>
    </p:spTree>
    <p:extLst>
      <p:ext uri="{BB962C8B-B14F-4D97-AF65-F5344CB8AC3E}">
        <p14:creationId xmlns:p14="http://schemas.microsoft.com/office/powerpoint/2010/main" val="1970823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NZ" dirty="0"/>
              <a:t>Article 12 of the united Nations Convention on the Rights</a:t>
            </a:r>
          </a:p>
          <a:p>
            <a:r>
              <a:rPr lang="en-NZ" dirty="0"/>
              <a:t>of Persons with disabilities protects the right of people with disabilities to be treated the same</a:t>
            </a:r>
          </a:p>
          <a:p>
            <a:endParaRPr lang="en-NZ" dirty="0"/>
          </a:p>
          <a:p>
            <a:r>
              <a:rPr lang="en-NZ" dirty="0"/>
              <a:t>This research tells us that many people think the   Convention is not as important as our other laws. Most of the research about decision-making has been about talking with professionals and families but in this study, we have been talking with people with intellectual disabilities about their experiences.  This is important because it would help us to learn what we are already doing well and what could</a:t>
            </a:r>
          </a:p>
          <a:p>
            <a:r>
              <a:rPr lang="en-NZ" dirty="0"/>
              <a:t>be better</a:t>
            </a:r>
          </a:p>
          <a:p>
            <a:endParaRPr lang="en-NZ" dirty="0"/>
          </a:p>
          <a:p>
            <a:r>
              <a:rPr lang="en-NZ" dirty="0"/>
              <a:t>When people need help to make decisions, the United Nations says the best way to do it is to support people</a:t>
            </a:r>
          </a:p>
          <a:p>
            <a:r>
              <a:rPr lang="en-NZ" dirty="0"/>
              <a:t>to make their own choices.  We call that’s supported decision-making</a:t>
            </a:r>
          </a:p>
          <a:p>
            <a:endParaRPr lang="en-NZ" dirty="0"/>
          </a:p>
          <a:p>
            <a:r>
              <a:rPr lang="en-NZ" dirty="0"/>
              <a:t>There has been a lot of</a:t>
            </a:r>
          </a:p>
          <a:p>
            <a:r>
              <a:rPr lang="en-NZ" dirty="0"/>
              <a:t>research about supported decision-making and we know from this that people are happier if they make their own decisions.</a:t>
            </a:r>
          </a:p>
          <a:p>
            <a:endParaRPr lang="en-NZ" dirty="0"/>
          </a:p>
        </p:txBody>
      </p:sp>
      <p:sp>
        <p:nvSpPr>
          <p:cNvPr id="4" name="Slide Number Placeholder 3"/>
          <p:cNvSpPr>
            <a:spLocks noGrp="1"/>
          </p:cNvSpPr>
          <p:nvPr>
            <p:ph type="sldNum" sz="quarter" idx="5"/>
          </p:nvPr>
        </p:nvSpPr>
        <p:spPr/>
        <p:txBody>
          <a:bodyPr/>
          <a:lstStyle/>
          <a:p>
            <a:fld id="{1D797520-F83C-43B4-926B-89F409FAA99B}" type="slidenum">
              <a:rPr lang="en-NZ" smtClean="0"/>
              <a:t>3</a:t>
            </a:fld>
            <a:endParaRPr lang="en-NZ" dirty="0"/>
          </a:p>
        </p:txBody>
      </p:sp>
    </p:spTree>
    <p:extLst>
      <p:ext uri="{BB962C8B-B14F-4D97-AF65-F5344CB8AC3E}">
        <p14:creationId xmlns:p14="http://schemas.microsoft.com/office/powerpoint/2010/main" val="8007201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IHC talked with 15 people who live in the Wellington area</a:t>
            </a:r>
          </a:p>
          <a:p>
            <a:endParaRPr lang="en-NZ" dirty="0"/>
          </a:p>
          <a:p>
            <a:r>
              <a:rPr lang="en-NZ" dirty="0"/>
              <a:t>All of these people use Disability Services Some of these people used communication devices or methods to have their say We asked people about the choices and decisions they make, and how other people help them to make choices. We wanted to know what supporters can do to help people.</a:t>
            </a:r>
          </a:p>
          <a:p>
            <a:r>
              <a:rPr lang="en-NZ" dirty="0"/>
              <a:t> </a:t>
            </a:r>
          </a:p>
          <a:p>
            <a:r>
              <a:rPr lang="en-NZ" dirty="0"/>
              <a:t>When we had talked with everyone, we brought all of the information together to find out what things helped the most people.  This will help all of us when we support people to make decisions.</a:t>
            </a:r>
          </a:p>
          <a:p>
            <a:r>
              <a:rPr lang="en-NZ" dirty="0"/>
              <a:t> </a:t>
            </a:r>
          </a:p>
          <a:p>
            <a:endParaRPr lang="en-NZ" dirty="0"/>
          </a:p>
        </p:txBody>
      </p:sp>
      <p:sp>
        <p:nvSpPr>
          <p:cNvPr id="4" name="Slide Number Placeholder 3"/>
          <p:cNvSpPr>
            <a:spLocks noGrp="1"/>
          </p:cNvSpPr>
          <p:nvPr>
            <p:ph type="sldNum" sz="quarter" idx="5"/>
          </p:nvPr>
        </p:nvSpPr>
        <p:spPr/>
        <p:txBody>
          <a:bodyPr/>
          <a:lstStyle/>
          <a:p>
            <a:fld id="{1D797520-F83C-43B4-926B-89F409FAA99B}" type="slidenum">
              <a:rPr lang="en-NZ" smtClean="0"/>
              <a:t>4</a:t>
            </a:fld>
            <a:endParaRPr lang="en-NZ" dirty="0"/>
          </a:p>
        </p:txBody>
      </p:sp>
    </p:spTree>
    <p:extLst>
      <p:ext uri="{BB962C8B-B14F-4D97-AF65-F5344CB8AC3E}">
        <p14:creationId xmlns:p14="http://schemas.microsoft.com/office/powerpoint/2010/main" val="984062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For most people, their staff, family, and talking about things helped them to make choices and decisions for themselves. Other things that people found helpful were thinking things through, and just  doing it themselves</a:t>
            </a:r>
          </a:p>
          <a:p>
            <a:endParaRPr lang="en-NZ" dirty="0"/>
          </a:p>
          <a:p>
            <a:r>
              <a:rPr lang="en-NZ" dirty="0"/>
              <a:t> People told us that family and staff could be helpful, but also that they could get in the way of people making their own choices.   For example, people told us that if their mum did not agree then ·It must be the wrong choice, and that sometimes they thought staff were too busy to help them.  </a:t>
            </a:r>
          </a:p>
          <a:p>
            <a:endParaRPr lang="en-NZ" dirty="0"/>
          </a:p>
          <a:p>
            <a:r>
              <a:rPr lang="en-NZ" dirty="0"/>
              <a:t> People also said that it helped them to be organised and have a routine, but people said they needed some help with this.</a:t>
            </a:r>
          </a:p>
          <a:p>
            <a:endParaRPr lang="en-NZ" dirty="0"/>
          </a:p>
        </p:txBody>
      </p:sp>
      <p:sp>
        <p:nvSpPr>
          <p:cNvPr id="4" name="Slide Number Placeholder 3"/>
          <p:cNvSpPr>
            <a:spLocks noGrp="1"/>
          </p:cNvSpPr>
          <p:nvPr>
            <p:ph type="sldNum" sz="quarter" idx="5"/>
          </p:nvPr>
        </p:nvSpPr>
        <p:spPr/>
        <p:txBody>
          <a:bodyPr/>
          <a:lstStyle/>
          <a:p>
            <a:fld id="{1D797520-F83C-43B4-926B-89F409FAA99B}" type="slidenum">
              <a:rPr lang="en-NZ" smtClean="0"/>
              <a:t>5</a:t>
            </a:fld>
            <a:endParaRPr lang="en-NZ" dirty="0"/>
          </a:p>
        </p:txBody>
      </p:sp>
    </p:spTree>
    <p:extLst>
      <p:ext uri="{BB962C8B-B14F-4D97-AF65-F5344CB8AC3E}">
        <p14:creationId xmlns:p14="http://schemas.microsoft.com/office/powerpoint/2010/main" val="29240153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2620963"/>
            <a:ext cx="7315200" cy="2160587"/>
          </a:xfrm>
        </p:spPr>
        <p:txBody>
          <a:bodyPr/>
          <a:lstStyle/>
          <a:p>
            <a:r>
              <a:rPr lang="en-NZ" dirty="0"/>
              <a:t>The main things that were helpful for people were also barriers at times. For example, people spoke of family members stopping them from making choices, and staff being too busy to help, or telling people off.  People also talked with us about how other's opinions, and making others happy, affected their decision-making.</a:t>
            </a:r>
          </a:p>
          <a:p>
            <a:endParaRPr lang="en-NZ" dirty="0"/>
          </a:p>
          <a:p>
            <a:r>
              <a:rPr lang="en-NZ" dirty="0"/>
              <a:t>Even though  people  like to think they  can make own decisions They are still  lead to that their staff/ providers are in charge of them</a:t>
            </a:r>
          </a:p>
          <a:p>
            <a:r>
              <a:rPr lang="en-NZ" dirty="0"/>
              <a:t>  this something that has been drummed in to people over the years </a:t>
            </a:r>
          </a:p>
          <a:p>
            <a:endParaRPr lang="en-NZ" dirty="0"/>
          </a:p>
        </p:txBody>
      </p:sp>
      <p:sp>
        <p:nvSpPr>
          <p:cNvPr id="4" name="Slide Number Placeholder 3"/>
          <p:cNvSpPr>
            <a:spLocks noGrp="1"/>
          </p:cNvSpPr>
          <p:nvPr>
            <p:ph type="sldNum" sz="quarter" idx="5"/>
          </p:nvPr>
        </p:nvSpPr>
        <p:spPr/>
        <p:txBody>
          <a:bodyPr/>
          <a:lstStyle/>
          <a:p>
            <a:fld id="{1D797520-F83C-43B4-926B-89F409FAA99B}" type="slidenum">
              <a:rPr lang="en-NZ" smtClean="0"/>
              <a:t>6</a:t>
            </a:fld>
            <a:endParaRPr lang="en-NZ" dirty="0"/>
          </a:p>
        </p:txBody>
      </p:sp>
    </p:spTree>
    <p:extLst>
      <p:ext uri="{BB962C8B-B14F-4D97-AF65-F5344CB8AC3E}">
        <p14:creationId xmlns:p14="http://schemas.microsoft.com/office/powerpoint/2010/main" val="19694800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For example, people talked about wanting to make their friends or family happy, that if a parent did not agree with the decision then it must be the 'wrong' choice and that they had to not just think about themselves when being organised but also staff</a:t>
            </a:r>
          </a:p>
          <a:p>
            <a:endParaRPr lang="en-NZ" dirty="0"/>
          </a:p>
          <a:p>
            <a:r>
              <a:rPr lang="en-NZ" dirty="0"/>
              <a:t>If staff and service providers families and other people tell  people enough times  that they cant make a decision for themselves they will believe it </a:t>
            </a:r>
          </a:p>
        </p:txBody>
      </p:sp>
      <p:sp>
        <p:nvSpPr>
          <p:cNvPr id="4" name="Slide Number Placeholder 3"/>
          <p:cNvSpPr>
            <a:spLocks noGrp="1"/>
          </p:cNvSpPr>
          <p:nvPr>
            <p:ph type="sldNum" sz="quarter" idx="5"/>
          </p:nvPr>
        </p:nvSpPr>
        <p:spPr/>
        <p:txBody>
          <a:bodyPr/>
          <a:lstStyle/>
          <a:p>
            <a:fld id="{1D797520-F83C-43B4-926B-89F409FAA99B}" type="slidenum">
              <a:rPr lang="en-NZ" smtClean="0"/>
              <a:t>7</a:t>
            </a:fld>
            <a:endParaRPr lang="en-NZ" dirty="0"/>
          </a:p>
        </p:txBody>
      </p:sp>
    </p:spTree>
    <p:extLst>
      <p:ext uri="{BB962C8B-B14F-4D97-AF65-F5344CB8AC3E}">
        <p14:creationId xmlns:p14="http://schemas.microsoft.com/office/powerpoint/2010/main" val="42563357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These  are some of  the  quotes that people said that stops  them from making  their own decisions </a:t>
            </a:r>
          </a:p>
        </p:txBody>
      </p:sp>
      <p:sp>
        <p:nvSpPr>
          <p:cNvPr id="4" name="Slide Number Placeholder 3"/>
          <p:cNvSpPr>
            <a:spLocks noGrp="1"/>
          </p:cNvSpPr>
          <p:nvPr>
            <p:ph type="sldNum" sz="quarter" idx="5"/>
          </p:nvPr>
        </p:nvSpPr>
        <p:spPr/>
        <p:txBody>
          <a:bodyPr/>
          <a:lstStyle/>
          <a:p>
            <a:fld id="{1D797520-F83C-43B4-926B-89F409FAA99B}" type="slidenum">
              <a:rPr lang="en-NZ" smtClean="0"/>
              <a:t>8</a:t>
            </a:fld>
            <a:endParaRPr lang="en-NZ" dirty="0"/>
          </a:p>
        </p:txBody>
      </p:sp>
    </p:spTree>
    <p:extLst>
      <p:ext uri="{BB962C8B-B14F-4D97-AF65-F5344CB8AC3E}">
        <p14:creationId xmlns:p14="http://schemas.microsoft.com/office/powerpoint/2010/main" val="21202581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These are the  things that people said are  really important to them when making their own  decisions </a:t>
            </a:r>
          </a:p>
        </p:txBody>
      </p:sp>
      <p:sp>
        <p:nvSpPr>
          <p:cNvPr id="4" name="Slide Number Placeholder 3"/>
          <p:cNvSpPr>
            <a:spLocks noGrp="1"/>
          </p:cNvSpPr>
          <p:nvPr>
            <p:ph type="sldNum" sz="quarter" idx="5"/>
          </p:nvPr>
        </p:nvSpPr>
        <p:spPr/>
        <p:txBody>
          <a:bodyPr/>
          <a:lstStyle/>
          <a:p>
            <a:fld id="{1D797520-F83C-43B4-926B-89F409FAA99B}" type="slidenum">
              <a:rPr lang="en-NZ" smtClean="0"/>
              <a:t>9</a:t>
            </a:fld>
            <a:endParaRPr lang="en-NZ" dirty="0"/>
          </a:p>
        </p:txBody>
      </p:sp>
    </p:spTree>
    <p:extLst>
      <p:ext uri="{BB962C8B-B14F-4D97-AF65-F5344CB8AC3E}">
        <p14:creationId xmlns:p14="http://schemas.microsoft.com/office/powerpoint/2010/main" val="17827690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1700784"/>
            <a:ext cx="7772400" cy="115214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3072384"/>
            <a:ext cx="6400800" cy="137160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10/15/2020</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10/15/2020</a:t>
            </a:fld>
            <a:endParaRPr lang="en-US" dirty="0"/>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sz="half" idx="2"/>
          </p:nvPr>
        </p:nvSpPr>
        <p:spPr>
          <a:xfrm>
            <a:off x="457200" y="1261872"/>
            <a:ext cx="3977640" cy="362102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261872"/>
            <a:ext cx="3977640" cy="362102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10/15/2020</a:t>
            </a:fld>
            <a:endParaRPr lang="en-US" dirty="0"/>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10/15/2020</a:t>
            </a:fld>
            <a:endParaRPr lang="en-US" dirty="0"/>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10/15/2020</a:t>
            </a:fld>
            <a:endParaRPr lang="en-US" dirty="0"/>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457200" y="219456"/>
            <a:ext cx="8229600" cy="877824"/>
          </a:xfrm>
          <a:prstGeom prst="rect">
            <a:avLst/>
          </a:prstGeom>
        </p:spPr>
        <p:txBody>
          <a:bodyPr wrap="square" lIns="0" tIns="0" rIns="0" bIns="0">
            <a:spAutoFit/>
          </a:bodyPr>
          <a:lstStyle>
            <a:lvl1pPr>
              <a:defRPr/>
            </a:lvl1pPr>
          </a:lstStyle>
          <a:p>
            <a:endParaRPr/>
          </a:p>
        </p:txBody>
      </p:sp>
      <p:sp>
        <p:nvSpPr>
          <p:cNvPr id="3" name="Holder 3"/>
          <p:cNvSpPr>
            <a:spLocks noGrp="1"/>
          </p:cNvSpPr>
          <p:nvPr>
            <p:ph type="body" idx="1"/>
          </p:nvPr>
        </p:nvSpPr>
        <p:spPr>
          <a:xfrm>
            <a:off x="457200" y="1261872"/>
            <a:ext cx="8229600" cy="3621024"/>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108960" y="5102352"/>
            <a:ext cx="2926080" cy="274320"/>
          </a:xfrm>
          <a:prstGeom prst="rect">
            <a:avLst/>
          </a:prstGeom>
        </p:spPr>
        <p:txBody>
          <a:bodyPr wrap="square" lIns="0" tIns="0" rIns="0" bIns="0">
            <a:spAutoFit/>
          </a:bodyPr>
          <a:lstStyle>
            <a:lvl1pPr algn="ctr">
              <a:defRPr>
                <a:solidFill>
                  <a:schemeClr val="tx1">
                    <a:tint val="75000"/>
                  </a:schemeClr>
                </a:solidFill>
              </a:defRPr>
            </a:lvl1pPr>
          </a:lstStyle>
          <a:p>
            <a:endParaRPr dirty="0"/>
          </a:p>
        </p:txBody>
      </p:sp>
      <p:sp>
        <p:nvSpPr>
          <p:cNvPr id="5" name="Holder 5"/>
          <p:cNvSpPr>
            <a:spLocks noGrp="1"/>
          </p:cNvSpPr>
          <p:nvPr>
            <p:ph type="dt" sz="half" idx="6"/>
          </p:nvPr>
        </p:nvSpPr>
        <p:spPr>
          <a:xfrm>
            <a:off x="457200" y="5102352"/>
            <a:ext cx="2103120" cy="27432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10/15/2020</a:t>
            </a:fld>
            <a:endParaRPr lang="en-US" dirty="0"/>
          </a:p>
        </p:txBody>
      </p:sp>
      <p:sp>
        <p:nvSpPr>
          <p:cNvPr id="6" name="Holder 6"/>
          <p:cNvSpPr>
            <a:spLocks noGrp="1"/>
          </p:cNvSpPr>
          <p:nvPr>
            <p:ph type="sldNum" sz="quarter" idx="7"/>
          </p:nvPr>
        </p:nvSpPr>
        <p:spPr>
          <a:xfrm>
            <a:off x="6583680" y="5102352"/>
            <a:ext cx="2103120" cy="27432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6.jpe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7.jpe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5.xml"/><Relationship Id="rId5" Type="http://schemas.openxmlformats.org/officeDocument/2006/relationships/image" Target="../media/image8.jpe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3.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4.png"/><Relationship Id="rId9"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18.jpe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EA7B990C-C844-4D91-A01C-66227325DDC6}"/>
              </a:ext>
            </a:extLst>
          </p:cNvPr>
          <p:cNvGrpSpPr/>
          <p:nvPr/>
        </p:nvGrpSpPr>
        <p:grpSpPr>
          <a:xfrm>
            <a:off x="714060" y="3724870"/>
            <a:ext cx="6172200" cy="1442324"/>
            <a:chOff x="1676400" y="2937807"/>
            <a:chExt cx="6172200" cy="1442324"/>
          </a:xfrm>
        </p:grpSpPr>
        <p:sp>
          <p:nvSpPr>
            <p:cNvPr id="14" name="Rectangle 13">
              <a:extLst>
                <a:ext uri="{FF2B5EF4-FFF2-40B4-BE49-F238E27FC236}">
                  <a16:creationId xmlns:a16="http://schemas.microsoft.com/office/drawing/2014/main" id="{AC6A4452-7472-4ED3-AC25-7E6DC7589A70}"/>
                </a:ext>
              </a:extLst>
            </p:cNvPr>
            <p:cNvSpPr/>
            <p:nvPr/>
          </p:nvSpPr>
          <p:spPr>
            <a:xfrm>
              <a:off x="1676400" y="3733800"/>
              <a:ext cx="6172200" cy="646331"/>
            </a:xfrm>
            <a:prstGeom prst="rect">
              <a:avLst/>
            </a:prstGeom>
          </p:spPr>
          <p:txBody>
            <a:bodyPr wrap="square">
              <a:spAutoFit/>
            </a:bodyPr>
            <a:lstStyle/>
            <a:p>
              <a:r>
                <a:rPr lang="en-NZ" dirty="0">
                  <a:solidFill>
                    <a:srgbClr val="057CC0"/>
                  </a:solidFill>
                </a:rPr>
                <a:t>What does helpful supported decision-making look like to people with intellectual disabilities?</a:t>
              </a:r>
            </a:p>
          </p:txBody>
        </p:sp>
        <p:sp>
          <p:nvSpPr>
            <p:cNvPr id="15" name="Rectangle 14">
              <a:extLst>
                <a:ext uri="{FF2B5EF4-FFF2-40B4-BE49-F238E27FC236}">
                  <a16:creationId xmlns:a16="http://schemas.microsoft.com/office/drawing/2014/main" id="{5B5DDB34-61F3-4C16-80A2-55C848BF3A2E}"/>
                </a:ext>
              </a:extLst>
            </p:cNvPr>
            <p:cNvSpPr/>
            <p:nvPr/>
          </p:nvSpPr>
          <p:spPr>
            <a:xfrm>
              <a:off x="1676400" y="2937807"/>
              <a:ext cx="5048562" cy="923330"/>
            </a:xfrm>
            <a:prstGeom prst="rect">
              <a:avLst/>
            </a:prstGeom>
          </p:spPr>
          <p:txBody>
            <a:bodyPr wrap="none">
              <a:spAutoFit/>
            </a:bodyPr>
            <a:lstStyle/>
            <a:p>
              <a:r>
                <a:rPr lang="en-NZ" sz="5400" b="1" dirty="0">
                  <a:solidFill>
                    <a:schemeClr val="tx1">
                      <a:lumMod val="95000"/>
                      <a:lumOff val="5000"/>
                    </a:schemeClr>
                  </a:solidFill>
                </a:rPr>
                <a:t>Research Report </a:t>
              </a:r>
              <a:endParaRPr lang="en-NZ" sz="5400" dirty="0">
                <a:solidFill>
                  <a:schemeClr val="tx1">
                    <a:lumMod val="95000"/>
                    <a:lumOff val="5000"/>
                  </a:schemeClr>
                </a:solidFill>
              </a:endParaRPr>
            </a:p>
          </p:txBody>
        </p:sp>
      </p:grpSp>
      <p:pic>
        <p:nvPicPr>
          <p:cNvPr id="20" name="Picture 19" descr="A picture containing square&#10;&#10;Description automatically generated">
            <a:extLst>
              <a:ext uri="{FF2B5EF4-FFF2-40B4-BE49-F238E27FC236}">
                <a16:creationId xmlns:a16="http://schemas.microsoft.com/office/drawing/2014/main" id="{029B58DF-EFA0-4F10-842C-4EE984BD545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87040" y="4520863"/>
            <a:ext cx="838200" cy="838200"/>
          </a:xfrm>
          <a:prstGeom prst="rect">
            <a:avLst/>
          </a:prstGeom>
        </p:spPr>
      </p:pic>
      <p:pic>
        <p:nvPicPr>
          <p:cNvPr id="7" name="Picture 6" descr="Accessible Mental Health Services for People with an Intellectual Disability  A Guide for Providers">
            <a:extLst>
              <a:ext uri="{FF2B5EF4-FFF2-40B4-BE49-F238E27FC236}">
                <a16:creationId xmlns:a16="http://schemas.microsoft.com/office/drawing/2014/main" id="{CFD341A1-DE95-40D9-8646-21F3A36AB8C6}"/>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832212" y="-215472"/>
            <a:ext cx="5048562" cy="394034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object 8">
            <a:extLst>
              <a:ext uri="{FF2B5EF4-FFF2-40B4-BE49-F238E27FC236}">
                <a16:creationId xmlns:a16="http://schemas.microsoft.com/office/drawing/2014/main" id="{1A897DF1-0208-45C7-9CA5-C2123B39E988}"/>
              </a:ext>
            </a:extLst>
          </p:cNvPr>
          <p:cNvGrpSpPr/>
          <p:nvPr/>
        </p:nvGrpSpPr>
        <p:grpSpPr>
          <a:xfrm>
            <a:off x="179999" y="5300050"/>
            <a:ext cx="8784590" cy="12700"/>
            <a:chOff x="179999" y="5300050"/>
            <a:chExt cx="8784590" cy="12700"/>
          </a:xfrm>
        </p:grpSpPr>
        <p:sp>
          <p:nvSpPr>
            <p:cNvPr id="9" name="object 9">
              <a:extLst>
                <a:ext uri="{FF2B5EF4-FFF2-40B4-BE49-F238E27FC236}">
                  <a16:creationId xmlns:a16="http://schemas.microsoft.com/office/drawing/2014/main" id="{EFF5D92B-8BE2-4C3C-ABCA-98D9DFBBBD58}"/>
                </a:ext>
              </a:extLst>
            </p:cNvPr>
            <p:cNvSpPr/>
            <p:nvPr/>
          </p:nvSpPr>
          <p:spPr>
            <a:xfrm>
              <a:off x="218025" y="5306400"/>
              <a:ext cx="8727440" cy="0"/>
            </a:xfrm>
            <a:custGeom>
              <a:avLst/>
              <a:gdLst/>
              <a:ahLst/>
              <a:cxnLst/>
              <a:rect l="l" t="t" r="r" b="b"/>
              <a:pathLst>
                <a:path w="8727440">
                  <a:moveTo>
                    <a:pt x="0" y="0"/>
                  </a:moveTo>
                  <a:lnTo>
                    <a:pt x="8726957" y="0"/>
                  </a:lnTo>
                </a:path>
              </a:pathLst>
            </a:custGeom>
            <a:ln w="12700">
              <a:solidFill>
                <a:srgbClr val="231F20"/>
              </a:solidFill>
              <a:prstDash val="dot"/>
            </a:ln>
          </p:spPr>
          <p:txBody>
            <a:bodyPr wrap="square" lIns="0" tIns="0" rIns="0" bIns="0" rtlCol="0"/>
            <a:lstStyle/>
            <a:p>
              <a:endParaRPr dirty="0"/>
            </a:p>
          </p:txBody>
        </p:sp>
        <p:sp>
          <p:nvSpPr>
            <p:cNvPr id="10" name="object 10">
              <a:extLst>
                <a:ext uri="{FF2B5EF4-FFF2-40B4-BE49-F238E27FC236}">
                  <a16:creationId xmlns:a16="http://schemas.microsoft.com/office/drawing/2014/main" id="{774CD8F7-2E09-441F-8004-9CE2FCB74CAD}"/>
                </a:ext>
              </a:extLst>
            </p:cNvPr>
            <p:cNvSpPr/>
            <p:nvPr/>
          </p:nvSpPr>
          <p:spPr>
            <a:xfrm>
              <a:off x="179999" y="5306400"/>
              <a:ext cx="8784590" cy="0"/>
            </a:xfrm>
            <a:custGeom>
              <a:avLst/>
              <a:gdLst/>
              <a:ahLst/>
              <a:cxnLst/>
              <a:rect l="l" t="t" r="r" b="b"/>
              <a:pathLst>
                <a:path w="8784590">
                  <a:moveTo>
                    <a:pt x="0" y="0"/>
                  </a:moveTo>
                  <a:lnTo>
                    <a:pt x="0" y="0"/>
                  </a:lnTo>
                </a:path>
                <a:path w="8784590">
                  <a:moveTo>
                    <a:pt x="8784005" y="0"/>
                  </a:moveTo>
                  <a:lnTo>
                    <a:pt x="8784005" y="0"/>
                  </a:lnTo>
                </a:path>
              </a:pathLst>
            </a:custGeom>
            <a:ln w="12700">
              <a:solidFill>
                <a:srgbClr val="231F20"/>
              </a:solidFill>
            </a:ln>
          </p:spPr>
          <p:txBody>
            <a:bodyPr wrap="square" lIns="0" tIns="0" rIns="0" bIns="0" rtlCol="0"/>
            <a:lstStyle/>
            <a:p>
              <a:endParaRPr dirty="0"/>
            </a:p>
          </p:txBody>
        </p:sp>
      </p:grpSp>
      <p:grpSp>
        <p:nvGrpSpPr>
          <p:cNvPr id="11" name="object 8">
            <a:extLst>
              <a:ext uri="{FF2B5EF4-FFF2-40B4-BE49-F238E27FC236}">
                <a16:creationId xmlns:a16="http://schemas.microsoft.com/office/drawing/2014/main" id="{3B1175F3-D03B-4D8C-8102-BB5BD66EAEB8}"/>
              </a:ext>
            </a:extLst>
          </p:cNvPr>
          <p:cNvGrpSpPr/>
          <p:nvPr/>
        </p:nvGrpSpPr>
        <p:grpSpPr>
          <a:xfrm>
            <a:off x="218025" y="673100"/>
            <a:ext cx="8784590" cy="12700"/>
            <a:chOff x="179999" y="5300050"/>
            <a:chExt cx="8784590" cy="12700"/>
          </a:xfrm>
        </p:grpSpPr>
        <p:sp>
          <p:nvSpPr>
            <p:cNvPr id="12" name="object 9">
              <a:extLst>
                <a:ext uri="{FF2B5EF4-FFF2-40B4-BE49-F238E27FC236}">
                  <a16:creationId xmlns:a16="http://schemas.microsoft.com/office/drawing/2014/main" id="{7DC0F522-5DA3-4910-88B8-7CCCD6B55194}"/>
                </a:ext>
              </a:extLst>
            </p:cNvPr>
            <p:cNvSpPr/>
            <p:nvPr/>
          </p:nvSpPr>
          <p:spPr>
            <a:xfrm>
              <a:off x="218025" y="5306400"/>
              <a:ext cx="8727440" cy="0"/>
            </a:xfrm>
            <a:custGeom>
              <a:avLst/>
              <a:gdLst/>
              <a:ahLst/>
              <a:cxnLst/>
              <a:rect l="l" t="t" r="r" b="b"/>
              <a:pathLst>
                <a:path w="8727440">
                  <a:moveTo>
                    <a:pt x="0" y="0"/>
                  </a:moveTo>
                  <a:lnTo>
                    <a:pt x="8726957" y="0"/>
                  </a:lnTo>
                </a:path>
              </a:pathLst>
            </a:custGeom>
            <a:ln w="12700">
              <a:solidFill>
                <a:srgbClr val="231F20"/>
              </a:solidFill>
              <a:prstDash val="dot"/>
            </a:ln>
          </p:spPr>
          <p:txBody>
            <a:bodyPr wrap="square" lIns="0" tIns="0" rIns="0" bIns="0" rtlCol="0"/>
            <a:lstStyle/>
            <a:p>
              <a:endParaRPr dirty="0"/>
            </a:p>
          </p:txBody>
        </p:sp>
        <p:sp>
          <p:nvSpPr>
            <p:cNvPr id="13" name="object 10">
              <a:extLst>
                <a:ext uri="{FF2B5EF4-FFF2-40B4-BE49-F238E27FC236}">
                  <a16:creationId xmlns:a16="http://schemas.microsoft.com/office/drawing/2014/main" id="{0A7794BC-CF17-4ECE-BF36-A0BAC83FD560}"/>
                </a:ext>
              </a:extLst>
            </p:cNvPr>
            <p:cNvSpPr/>
            <p:nvPr/>
          </p:nvSpPr>
          <p:spPr>
            <a:xfrm>
              <a:off x="179999" y="5306400"/>
              <a:ext cx="8784590" cy="0"/>
            </a:xfrm>
            <a:custGeom>
              <a:avLst/>
              <a:gdLst/>
              <a:ahLst/>
              <a:cxnLst/>
              <a:rect l="l" t="t" r="r" b="b"/>
              <a:pathLst>
                <a:path w="8784590">
                  <a:moveTo>
                    <a:pt x="0" y="0"/>
                  </a:moveTo>
                  <a:lnTo>
                    <a:pt x="0" y="0"/>
                  </a:lnTo>
                </a:path>
                <a:path w="8784590">
                  <a:moveTo>
                    <a:pt x="8784005" y="0"/>
                  </a:moveTo>
                  <a:lnTo>
                    <a:pt x="8784005" y="0"/>
                  </a:lnTo>
                </a:path>
              </a:pathLst>
            </a:custGeom>
            <a:ln w="12700">
              <a:solidFill>
                <a:srgbClr val="231F20"/>
              </a:solidFill>
            </a:ln>
          </p:spPr>
          <p:txBody>
            <a:bodyPr wrap="square" lIns="0" tIns="0" rIns="0" bIns="0" rtlCol="0"/>
            <a:lstStyle/>
            <a:p>
              <a:endParaRPr dirty="0"/>
            </a:p>
          </p:txBody>
        </p:sp>
      </p:grpSp>
      <p:grpSp>
        <p:nvGrpSpPr>
          <p:cNvPr id="18" name="Group 17">
            <a:extLst>
              <a:ext uri="{FF2B5EF4-FFF2-40B4-BE49-F238E27FC236}">
                <a16:creationId xmlns:a16="http://schemas.microsoft.com/office/drawing/2014/main" id="{4797EFBF-5956-44C0-89EB-0F57CB9A007F}"/>
              </a:ext>
            </a:extLst>
          </p:cNvPr>
          <p:cNvGrpSpPr/>
          <p:nvPr/>
        </p:nvGrpSpPr>
        <p:grpSpPr>
          <a:xfrm>
            <a:off x="381000" y="-13546"/>
            <a:ext cx="8305800" cy="1232746"/>
            <a:chOff x="76200" y="-1"/>
            <a:chExt cx="6705600" cy="1555927"/>
          </a:xfrm>
        </p:grpSpPr>
        <p:pic>
          <p:nvPicPr>
            <p:cNvPr id="14" name="Picture 13" descr="A picture containing shape, rectangle&#10;&#10;Description automatically generated">
              <a:extLst>
                <a:ext uri="{FF2B5EF4-FFF2-40B4-BE49-F238E27FC236}">
                  <a16:creationId xmlns:a16="http://schemas.microsoft.com/office/drawing/2014/main" id="{B2C37C25-5124-4214-9460-2DE252FAFE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1"/>
              <a:ext cx="6705600" cy="1555927"/>
            </a:xfrm>
            <a:prstGeom prst="rect">
              <a:avLst/>
            </a:prstGeom>
          </p:spPr>
        </p:pic>
        <p:pic>
          <p:nvPicPr>
            <p:cNvPr id="16" name="Picture 15" descr="Logo, company name&#10;&#10;Description automatically generated">
              <a:extLst>
                <a:ext uri="{FF2B5EF4-FFF2-40B4-BE49-F238E27FC236}">
                  <a16:creationId xmlns:a16="http://schemas.microsoft.com/office/drawing/2014/main" id="{53BDE20E-F6D7-45AC-AFA4-7FE5D620973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 y="381000"/>
              <a:ext cx="429772" cy="429772"/>
            </a:xfrm>
            <a:prstGeom prst="rect">
              <a:avLst/>
            </a:prstGeom>
          </p:spPr>
        </p:pic>
      </p:grpSp>
      <p:sp>
        <p:nvSpPr>
          <p:cNvPr id="17" name="Rectangle 16">
            <a:extLst>
              <a:ext uri="{FF2B5EF4-FFF2-40B4-BE49-F238E27FC236}">
                <a16:creationId xmlns:a16="http://schemas.microsoft.com/office/drawing/2014/main" id="{B3F97E31-5090-4474-84F6-951936B3B7EE}"/>
              </a:ext>
            </a:extLst>
          </p:cNvPr>
          <p:cNvSpPr/>
          <p:nvPr/>
        </p:nvSpPr>
        <p:spPr>
          <a:xfrm>
            <a:off x="2209800" y="467460"/>
            <a:ext cx="3810000" cy="461665"/>
          </a:xfrm>
          <a:prstGeom prst="rect">
            <a:avLst/>
          </a:prstGeom>
        </p:spPr>
        <p:txBody>
          <a:bodyPr wrap="square">
            <a:spAutoFit/>
          </a:bodyPr>
          <a:lstStyle/>
          <a:p>
            <a:endParaRPr lang="en-NZ" sz="2400" dirty="0"/>
          </a:p>
        </p:txBody>
      </p:sp>
      <p:sp>
        <p:nvSpPr>
          <p:cNvPr id="4" name="Title 3">
            <a:extLst>
              <a:ext uri="{FF2B5EF4-FFF2-40B4-BE49-F238E27FC236}">
                <a16:creationId xmlns:a16="http://schemas.microsoft.com/office/drawing/2014/main" id="{19529C1A-7175-40B0-B6D5-EBF3CA13EC2F}"/>
              </a:ext>
            </a:extLst>
          </p:cNvPr>
          <p:cNvSpPr>
            <a:spLocks noGrp="1"/>
          </p:cNvSpPr>
          <p:nvPr>
            <p:ph type="title"/>
          </p:nvPr>
        </p:nvSpPr>
        <p:spPr>
          <a:xfrm>
            <a:off x="406400" y="219456"/>
            <a:ext cx="8280400" cy="646331"/>
          </a:xfrm>
        </p:spPr>
        <p:txBody>
          <a:bodyPr/>
          <a:lstStyle/>
          <a:p>
            <a:r>
              <a:rPr lang="en-NZ" dirty="0"/>
              <a:t>		</a:t>
            </a:r>
            <a:r>
              <a:rPr lang="en-NZ" sz="2400" dirty="0">
                <a:latin typeface="+mn-lt"/>
              </a:rPr>
              <a:t>making a decision using my will and preference</a:t>
            </a:r>
            <a:r>
              <a:rPr lang="en-NZ" dirty="0"/>
              <a:t>		</a:t>
            </a:r>
          </a:p>
        </p:txBody>
      </p:sp>
      <p:sp>
        <p:nvSpPr>
          <p:cNvPr id="3" name="Text Placeholder 2">
            <a:extLst>
              <a:ext uri="{FF2B5EF4-FFF2-40B4-BE49-F238E27FC236}">
                <a16:creationId xmlns:a16="http://schemas.microsoft.com/office/drawing/2014/main" id="{C5B58A85-5117-479B-A819-D027624EF114}"/>
              </a:ext>
            </a:extLst>
          </p:cNvPr>
          <p:cNvSpPr>
            <a:spLocks noGrp="1"/>
          </p:cNvSpPr>
          <p:nvPr>
            <p:ph type="body" idx="1"/>
          </p:nvPr>
        </p:nvSpPr>
        <p:spPr>
          <a:xfrm>
            <a:off x="457200" y="1261872"/>
            <a:ext cx="8229600" cy="2000548"/>
          </a:xfrm>
        </p:spPr>
        <p:txBody>
          <a:bodyPr/>
          <a:lstStyle/>
          <a:p>
            <a:r>
              <a:rPr lang="en-NZ" sz="2800" dirty="0"/>
              <a:t>I had to made a decision yesterday as I was rang by a company offering me a deal with broadband trying to tempt me with an offer of an offer of a discount on a new tv and fridge and freezer</a:t>
            </a:r>
          </a:p>
          <a:p>
            <a:endParaRPr lang="en-NZ" dirty="0"/>
          </a:p>
        </p:txBody>
      </p:sp>
    </p:spTree>
    <p:extLst>
      <p:ext uri="{BB962C8B-B14F-4D97-AF65-F5344CB8AC3E}">
        <p14:creationId xmlns:p14="http://schemas.microsoft.com/office/powerpoint/2010/main" val="4942799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object 8">
            <a:extLst>
              <a:ext uri="{FF2B5EF4-FFF2-40B4-BE49-F238E27FC236}">
                <a16:creationId xmlns:a16="http://schemas.microsoft.com/office/drawing/2014/main" id="{1A897DF1-0208-45C7-9CA5-C2123B39E988}"/>
              </a:ext>
            </a:extLst>
          </p:cNvPr>
          <p:cNvGrpSpPr/>
          <p:nvPr/>
        </p:nvGrpSpPr>
        <p:grpSpPr>
          <a:xfrm>
            <a:off x="179999" y="5300050"/>
            <a:ext cx="8784590" cy="12700"/>
            <a:chOff x="179999" y="5300050"/>
            <a:chExt cx="8784590" cy="12700"/>
          </a:xfrm>
        </p:grpSpPr>
        <p:sp>
          <p:nvSpPr>
            <p:cNvPr id="9" name="object 9">
              <a:extLst>
                <a:ext uri="{FF2B5EF4-FFF2-40B4-BE49-F238E27FC236}">
                  <a16:creationId xmlns:a16="http://schemas.microsoft.com/office/drawing/2014/main" id="{EFF5D92B-8BE2-4C3C-ABCA-98D9DFBBBD58}"/>
                </a:ext>
              </a:extLst>
            </p:cNvPr>
            <p:cNvSpPr/>
            <p:nvPr/>
          </p:nvSpPr>
          <p:spPr>
            <a:xfrm>
              <a:off x="218025" y="5306400"/>
              <a:ext cx="8727440" cy="0"/>
            </a:xfrm>
            <a:custGeom>
              <a:avLst/>
              <a:gdLst/>
              <a:ahLst/>
              <a:cxnLst/>
              <a:rect l="l" t="t" r="r" b="b"/>
              <a:pathLst>
                <a:path w="8727440">
                  <a:moveTo>
                    <a:pt x="0" y="0"/>
                  </a:moveTo>
                  <a:lnTo>
                    <a:pt x="8726957" y="0"/>
                  </a:lnTo>
                </a:path>
              </a:pathLst>
            </a:custGeom>
            <a:ln w="12700">
              <a:solidFill>
                <a:srgbClr val="231F20"/>
              </a:solidFill>
              <a:prstDash val="dot"/>
            </a:ln>
          </p:spPr>
          <p:txBody>
            <a:bodyPr wrap="square" lIns="0" tIns="0" rIns="0" bIns="0" rtlCol="0"/>
            <a:lstStyle/>
            <a:p>
              <a:endParaRPr dirty="0"/>
            </a:p>
          </p:txBody>
        </p:sp>
        <p:sp>
          <p:nvSpPr>
            <p:cNvPr id="10" name="object 10">
              <a:extLst>
                <a:ext uri="{FF2B5EF4-FFF2-40B4-BE49-F238E27FC236}">
                  <a16:creationId xmlns:a16="http://schemas.microsoft.com/office/drawing/2014/main" id="{774CD8F7-2E09-441F-8004-9CE2FCB74CAD}"/>
                </a:ext>
              </a:extLst>
            </p:cNvPr>
            <p:cNvSpPr/>
            <p:nvPr/>
          </p:nvSpPr>
          <p:spPr>
            <a:xfrm>
              <a:off x="179999" y="5306400"/>
              <a:ext cx="8784590" cy="0"/>
            </a:xfrm>
            <a:custGeom>
              <a:avLst/>
              <a:gdLst/>
              <a:ahLst/>
              <a:cxnLst/>
              <a:rect l="l" t="t" r="r" b="b"/>
              <a:pathLst>
                <a:path w="8784590">
                  <a:moveTo>
                    <a:pt x="0" y="0"/>
                  </a:moveTo>
                  <a:lnTo>
                    <a:pt x="0" y="0"/>
                  </a:lnTo>
                </a:path>
                <a:path w="8784590">
                  <a:moveTo>
                    <a:pt x="8784005" y="0"/>
                  </a:moveTo>
                  <a:lnTo>
                    <a:pt x="8784005" y="0"/>
                  </a:lnTo>
                </a:path>
              </a:pathLst>
            </a:custGeom>
            <a:ln w="12700">
              <a:solidFill>
                <a:srgbClr val="231F20"/>
              </a:solidFill>
            </a:ln>
          </p:spPr>
          <p:txBody>
            <a:bodyPr wrap="square" lIns="0" tIns="0" rIns="0" bIns="0" rtlCol="0"/>
            <a:lstStyle/>
            <a:p>
              <a:endParaRPr dirty="0"/>
            </a:p>
          </p:txBody>
        </p:sp>
      </p:grpSp>
      <p:grpSp>
        <p:nvGrpSpPr>
          <p:cNvPr id="11" name="object 8">
            <a:extLst>
              <a:ext uri="{FF2B5EF4-FFF2-40B4-BE49-F238E27FC236}">
                <a16:creationId xmlns:a16="http://schemas.microsoft.com/office/drawing/2014/main" id="{3B1175F3-D03B-4D8C-8102-BB5BD66EAEB8}"/>
              </a:ext>
            </a:extLst>
          </p:cNvPr>
          <p:cNvGrpSpPr/>
          <p:nvPr/>
        </p:nvGrpSpPr>
        <p:grpSpPr>
          <a:xfrm>
            <a:off x="218025" y="673100"/>
            <a:ext cx="8784590" cy="12700"/>
            <a:chOff x="179999" y="5300050"/>
            <a:chExt cx="8784590" cy="12700"/>
          </a:xfrm>
        </p:grpSpPr>
        <p:sp>
          <p:nvSpPr>
            <p:cNvPr id="12" name="object 9">
              <a:extLst>
                <a:ext uri="{FF2B5EF4-FFF2-40B4-BE49-F238E27FC236}">
                  <a16:creationId xmlns:a16="http://schemas.microsoft.com/office/drawing/2014/main" id="{7DC0F522-5DA3-4910-88B8-7CCCD6B55194}"/>
                </a:ext>
              </a:extLst>
            </p:cNvPr>
            <p:cNvSpPr/>
            <p:nvPr/>
          </p:nvSpPr>
          <p:spPr>
            <a:xfrm>
              <a:off x="218025" y="5306400"/>
              <a:ext cx="8727440" cy="0"/>
            </a:xfrm>
            <a:custGeom>
              <a:avLst/>
              <a:gdLst/>
              <a:ahLst/>
              <a:cxnLst/>
              <a:rect l="l" t="t" r="r" b="b"/>
              <a:pathLst>
                <a:path w="8727440">
                  <a:moveTo>
                    <a:pt x="0" y="0"/>
                  </a:moveTo>
                  <a:lnTo>
                    <a:pt x="8726957" y="0"/>
                  </a:lnTo>
                </a:path>
              </a:pathLst>
            </a:custGeom>
            <a:ln w="12700">
              <a:solidFill>
                <a:srgbClr val="231F20"/>
              </a:solidFill>
              <a:prstDash val="dot"/>
            </a:ln>
          </p:spPr>
          <p:txBody>
            <a:bodyPr wrap="square" lIns="0" tIns="0" rIns="0" bIns="0" rtlCol="0"/>
            <a:lstStyle/>
            <a:p>
              <a:endParaRPr dirty="0"/>
            </a:p>
          </p:txBody>
        </p:sp>
        <p:sp>
          <p:nvSpPr>
            <p:cNvPr id="13" name="object 10">
              <a:extLst>
                <a:ext uri="{FF2B5EF4-FFF2-40B4-BE49-F238E27FC236}">
                  <a16:creationId xmlns:a16="http://schemas.microsoft.com/office/drawing/2014/main" id="{0A7794BC-CF17-4ECE-BF36-A0BAC83FD560}"/>
                </a:ext>
              </a:extLst>
            </p:cNvPr>
            <p:cNvSpPr/>
            <p:nvPr/>
          </p:nvSpPr>
          <p:spPr>
            <a:xfrm>
              <a:off x="179999" y="5306400"/>
              <a:ext cx="8784590" cy="0"/>
            </a:xfrm>
            <a:custGeom>
              <a:avLst/>
              <a:gdLst/>
              <a:ahLst/>
              <a:cxnLst/>
              <a:rect l="l" t="t" r="r" b="b"/>
              <a:pathLst>
                <a:path w="8784590">
                  <a:moveTo>
                    <a:pt x="0" y="0"/>
                  </a:moveTo>
                  <a:lnTo>
                    <a:pt x="0" y="0"/>
                  </a:lnTo>
                </a:path>
                <a:path w="8784590">
                  <a:moveTo>
                    <a:pt x="8784005" y="0"/>
                  </a:moveTo>
                  <a:lnTo>
                    <a:pt x="8784005" y="0"/>
                  </a:lnTo>
                </a:path>
              </a:pathLst>
            </a:custGeom>
            <a:ln w="12700">
              <a:solidFill>
                <a:srgbClr val="231F20"/>
              </a:solidFill>
            </a:ln>
          </p:spPr>
          <p:txBody>
            <a:bodyPr wrap="square" lIns="0" tIns="0" rIns="0" bIns="0" rtlCol="0"/>
            <a:lstStyle/>
            <a:p>
              <a:endParaRPr dirty="0"/>
            </a:p>
          </p:txBody>
        </p:sp>
      </p:grpSp>
      <p:grpSp>
        <p:nvGrpSpPr>
          <p:cNvPr id="18" name="Group 17">
            <a:extLst>
              <a:ext uri="{FF2B5EF4-FFF2-40B4-BE49-F238E27FC236}">
                <a16:creationId xmlns:a16="http://schemas.microsoft.com/office/drawing/2014/main" id="{4797EFBF-5956-44C0-89EB-0F57CB9A007F}"/>
              </a:ext>
            </a:extLst>
          </p:cNvPr>
          <p:cNvGrpSpPr/>
          <p:nvPr/>
        </p:nvGrpSpPr>
        <p:grpSpPr>
          <a:xfrm>
            <a:off x="76200" y="-1"/>
            <a:ext cx="6705600" cy="1555927"/>
            <a:chOff x="76200" y="-1"/>
            <a:chExt cx="6705600" cy="1555927"/>
          </a:xfrm>
        </p:grpSpPr>
        <p:pic>
          <p:nvPicPr>
            <p:cNvPr id="14" name="Picture 13" descr="A picture containing shape, rectangle&#10;&#10;Description automatically generated">
              <a:extLst>
                <a:ext uri="{FF2B5EF4-FFF2-40B4-BE49-F238E27FC236}">
                  <a16:creationId xmlns:a16="http://schemas.microsoft.com/office/drawing/2014/main" id="{B2C37C25-5124-4214-9460-2DE252FAFE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 y="-1"/>
              <a:ext cx="6705600" cy="1555927"/>
            </a:xfrm>
            <a:prstGeom prst="rect">
              <a:avLst/>
            </a:prstGeom>
          </p:spPr>
        </p:pic>
        <p:pic>
          <p:nvPicPr>
            <p:cNvPr id="16" name="Picture 15" descr="Logo, company name&#10;&#10;Description automatically generated">
              <a:extLst>
                <a:ext uri="{FF2B5EF4-FFF2-40B4-BE49-F238E27FC236}">
                  <a16:creationId xmlns:a16="http://schemas.microsoft.com/office/drawing/2014/main" id="{53BDE20E-F6D7-45AC-AFA4-7FE5D620973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 y="381000"/>
              <a:ext cx="429772" cy="429772"/>
            </a:xfrm>
            <a:prstGeom prst="rect">
              <a:avLst/>
            </a:prstGeom>
          </p:spPr>
        </p:pic>
      </p:grpSp>
      <p:sp>
        <p:nvSpPr>
          <p:cNvPr id="4" name="Title 3">
            <a:extLst>
              <a:ext uri="{FF2B5EF4-FFF2-40B4-BE49-F238E27FC236}">
                <a16:creationId xmlns:a16="http://schemas.microsoft.com/office/drawing/2014/main" id="{A86FE4F1-5B3F-4255-A321-011A01778E3F}"/>
              </a:ext>
            </a:extLst>
          </p:cNvPr>
          <p:cNvSpPr>
            <a:spLocks noGrp="1"/>
          </p:cNvSpPr>
          <p:nvPr>
            <p:ph type="title"/>
          </p:nvPr>
        </p:nvSpPr>
        <p:spPr>
          <a:xfrm>
            <a:off x="1191772" y="381000"/>
            <a:ext cx="8229600" cy="369332"/>
          </a:xfrm>
        </p:spPr>
        <p:txBody>
          <a:bodyPr/>
          <a:lstStyle/>
          <a:p>
            <a:r>
              <a:rPr lang="en-NZ" dirty="0"/>
              <a:t>	</a:t>
            </a:r>
            <a:r>
              <a:rPr lang="en-NZ" sz="2400" dirty="0">
                <a:latin typeface="+mn-lt"/>
              </a:rPr>
              <a:t>not being able to have a say</a:t>
            </a:r>
          </a:p>
        </p:txBody>
      </p:sp>
      <p:sp>
        <p:nvSpPr>
          <p:cNvPr id="5" name="Text Placeholder 4">
            <a:extLst>
              <a:ext uri="{FF2B5EF4-FFF2-40B4-BE49-F238E27FC236}">
                <a16:creationId xmlns:a16="http://schemas.microsoft.com/office/drawing/2014/main" id="{E330E8F5-B33C-4388-955E-90DEFD14144C}"/>
              </a:ext>
            </a:extLst>
          </p:cNvPr>
          <p:cNvSpPr>
            <a:spLocks noGrp="1"/>
          </p:cNvSpPr>
          <p:nvPr>
            <p:ph type="body" idx="1"/>
          </p:nvPr>
        </p:nvSpPr>
        <p:spPr>
          <a:xfrm>
            <a:off x="457200" y="1261872"/>
            <a:ext cx="8229600" cy="1938992"/>
          </a:xfrm>
        </p:spPr>
        <p:txBody>
          <a:bodyPr/>
          <a:lstStyle/>
          <a:p>
            <a:pPr lvl="0"/>
            <a:r>
              <a:rPr lang="en-NZ" dirty="0"/>
              <a:t>An  example I have of Not being able to have a say and being  able to communicate to others and having them take it seriously was </a:t>
            </a:r>
          </a:p>
          <a:p>
            <a:pPr lvl="0"/>
            <a:endParaRPr lang="en-NZ" dirty="0"/>
          </a:p>
          <a:p>
            <a:pPr lvl="0"/>
            <a:r>
              <a:rPr lang="en-NZ" dirty="0"/>
              <a:t>Last year I got my bathroom done and my sister chose the colour for the walls and the colour of the lino without asking me if it was what I wanted</a:t>
            </a:r>
          </a:p>
          <a:p>
            <a:r>
              <a:rPr lang="en-NZ" dirty="0"/>
              <a:t> </a:t>
            </a:r>
          </a:p>
          <a:p>
            <a:endParaRPr lang="en-NZ" dirty="0"/>
          </a:p>
        </p:txBody>
      </p:sp>
    </p:spTree>
    <p:extLst>
      <p:ext uri="{BB962C8B-B14F-4D97-AF65-F5344CB8AC3E}">
        <p14:creationId xmlns:p14="http://schemas.microsoft.com/office/powerpoint/2010/main" val="40110426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object 8">
            <a:extLst>
              <a:ext uri="{FF2B5EF4-FFF2-40B4-BE49-F238E27FC236}">
                <a16:creationId xmlns:a16="http://schemas.microsoft.com/office/drawing/2014/main" id="{1A897DF1-0208-45C7-9CA5-C2123B39E988}"/>
              </a:ext>
            </a:extLst>
          </p:cNvPr>
          <p:cNvGrpSpPr/>
          <p:nvPr/>
        </p:nvGrpSpPr>
        <p:grpSpPr>
          <a:xfrm>
            <a:off x="179999" y="5300050"/>
            <a:ext cx="8784590" cy="12700"/>
            <a:chOff x="179999" y="5300050"/>
            <a:chExt cx="8784590" cy="12700"/>
          </a:xfrm>
        </p:grpSpPr>
        <p:sp>
          <p:nvSpPr>
            <p:cNvPr id="9" name="object 9">
              <a:extLst>
                <a:ext uri="{FF2B5EF4-FFF2-40B4-BE49-F238E27FC236}">
                  <a16:creationId xmlns:a16="http://schemas.microsoft.com/office/drawing/2014/main" id="{EFF5D92B-8BE2-4C3C-ABCA-98D9DFBBBD58}"/>
                </a:ext>
              </a:extLst>
            </p:cNvPr>
            <p:cNvSpPr/>
            <p:nvPr/>
          </p:nvSpPr>
          <p:spPr>
            <a:xfrm>
              <a:off x="218025" y="5306400"/>
              <a:ext cx="8727440" cy="0"/>
            </a:xfrm>
            <a:custGeom>
              <a:avLst/>
              <a:gdLst/>
              <a:ahLst/>
              <a:cxnLst/>
              <a:rect l="l" t="t" r="r" b="b"/>
              <a:pathLst>
                <a:path w="8727440">
                  <a:moveTo>
                    <a:pt x="0" y="0"/>
                  </a:moveTo>
                  <a:lnTo>
                    <a:pt x="8726957" y="0"/>
                  </a:lnTo>
                </a:path>
              </a:pathLst>
            </a:custGeom>
            <a:ln w="12700">
              <a:solidFill>
                <a:srgbClr val="231F20"/>
              </a:solidFill>
              <a:prstDash val="dot"/>
            </a:ln>
          </p:spPr>
          <p:txBody>
            <a:bodyPr wrap="square" lIns="0" tIns="0" rIns="0" bIns="0" rtlCol="0"/>
            <a:lstStyle/>
            <a:p>
              <a:endParaRPr dirty="0"/>
            </a:p>
          </p:txBody>
        </p:sp>
        <p:sp>
          <p:nvSpPr>
            <p:cNvPr id="10" name="object 10">
              <a:extLst>
                <a:ext uri="{FF2B5EF4-FFF2-40B4-BE49-F238E27FC236}">
                  <a16:creationId xmlns:a16="http://schemas.microsoft.com/office/drawing/2014/main" id="{774CD8F7-2E09-441F-8004-9CE2FCB74CAD}"/>
                </a:ext>
              </a:extLst>
            </p:cNvPr>
            <p:cNvSpPr/>
            <p:nvPr/>
          </p:nvSpPr>
          <p:spPr>
            <a:xfrm>
              <a:off x="179999" y="5306400"/>
              <a:ext cx="8784590" cy="0"/>
            </a:xfrm>
            <a:custGeom>
              <a:avLst/>
              <a:gdLst/>
              <a:ahLst/>
              <a:cxnLst/>
              <a:rect l="l" t="t" r="r" b="b"/>
              <a:pathLst>
                <a:path w="8784590">
                  <a:moveTo>
                    <a:pt x="0" y="0"/>
                  </a:moveTo>
                  <a:lnTo>
                    <a:pt x="0" y="0"/>
                  </a:lnTo>
                </a:path>
                <a:path w="8784590">
                  <a:moveTo>
                    <a:pt x="8784005" y="0"/>
                  </a:moveTo>
                  <a:lnTo>
                    <a:pt x="8784005" y="0"/>
                  </a:lnTo>
                </a:path>
              </a:pathLst>
            </a:custGeom>
            <a:ln w="12700">
              <a:solidFill>
                <a:srgbClr val="231F20"/>
              </a:solidFill>
            </a:ln>
          </p:spPr>
          <p:txBody>
            <a:bodyPr wrap="square" lIns="0" tIns="0" rIns="0" bIns="0" rtlCol="0"/>
            <a:lstStyle/>
            <a:p>
              <a:endParaRPr dirty="0"/>
            </a:p>
          </p:txBody>
        </p:sp>
      </p:grpSp>
      <p:grpSp>
        <p:nvGrpSpPr>
          <p:cNvPr id="11" name="object 8">
            <a:extLst>
              <a:ext uri="{FF2B5EF4-FFF2-40B4-BE49-F238E27FC236}">
                <a16:creationId xmlns:a16="http://schemas.microsoft.com/office/drawing/2014/main" id="{3B1175F3-D03B-4D8C-8102-BB5BD66EAEB8}"/>
              </a:ext>
            </a:extLst>
          </p:cNvPr>
          <p:cNvGrpSpPr/>
          <p:nvPr/>
        </p:nvGrpSpPr>
        <p:grpSpPr>
          <a:xfrm>
            <a:off x="218025" y="673100"/>
            <a:ext cx="8784590" cy="12700"/>
            <a:chOff x="179999" y="5300050"/>
            <a:chExt cx="8784590" cy="12700"/>
          </a:xfrm>
        </p:grpSpPr>
        <p:sp>
          <p:nvSpPr>
            <p:cNvPr id="12" name="object 9">
              <a:extLst>
                <a:ext uri="{FF2B5EF4-FFF2-40B4-BE49-F238E27FC236}">
                  <a16:creationId xmlns:a16="http://schemas.microsoft.com/office/drawing/2014/main" id="{7DC0F522-5DA3-4910-88B8-7CCCD6B55194}"/>
                </a:ext>
              </a:extLst>
            </p:cNvPr>
            <p:cNvSpPr/>
            <p:nvPr/>
          </p:nvSpPr>
          <p:spPr>
            <a:xfrm>
              <a:off x="218025" y="5306400"/>
              <a:ext cx="8727440" cy="0"/>
            </a:xfrm>
            <a:custGeom>
              <a:avLst/>
              <a:gdLst/>
              <a:ahLst/>
              <a:cxnLst/>
              <a:rect l="l" t="t" r="r" b="b"/>
              <a:pathLst>
                <a:path w="8727440">
                  <a:moveTo>
                    <a:pt x="0" y="0"/>
                  </a:moveTo>
                  <a:lnTo>
                    <a:pt x="8726957" y="0"/>
                  </a:lnTo>
                </a:path>
              </a:pathLst>
            </a:custGeom>
            <a:ln w="12700">
              <a:solidFill>
                <a:srgbClr val="231F20"/>
              </a:solidFill>
              <a:prstDash val="dot"/>
            </a:ln>
          </p:spPr>
          <p:txBody>
            <a:bodyPr wrap="square" lIns="0" tIns="0" rIns="0" bIns="0" rtlCol="0"/>
            <a:lstStyle/>
            <a:p>
              <a:endParaRPr dirty="0"/>
            </a:p>
          </p:txBody>
        </p:sp>
        <p:sp>
          <p:nvSpPr>
            <p:cNvPr id="13" name="object 10">
              <a:extLst>
                <a:ext uri="{FF2B5EF4-FFF2-40B4-BE49-F238E27FC236}">
                  <a16:creationId xmlns:a16="http://schemas.microsoft.com/office/drawing/2014/main" id="{0A7794BC-CF17-4ECE-BF36-A0BAC83FD560}"/>
                </a:ext>
              </a:extLst>
            </p:cNvPr>
            <p:cNvSpPr/>
            <p:nvPr/>
          </p:nvSpPr>
          <p:spPr>
            <a:xfrm>
              <a:off x="179999" y="5306400"/>
              <a:ext cx="8784590" cy="0"/>
            </a:xfrm>
            <a:custGeom>
              <a:avLst/>
              <a:gdLst/>
              <a:ahLst/>
              <a:cxnLst/>
              <a:rect l="l" t="t" r="r" b="b"/>
              <a:pathLst>
                <a:path w="8784590">
                  <a:moveTo>
                    <a:pt x="0" y="0"/>
                  </a:moveTo>
                  <a:lnTo>
                    <a:pt x="0" y="0"/>
                  </a:lnTo>
                </a:path>
                <a:path w="8784590">
                  <a:moveTo>
                    <a:pt x="8784005" y="0"/>
                  </a:moveTo>
                  <a:lnTo>
                    <a:pt x="8784005" y="0"/>
                  </a:lnTo>
                </a:path>
              </a:pathLst>
            </a:custGeom>
            <a:ln w="12700">
              <a:solidFill>
                <a:srgbClr val="231F20"/>
              </a:solidFill>
            </a:ln>
          </p:spPr>
          <p:txBody>
            <a:bodyPr wrap="square" lIns="0" tIns="0" rIns="0" bIns="0" rtlCol="0"/>
            <a:lstStyle/>
            <a:p>
              <a:endParaRPr dirty="0"/>
            </a:p>
          </p:txBody>
        </p:sp>
      </p:grpSp>
      <p:grpSp>
        <p:nvGrpSpPr>
          <p:cNvPr id="18" name="Group 17">
            <a:extLst>
              <a:ext uri="{FF2B5EF4-FFF2-40B4-BE49-F238E27FC236}">
                <a16:creationId xmlns:a16="http://schemas.microsoft.com/office/drawing/2014/main" id="{4797EFBF-5956-44C0-89EB-0F57CB9A007F}"/>
              </a:ext>
            </a:extLst>
          </p:cNvPr>
          <p:cNvGrpSpPr/>
          <p:nvPr/>
        </p:nvGrpSpPr>
        <p:grpSpPr>
          <a:xfrm>
            <a:off x="76200" y="-1"/>
            <a:ext cx="6858000" cy="1555927"/>
            <a:chOff x="76200" y="-1"/>
            <a:chExt cx="6705600" cy="1555927"/>
          </a:xfrm>
        </p:grpSpPr>
        <p:pic>
          <p:nvPicPr>
            <p:cNvPr id="14" name="Picture 13" descr="A picture containing shape, rectangle&#10;&#10;Description automatically generated">
              <a:extLst>
                <a:ext uri="{FF2B5EF4-FFF2-40B4-BE49-F238E27FC236}">
                  <a16:creationId xmlns:a16="http://schemas.microsoft.com/office/drawing/2014/main" id="{B2C37C25-5124-4214-9460-2DE252FAFE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 y="-1"/>
              <a:ext cx="6705600" cy="1555927"/>
            </a:xfrm>
            <a:prstGeom prst="rect">
              <a:avLst/>
            </a:prstGeom>
          </p:spPr>
        </p:pic>
        <p:pic>
          <p:nvPicPr>
            <p:cNvPr id="16" name="Picture 15" descr="Logo, company name&#10;&#10;Description automatically generated">
              <a:extLst>
                <a:ext uri="{FF2B5EF4-FFF2-40B4-BE49-F238E27FC236}">
                  <a16:creationId xmlns:a16="http://schemas.microsoft.com/office/drawing/2014/main" id="{53BDE20E-F6D7-45AC-AFA4-7FE5D620973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 y="381000"/>
              <a:ext cx="429772" cy="429772"/>
            </a:xfrm>
            <a:prstGeom prst="rect">
              <a:avLst/>
            </a:prstGeom>
          </p:spPr>
        </p:pic>
      </p:grpSp>
      <p:sp>
        <p:nvSpPr>
          <p:cNvPr id="17" name="Rectangle 16">
            <a:extLst>
              <a:ext uri="{FF2B5EF4-FFF2-40B4-BE49-F238E27FC236}">
                <a16:creationId xmlns:a16="http://schemas.microsoft.com/office/drawing/2014/main" id="{B3F97E31-5090-4474-84F6-951936B3B7EE}"/>
              </a:ext>
            </a:extLst>
          </p:cNvPr>
          <p:cNvSpPr/>
          <p:nvPr/>
        </p:nvSpPr>
        <p:spPr>
          <a:xfrm>
            <a:off x="1682158" y="467460"/>
            <a:ext cx="4337642" cy="461665"/>
          </a:xfrm>
          <a:prstGeom prst="rect">
            <a:avLst/>
          </a:prstGeom>
        </p:spPr>
        <p:txBody>
          <a:bodyPr wrap="square">
            <a:spAutoFit/>
          </a:bodyPr>
          <a:lstStyle/>
          <a:p>
            <a:endParaRPr lang="en-NZ" sz="2400" dirty="0"/>
          </a:p>
        </p:txBody>
      </p:sp>
      <p:sp>
        <p:nvSpPr>
          <p:cNvPr id="2" name="Title 1">
            <a:extLst>
              <a:ext uri="{FF2B5EF4-FFF2-40B4-BE49-F238E27FC236}">
                <a16:creationId xmlns:a16="http://schemas.microsoft.com/office/drawing/2014/main" id="{6B0F36D4-991F-4BCD-915D-4FD52004FCA9}"/>
              </a:ext>
            </a:extLst>
          </p:cNvPr>
          <p:cNvSpPr>
            <a:spLocks noGrp="1"/>
          </p:cNvSpPr>
          <p:nvPr>
            <p:ph type="title"/>
          </p:nvPr>
        </p:nvSpPr>
        <p:spPr>
          <a:xfrm>
            <a:off x="457200" y="219456"/>
            <a:ext cx="8229600" cy="553998"/>
          </a:xfrm>
        </p:spPr>
        <p:txBody>
          <a:bodyPr/>
          <a:lstStyle/>
          <a:p>
            <a:r>
              <a:rPr lang="en-NZ" dirty="0"/>
              <a:t>		</a:t>
            </a:r>
            <a:r>
              <a:rPr lang="en-NZ" sz="3600" dirty="0">
                <a:latin typeface="+mn-lt"/>
              </a:rPr>
              <a:t>Being allowed</a:t>
            </a:r>
          </a:p>
        </p:txBody>
      </p:sp>
      <p:sp>
        <p:nvSpPr>
          <p:cNvPr id="3" name="Text Placeholder 2">
            <a:extLst>
              <a:ext uri="{FF2B5EF4-FFF2-40B4-BE49-F238E27FC236}">
                <a16:creationId xmlns:a16="http://schemas.microsoft.com/office/drawing/2014/main" id="{5A8AE234-AEE2-4693-8B0C-0DC8BC4D66FD}"/>
              </a:ext>
            </a:extLst>
          </p:cNvPr>
          <p:cNvSpPr>
            <a:spLocks noGrp="1"/>
          </p:cNvSpPr>
          <p:nvPr>
            <p:ph type="body" idx="1"/>
          </p:nvPr>
        </p:nvSpPr>
        <p:spPr>
          <a:xfrm>
            <a:off x="457200" y="1268240"/>
            <a:ext cx="8153400" cy="3046988"/>
          </a:xfrm>
        </p:spPr>
        <p:txBody>
          <a:bodyPr/>
          <a:lstStyle/>
          <a:p>
            <a:r>
              <a:rPr lang="en-NZ" dirty="0"/>
              <a:t>I  an example for me was  during the lockdown in level 4 when I thought  I  could   donate plasma in wellington which is a train and bus ride from my house </a:t>
            </a:r>
          </a:p>
          <a:p>
            <a:endParaRPr lang="en-NZ" dirty="0"/>
          </a:p>
          <a:p>
            <a:r>
              <a:rPr lang="en-NZ" dirty="0"/>
              <a:t>my sister rang up my service provider and told them to tell me not to </a:t>
            </a:r>
          </a:p>
          <a:p>
            <a:endParaRPr lang="en-NZ" dirty="0"/>
          </a:p>
          <a:p>
            <a:r>
              <a:rPr lang="en-NZ" dirty="0"/>
              <a:t>So even though I thought I was being allowed  to donate plasma  it felt  to  me  that  my sisters and service provider were in charge of my decision</a:t>
            </a:r>
          </a:p>
          <a:p>
            <a:endParaRPr lang="en-NZ" dirty="0"/>
          </a:p>
          <a:p>
            <a:endParaRPr lang="en-NZ" dirty="0"/>
          </a:p>
          <a:p>
            <a:endParaRPr lang="en-NZ" dirty="0"/>
          </a:p>
          <a:p>
            <a:endParaRPr lang="en-NZ" dirty="0"/>
          </a:p>
        </p:txBody>
      </p:sp>
    </p:spTree>
    <p:extLst>
      <p:ext uri="{BB962C8B-B14F-4D97-AF65-F5344CB8AC3E}">
        <p14:creationId xmlns:p14="http://schemas.microsoft.com/office/powerpoint/2010/main" val="39664827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object 8">
            <a:extLst>
              <a:ext uri="{FF2B5EF4-FFF2-40B4-BE49-F238E27FC236}">
                <a16:creationId xmlns:a16="http://schemas.microsoft.com/office/drawing/2014/main" id="{1A897DF1-0208-45C7-9CA5-C2123B39E988}"/>
              </a:ext>
            </a:extLst>
          </p:cNvPr>
          <p:cNvGrpSpPr/>
          <p:nvPr/>
        </p:nvGrpSpPr>
        <p:grpSpPr>
          <a:xfrm>
            <a:off x="179999" y="5300050"/>
            <a:ext cx="8784590" cy="12700"/>
            <a:chOff x="179999" y="5300050"/>
            <a:chExt cx="8784590" cy="12700"/>
          </a:xfrm>
        </p:grpSpPr>
        <p:sp>
          <p:nvSpPr>
            <p:cNvPr id="9" name="object 9">
              <a:extLst>
                <a:ext uri="{FF2B5EF4-FFF2-40B4-BE49-F238E27FC236}">
                  <a16:creationId xmlns:a16="http://schemas.microsoft.com/office/drawing/2014/main" id="{EFF5D92B-8BE2-4C3C-ABCA-98D9DFBBBD58}"/>
                </a:ext>
              </a:extLst>
            </p:cNvPr>
            <p:cNvSpPr/>
            <p:nvPr/>
          </p:nvSpPr>
          <p:spPr>
            <a:xfrm>
              <a:off x="218025" y="5306400"/>
              <a:ext cx="8727440" cy="0"/>
            </a:xfrm>
            <a:custGeom>
              <a:avLst/>
              <a:gdLst/>
              <a:ahLst/>
              <a:cxnLst/>
              <a:rect l="l" t="t" r="r" b="b"/>
              <a:pathLst>
                <a:path w="8727440">
                  <a:moveTo>
                    <a:pt x="0" y="0"/>
                  </a:moveTo>
                  <a:lnTo>
                    <a:pt x="8726957" y="0"/>
                  </a:lnTo>
                </a:path>
              </a:pathLst>
            </a:custGeom>
            <a:ln w="12700">
              <a:solidFill>
                <a:srgbClr val="231F20"/>
              </a:solidFill>
              <a:prstDash val="dot"/>
            </a:ln>
          </p:spPr>
          <p:txBody>
            <a:bodyPr wrap="square" lIns="0" tIns="0" rIns="0" bIns="0" rtlCol="0"/>
            <a:lstStyle/>
            <a:p>
              <a:endParaRPr dirty="0"/>
            </a:p>
          </p:txBody>
        </p:sp>
        <p:sp>
          <p:nvSpPr>
            <p:cNvPr id="10" name="object 10">
              <a:extLst>
                <a:ext uri="{FF2B5EF4-FFF2-40B4-BE49-F238E27FC236}">
                  <a16:creationId xmlns:a16="http://schemas.microsoft.com/office/drawing/2014/main" id="{774CD8F7-2E09-441F-8004-9CE2FCB74CAD}"/>
                </a:ext>
              </a:extLst>
            </p:cNvPr>
            <p:cNvSpPr/>
            <p:nvPr/>
          </p:nvSpPr>
          <p:spPr>
            <a:xfrm>
              <a:off x="179999" y="5306400"/>
              <a:ext cx="8784590" cy="0"/>
            </a:xfrm>
            <a:custGeom>
              <a:avLst/>
              <a:gdLst/>
              <a:ahLst/>
              <a:cxnLst/>
              <a:rect l="l" t="t" r="r" b="b"/>
              <a:pathLst>
                <a:path w="8784590">
                  <a:moveTo>
                    <a:pt x="0" y="0"/>
                  </a:moveTo>
                  <a:lnTo>
                    <a:pt x="0" y="0"/>
                  </a:lnTo>
                </a:path>
                <a:path w="8784590">
                  <a:moveTo>
                    <a:pt x="8784005" y="0"/>
                  </a:moveTo>
                  <a:lnTo>
                    <a:pt x="8784005" y="0"/>
                  </a:lnTo>
                </a:path>
              </a:pathLst>
            </a:custGeom>
            <a:ln w="12700">
              <a:solidFill>
                <a:srgbClr val="231F20"/>
              </a:solidFill>
            </a:ln>
          </p:spPr>
          <p:txBody>
            <a:bodyPr wrap="square" lIns="0" tIns="0" rIns="0" bIns="0" rtlCol="0"/>
            <a:lstStyle/>
            <a:p>
              <a:endParaRPr dirty="0"/>
            </a:p>
          </p:txBody>
        </p:sp>
      </p:grpSp>
      <p:grpSp>
        <p:nvGrpSpPr>
          <p:cNvPr id="11" name="object 8">
            <a:extLst>
              <a:ext uri="{FF2B5EF4-FFF2-40B4-BE49-F238E27FC236}">
                <a16:creationId xmlns:a16="http://schemas.microsoft.com/office/drawing/2014/main" id="{3B1175F3-D03B-4D8C-8102-BB5BD66EAEB8}"/>
              </a:ext>
            </a:extLst>
          </p:cNvPr>
          <p:cNvGrpSpPr/>
          <p:nvPr/>
        </p:nvGrpSpPr>
        <p:grpSpPr>
          <a:xfrm>
            <a:off x="218025" y="673100"/>
            <a:ext cx="8784590" cy="12700"/>
            <a:chOff x="179999" y="5300050"/>
            <a:chExt cx="8784590" cy="12700"/>
          </a:xfrm>
        </p:grpSpPr>
        <p:sp>
          <p:nvSpPr>
            <p:cNvPr id="12" name="object 9">
              <a:extLst>
                <a:ext uri="{FF2B5EF4-FFF2-40B4-BE49-F238E27FC236}">
                  <a16:creationId xmlns:a16="http://schemas.microsoft.com/office/drawing/2014/main" id="{7DC0F522-5DA3-4910-88B8-7CCCD6B55194}"/>
                </a:ext>
              </a:extLst>
            </p:cNvPr>
            <p:cNvSpPr/>
            <p:nvPr/>
          </p:nvSpPr>
          <p:spPr>
            <a:xfrm>
              <a:off x="218025" y="5306400"/>
              <a:ext cx="8727440" cy="0"/>
            </a:xfrm>
            <a:custGeom>
              <a:avLst/>
              <a:gdLst/>
              <a:ahLst/>
              <a:cxnLst/>
              <a:rect l="l" t="t" r="r" b="b"/>
              <a:pathLst>
                <a:path w="8727440">
                  <a:moveTo>
                    <a:pt x="0" y="0"/>
                  </a:moveTo>
                  <a:lnTo>
                    <a:pt x="8726957" y="0"/>
                  </a:lnTo>
                </a:path>
              </a:pathLst>
            </a:custGeom>
            <a:ln w="12700">
              <a:solidFill>
                <a:srgbClr val="231F20"/>
              </a:solidFill>
              <a:prstDash val="dot"/>
            </a:ln>
          </p:spPr>
          <p:txBody>
            <a:bodyPr wrap="square" lIns="0" tIns="0" rIns="0" bIns="0" rtlCol="0"/>
            <a:lstStyle/>
            <a:p>
              <a:endParaRPr dirty="0"/>
            </a:p>
          </p:txBody>
        </p:sp>
        <p:sp>
          <p:nvSpPr>
            <p:cNvPr id="13" name="object 10">
              <a:extLst>
                <a:ext uri="{FF2B5EF4-FFF2-40B4-BE49-F238E27FC236}">
                  <a16:creationId xmlns:a16="http://schemas.microsoft.com/office/drawing/2014/main" id="{0A7794BC-CF17-4ECE-BF36-A0BAC83FD560}"/>
                </a:ext>
              </a:extLst>
            </p:cNvPr>
            <p:cNvSpPr/>
            <p:nvPr/>
          </p:nvSpPr>
          <p:spPr>
            <a:xfrm>
              <a:off x="179999" y="5306400"/>
              <a:ext cx="8784590" cy="0"/>
            </a:xfrm>
            <a:custGeom>
              <a:avLst/>
              <a:gdLst/>
              <a:ahLst/>
              <a:cxnLst/>
              <a:rect l="l" t="t" r="r" b="b"/>
              <a:pathLst>
                <a:path w="8784590">
                  <a:moveTo>
                    <a:pt x="0" y="0"/>
                  </a:moveTo>
                  <a:lnTo>
                    <a:pt x="0" y="0"/>
                  </a:lnTo>
                </a:path>
                <a:path w="8784590">
                  <a:moveTo>
                    <a:pt x="8784005" y="0"/>
                  </a:moveTo>
                  <a:lnTo>
                    <a:pt x="8784005" y="0"/>
                  </a:lnTo>
                </a:path>
              </a:pathLst>
            </a:custGeom>
            <a:ln w="12700">
              <a:solidFill>
                <a:srgbClr val="231F20"/>
              </a:solidFill>
            </a:ln>
          </p:spPr>
          <p:txBody>
            <a:bodyPr wrap="square" lIns="0" tIns="0" rIns="0" bIns="0" rtlCol="0"/>
            <a:lstStyle/>
            <a:p>
              <a:endParaRPr dirty="0"/>
            </a:p>
          </p:txBody>
        </p:sp>
      </p:grpSp>
      <p:grpSp>
        <p:nvGrpSpPr>
          <p:cNvPr id="18" name="Group 17">
            <a:extLst>
              <a:ext uri="{FF2B5EF4-FFF2-40B4-BE49-F238E27FC236}">
                <a16:creationId xmlns:a16="http://schemas.microsoft.com/office/drawing/2014/main" id="{4797EFBF-5956-44C0-89EB-0F57CB9A007F}"/>
              </a:ext>
            </a:extLst>
          </p:cNvPr>
          <p:cNvGrpSpPr/>
          <p:nvPr/>
        </p:nvGrpSpPr>
        <p:grpSpPr>
          <a:xfrm>
            <a:off x="256051" y="-28903"/>
            <a:ext cx="6858000" cy="1555927"/>
            <a:chOff x="76200" y="-1"/>
            <a:chExt cx="6705600" cy="1555927"/>
          </a:xfrm>
        </p:grpSpPr>
        <p:pic>
          <p:nvPicPr>
            <p:cNvPr id="14" name="Picture 13" descr="A picture containing shape, rectangle&#10;&#10;Description automatically generated">
              <a:extLst>
                <a:ext uri="{FF2B5EF4-FFF2-40B4-BE49-F238E27FC236}">
                  <a16:creationId xmlns:a16="http://schemas.microsoft.com/office/drawing/2014/main" id="{B2C37C25-5124-4214-9460-2DE252FAFE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 y="-1"/>
              <a:ext cx="6705600" cy="1555927"/>
            </a:xfrm>
            <a:prstGeom prst="rect">
              <a:avLst/>
            </a:prstGeom>
          </p:spPr>
        </p:pic>
        <p:pic>
          <p:nvPicPr>
            <p:cNvPr id="16" name="Picture 15" descr="Logo, company name&#10;&#10;Description automatically generated">
              <a:extLst>
                <a:ext uri="{FF2B5EF4-FFF2-40B4-BE49-F238E27FC236}">
                  <a16:creationId xmlns:a16="http://schemas.microsoft.com/office/drawing/2014/main" id="{53BDE20E-F6D7-45AC-AFA4-7FE5D620973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 y="381000"/>
              <a:ext cx="429772" cy="429772"/>
            </a:xfrm>
            <a:prstGeom prst="rect">
              <a:avLst/>
            </a:prstGeom>
          </p:spPr>
        </p:pic>
      </p:grpSp>
      <p:sp>
        <p:nvSpPr>
          <p:cNvPr id="17" name="Rectangle 16">
            <a:extLst>
              <a:ext uri="{FF2B5EF4-FFF2-40B4-BE49-F238E27FC236}">
                <a16:creationId xmlns:a16="http://schemas.microsoft.com/office/drawing/2014/main" id="{B3F97E31-5090-4474-84F6-951936B3B7EE}"/>
              </a:ext>
            </a:extLst>
          </p:cNvPr>
          <p:cNvSpPr/>
          <p:nvPr/>
        </p:nvSpPr>
        <p:spPr>
          <a:xfrm>
            <a:off x="1682158" y="467460"/>
            <a:ext cx="4337642" cy="461665"/>
          </a:xfrm>
          <a:prstGeom prst="rect">
            <a:avLst/>
          </a:prstGeom>
        </p:spPr>
        <p:txBody>
          <a:bodyPr wrap="square">
            <a:spAutoFit/>
          </a:bodyPr>
          <a:lstStyle/>
          <a:p>
            <a:endParaRPr lang="en-NZ" sz="2400" dirty="0"/>
          </a:p>
        </p:txBody>
      </p:sp>
      <p:sp>
        <p:nvSpPr>
          <p:cNvPr id="2" name="Title 1">
            <a:extLst>
              <a:ext uri="{FF2B5EF4-FFF2-40B4-BE49-F238E27FC236}">
                <a16:creationId xmlns:a16="http://schemas.microsoft.com/office/drawing/2014/main" id="{6B0F36D4-991F-4BCD-915D-4FD52004FCA9}"/>
              </a:ext>
            </a:extLst>
          </p:cNvPr>
          <p:cNvSpPr>
            <a:spLocks noGrp="1"/>
          </p:cNvSpPr>
          <p:nvPr>
            <p:ph type="title"/>
          </p:nvPr>
        </p:nvSpPr>
        <p:spPr>
          <a:xfrm>
            <a:off x="457200" y="219456"/>
            <a:ext cx="8229600" cy="492443"/>
          </a:xfrm>
        </p:spPr>
        <p:txBody>
          <a:bodyPr/>
          <a:lstStyle/>
          <a:p>
            <a:r>
              <a:rPr lang="en-NZ" dirty="0"/>
              <a:t>		</a:t>
            </a:r>
            <a:r>
              <a:rPr lang="en-NZ" sz="3200" dirty="0"/>
              <a:t>SDM-people with high complex needs</a:t>
            </a:r>
            <a:endParaRPr lang="en-NZ" sz="3200" dirty="0">
              <a:latin typeface="+mn-lt"/>
            </a:endParaRPr>
          </a:p>
        </p:txBody>
      </p:sp>
      <p:sp>
        <p:nvSpPr>
          <p:cNvPr id="3" name="Text Placeholder 2">
            <a:extLst>
              <a:ext uri="{FF2B5EF4-FFF2-40B4-BE49-F238E27FC236}">
                <a16:creationId xmlns:a16="http://schemas.microsoft.com/office/drawing/2014/main" id="{5A8AE234-AEE2-4693-8B0C-0DC8BC4D66FD}"/>
              </a:ext>
            </a:extLst>
          </p:cNvPr>
          <p:cNvSpPr>
            <a:spLocks noGrp="1"/>
          </p:cNvSpPr>
          <p:nvPr>
            <p:ph type="body" idx="1"/>
          </p:nvPr>
        </p:nvSpPr>
        <p:spPr>
          <a:xfrm>
            <a:off x="457200" y="1268240"/>
            <a:ext cx="8153400" cy="4216539"/>
          </a:xfrm>
        </p:spPr>
        <p:txBody>
          <a:bodyPr/>
          <a:lstStyle/>
          <a:p>
            <a:endParaRPr lang="en-NZ" dirty="0"/>
          </a:p>
          <a:p>
            <a:endParaRPr lang="en-NZ" dirty="0"/>
          </a:p>
          <a:p>
            <a:r>
              <a:rPr lang="en-NZ" sz="2000" dirty="0"/>
              <a:t>Jo Watson</a:t>
            </a:r>
          </a:p>
          <a:p>
            <a:r>
              <a:rPr lang="en-NZ" sz="2000" dirty="0"/>
              <a:t>“supported decision-making can be characterized for people with severe or profound intellectual disability in terms of the existence of two distinct but interdependent roles.</a:t>
            </a:r>
          </a:p>
          <a:p>
            <a:pPr lvl="0"/>
            <a:endParaRPr lang="en-NZ" sz="2000" dirty="0"/>
          </a:p>
          <a:p>
            <a:pPr marL="285750" lvl="0" indent="-285750">
              <a:buFont typeface="Arial" panose="020B0604020202020204" pitchFamily="34" charset="0"/>
              <a:buChar char="•"/>
            </a:pPr>
            <a:r>
              <a:rPr lang="en-NZ" sz="2000" dirty="0"/>
              <a:t>Firstly, I found that </a:t>
            </a:r>
            <a:r>
              <a:rPr lang="en-NZ" sz="2000" b="1" dirty="0"/>
              <a:t>the role of a person with a disability is to express preference</a:t>
            </a:r>
            <a:r>
              <a:rPr lang="en-NZ" sz="2000" dirty="0"/>
              <a:t>.</a:t>
            </a:r>
          </a:p>
          <a:p>
            <a:pPr lvl="0"/>
            <a:endParaRPr lang="en-NZ" sz="2000" dirty="0"/>
          </a:p>
          <a:p>
            <a:pPr marL="285750" lvl="0" indent="-285750">
              <a:buFont typeface="Arial" panose="020B0604020202020204" pitchFamily="34" charset="0"/>
              <a:buChar char="•"/>
            </a:pPr>
            <a:r>
              <a:rPr lang="en-NZ" sz="2000" dirty="0"/>
              <a:t>Secondly, I found that </a:t>
            </a:r>
            <a:r>
              <a:rPr lang="en-NZ" sz="2000" b="1" dirty="0"/>
              <a:t>the role of the supporter</a:t>
            </a:r>
            <a:r>
              <a:rPr lang="en-NZ" sz="2000" dirty="0"/>
              <a:t> is to respond to this expression of preference by acknowledging, interpreting and acting on it in some way”</a:t>
            </a:r>
          </a:p>
          <a:p>
            <a:endParaRPr lang="en-NZ" dirty="0"/>
          </a:p>
        </p:txBody>
      </p:sp>
    </p:spTree>
    <p:extLst>
      <p:ext uri="{BB962C8B-B14F-4D97-AF65-F5344CB8AC3E}">
        <p14:creationId xmlns:p14="http://schemas.microsoft.com/office/powerpoint/2010/main" val="10998671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object 8">
            <a:extLst>
              <a:ext uri="{FF2B5EF4-FFF2-40B4-BE49-F238E27FC236}">
                <a16:creationId xmlns:a16="http://schemas.microsoft.com/office/drawing/2014/main" id="{CEEB7D5B-E966-44CC-B223-EE35C84FECE6}"/>
              </a:ext>
            </a:extLst>
          </p:cNvPr>
          <p:cNvGrpSpPr/>
          <p:nvPr/>
        </p:nvGrpSpPr>
        <p:grpSpPr>
          <a:xfrm>
            <a:off x="218025" y="673100"/>
            <a:ext cx="8784590" cy="12700"/>
            <a:chOff x="179999" y="5300050"/>
            <a:chExt cx="8784590" cy="12700"/>
          </a:xfrm>
        </p:grpSpPr>
        <p:sp>
          <p:nvSpPr>
            <p:cNvPr id="20" name="object 9">
              <a:extLst>
                <a:ext uri="{FF2B5EF4-FFF2-40B4-BE49-F238E27FC236}">
                  <a16:creationId xmlns:a16="http://schemas.microsoft.com/office/drawing/2014/main" id="{36A5FD58-F9B1-4D6D-801F-43CE2B688C5A}"/>
                </a:ext>
              </a:extLst>
            </p:cNvPr>
            <p:cNvSpPr/>
            <p:nvPr/>
          </p:nvSpPr>
          <p:spPr>
            <a:xfrm>
              <a:off x="218025" y="5306400"/>
              <a:ext cx="8727440" cy="0"/>
            </a:xfrm>
            <a:custGeom>
              <a:avLst/>
              <a:gdLst/>
              <a:ahLst/>
              <a:cxnLst/>
              <a:rect l="l" t="t" r="r" b="b"/>
              <a:pathLst>
                <a:path w="8727440">
                  <a:moveTo>
                    <a:pt x="0" y="0"/>
                  </a:moveTo>
                  <a:lnTo>
                    <a:pt x="8726957" y="0"/>
                  </a:lnTo>
                </a:path>
              </a:pathLst>
            </a:custGeom>
            <a:ln w="12700">
              <a:solidFill>
                <a:srgbClr val="231F20"/>
              </a:solidFill>
              <a:prstDash val="dot"/>
            </a:ln>
          </p:spPr>
          <p:txBody>
            <a:bodyPr wrap="square" lIns="0" tIns="0" rIns="0" bIns="0" rtlCol="0"/>
            <a:lstStyle/>
            <a:p>
              <a:endParaRPr dirty="0"/>
            </a:p>
          </p:txBody>
        </p:sp>
        <p:sp>
          <p:nvSpPr>
            <p:cNvPr id="21" name="object 10">
              <a:extLst>
                <a:ext uri="{FF2B5EF4-FFF2-40B4-BE49-F238E27FC236}">
                  <a16:creationId xmlns:a16="http://schemas.microsoft.com/office/drawing/2014/main" id="{0CC7A8B4-4EBC-4C2E-B4C8-193773471796}"/>
                </a:ext>
              </a:extLst>
            </p:cNvPr>
            <p:cNvSpPr/>
            <p:nvPr/>
          </p:nvSpPr>
          <p:spPr>
            <a:xfrm>
              <a:off x="179999" y="5306400"/>
              <a:ext cx="8784590" cy="0"/>
            </a:xfrm>
            <a:custGeom>
              <a:avLst/>
              <a:gdLst/>
              <a:ahLst/>
              <a:cxnLst/>
              <a:rect l="l" t="t" r="r" b="b"/>
              <a:pathLst>
                <a:path w="8784590">
                  <a:moveTo>
                    <a:pt x="0" y="0"/>
                  </a:moveTo>
                  <a:lnTo>
                    <a:pt x="0" y="0"/>
                  </a:lnTo>
                </a:path>
                <a:path w="8784590">
                  <a:moveTo>
                    <a:pt x="8784005" y="0"/>
                  </a:moveTo>
                  <a:lnTo>
                    <a:pt x="8784005" y="0"/>
                  </a:lnTo>
                </a:path>
              </a:pathLst>
            </a:custGeom>
            <a:ln w="12700">
              <a:solidFill>
                <a:srgbClr val="231F20"/>
              </a:solidFill>
            </a:ln>
          </p:spPr>
          <p:txBody>
            <a:bodyPr wrap="square" lIns="0" tIns="0" rIns="0" bIns="0" rtlCol="0"/>
            <a:lstStyle/>
            <a:p>
              <a:endParaRPr dirty="0"/>
            </a:p>
          </p:txBody>
        </p:sp>
      </p:grpSp>
      <p:grpSp>
        <p:nvGrpSpPr>
          <p:cNvPr id="8" name="object 8">
            <a:extLst>
              <a:ext uri="{FF2B5EF4-FFF2-40B4-BE49-F238E27FC236}">
                <a16:creationId xmlns:a16="http://schemas.microsoft.com/office/drawing/2014/main" id="{1A897DF1-0208-45C7-9CA5-C2123B39E988}"/>
              </a:ext>
            </a:extLst>
          </p:cNvPr>
          <p:cNvGrpSpPr/>
          <p:nvPr/>
        </p:nvGrpSpPr>
        <p:grpSpPr>
          <a:xfrm>
            <a:off x="179999" y="5300050"/>
            <a:ext cx="8784590" cy="12700"/>
            <a:chOff x="179999" y="5300050"/>
            <a:chExt cx="8784590" cy="12700"/>
          </a:xfrm>
        </p:grpSpPr>
        <p:sp>
          <p:nvSpPr>
            <p:cNvPr id="9" name="object 9">
              <a:extLst>
                <a:ext uri="{FF2B5EF4-FFF2-40B4-BE49-F238E27FC236}">
                  <a16:creationId xmlns:a16="http://schemas.microsoft.com/office/drawing/2014/main" id="{EFF5D92B-8BE2-4C3C-ABCA-98D9DFBBBD58}"/>
                </a:ext>
              </a:extLst>
            </p:cNvPr>
            <p:cNvSpPr/>
            <p:nvPr/>
          </p:nvSpPr>
          <p:spPr>
            <a:xfrm>
              <a:off x="218025" y="5306400"/>
              <a:ext cx="8727440" cy="0"/>
            </a:xfrm>
            <a:custGeom>
              <a:avLst/>
              <a:gdLst/>
              <a:ahLst/>
              <a:cxnLst/>
              <a:rect l="l" t="t" r="r" b="b"/>
              <a:pathLst>
                <a:path w="8727440">
                  <a:moveTo>
                    <a:pt x="0" y="0"/>
                  </a:moveTo>
                  <a:lnTo>
                    <a:pt x="8726957" y="0"/>
                  </a:lnTo>
                </a:path>
              </a:pathLst>
            </a:custGeom>
            <a:ln w="12700">
              <a:solidFill>
                <a:srgbClr val="231F20"/>
              </a:solidFill>
              <a:prstDash val="dot"/>
            </a:ln>
          </p:spPr>
          <p:txBody>
            <a:bodyPr wrap="square" lIns="0" tIns="0" rIns="0" bIns="0" rtlCol="0"/>
            <a:lstStyle/>
            <a:p>
              <a:endParaRPr dirty="0"/>
            </a:p>
          </p:txBody>
        </p:sp>
        <p:sp>
          <p:nvSpPr>
            <p:cNvPr id="10" name="object 10">
              <a:extLst>
                <a:ext uri="{FF2B5EF4-FFF2-40B4-BE49-F238E27FC236}">
                  <a16:creationId xmlns:a16="http://schemas.microsoft.com/office/drawing/2014/main" id="{774CD8F7-2E09-441F-8004-9CE2FCB74CAD}"/>
                </a:ext>
              </a:extLst>
            </p:cNvPr>
            <p:cNvSpPr/>
            <p:nvPr/>
          </p:nvSpPr>
          <p:spPr>
            <a:xfrm>
              <a:off x="179999" y="5306400"/>
              <a:ext cx="8784590" cy="0"/>
            </a:xfrm>
            <a:custGeom>
              <a:avLst/>
              <a:gdLst/>
              <a:ahLst/>
              <a:cxnLst/>
              <a:rect l="l" t="t" r="r" b="b"/>
              <a:pathLst>
                <a:path w="8784590">
                  <a:moveTo>
                    <a:pt x="0" y="0"/>
                  </a:moveTo>
                  <a:lnTo>
                    <a:pt x="0" y="0"/>
                  </a:lnTo>
                </a:path>
                <a:path w="8784590">
                  <a:moveTo>
                    <a:pt x="8784005" y="0"/>
                  </a:moveTo>
                  <a:lnTo>
                    <a:pt x="8784005" y="0"/>
                  </a:lnTo>
                </a:path>
              </a:pathLst>
            </a:custGeom>
            <a:ln w="12700">
              <a:solidFill>
                <a:srgbClr val="231F20"/>
              </a:solidFill>
            </a:ln>
          </p:spPr>
          <p:txBody>
            <a:bodyPr wrap="square" lIns="0" tIns="0" rIns="0" bIns="0" rtlCol="0"/>
            <a:lstStyle/>
            <a:p>
              <a:endParaRPr dirty="0"/>
            </a:p>
          </p:txBody>
        </p:sp>
      </p:grpSp>
      <p:grpSp>
        <p:nvGrpSpPr>
          <p:cNvPr id="18" name="Group 17">
            <a:extLst>
              <a:ext uri="{FF2B5EF4-FFF2-40B4-BE49-F238E27FC236}">
                <a16:creationId xmlns:a16="http://schemas.microsoft.com/office/drawing/2014/main" id="{4797EFBF-5956-44C0-89EB-0F57CB9A007F}"/>
              </a:ext>
            </a:extLst>
          </p:cNvPr>
          <p:cNvGrpSpPr/>
          <p:nvPr/>
        </p:nvGrpSpPr>
        <p:grpSpPr>
          <a:xfrm>
            <a:off x="76200" y="-1"/>
            <a:ext cx="6705600" cy="1555927"/>
            <a:chOff x="76200" y="-1"/>
            <a:chExt cx="6705600" cy="1555927"/>
          </a:xfrm>
        </p:grpSpPr>
        <p:pic>
          <p:nvPicPr>
            <p:cNvPr id="14" name="Picture 13" descr="A picture containing shape, rectangle&#10;&#10;Description automatically generated">
              <a:extLst>
                <a:ext uri="{FF2B5EF4-FFF2-40B4-BE49-F238E27FC236}">
                  <a16:creationId xmlns:a16="http://schemas.microsoft.com/office/drawing/2014/main" id="{B2C37C25-5124-4214-9460-2DE252FAFE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 y="-1"/>
              <a:ext cx="6705600" cy="1555927"/>
            </a:xfrm>
            <a:prstGeom prst="rect">
              <a:avLst/>
            </a:prstGeom>
          </p:spPr>
        </p:pic>
        <p:pic>
          <p:nvPicPr>
            <p:cNvPr id="16" name="Picture 15" descr="Logo, company name&#10;&#10;Description automatically generated">
              <a:extLst>
                <a:ext uri="{FF2B5EF4-FFF2-40B4-BE49-F238E27FC236}">
                  <a16:creationId xmlns:a16="http://schemas.microsoft.com/office/drawing/2014/main" id="{53BDE20E-F6D7-45AC-AFA4-7FE5D620973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 y="381000"/>
              <a:ext cx="429772" cy="429772"/>
            </a:xfrm>
            <a:prstGeom prst="rect">
              <a:avLst/>
            </a:prstGeom>
          </p:spPr>
        </p:pic>
      </p:grpSp>
      <p:sp>
        <p:nvSpPr>
          <p:cNvPr id="17" name="Rectangle 16">
            <a:extLst>
              <a:ext uri="{FF2B5EF4-FFF2-40B4-BE49-F238E27FC236}">
                <a16:creationId xmlns:a16="http://schemas.microsoft.com/office/drawing/2014/main" id="{B3F97E31-5090-4474-84F6-951936B3B7EE}"/>
              </a:ext>
            </a:extLst>
          </p:cNvPr>
          <p:cNvSpPr/>
          <p:nvPr/>
        </p:nvSpPr>
        <p:spPr>
          <a:xfrm>
            <a:off x="1682158" y="467460"/>
            <a:ext cx="4337642" cy="461665"/>
          </a:xfrm>
          <a:prstGeom prst="rect">
            <a:avLst/>
          </a:prstGeom>
        </p:spPr>
        <p:txBody>
          <a:bodyPr wrap="square">
            <a:spAutoFit/>
          </a:bodyPr>
          <a:lstStyle/>
          <a:p>
            <a:r>
              <a:rPr lang="en-NZ" sz="2400" dirty="0">
                <a:latin typeface="Calibri" panose="020F0502020204030204" pitchFamily="34" charset="0"/>
                <a:ea typeface="Calibri" panose="020F0502020204030204" pitchFamily="34" charset="0"/>
              </a:rPr>
              <a:t>What did we do?  </a:t>
            </a:r>
            <a:endParaRPr lang="en-NZ" sz="2400" dirty="0"/>
          </a:p>
        </p:txBody>
      </p:sp>
      <p:pic>
        <p:nvPicPr>
          <p:cNvPr id="2" name="Graphic 1">
            <a:extLst>
              <a:ext uri="{FF2B5EF4-FFF2-40B4-BE49-F238E27FC236}">
                <a16:creationId xmlns:a16="http://schemas.microsoft.com/office/drawing/2014/main" id="{81600B53-9740-48A2-B113-BCC94D5F1B5F}"/>
              </a:ext>
            </a:extLst>
          </p:cNvPr>
          <p:cNvPicPr>
            <a:picLocks noChangeAspect="1"/>
          </p:cNvPicPr>
          <p:nvPr/>
        </p:nvPicPr>
        <p:blipFill>
          <a:blip r:embed="rId5">
            <a:extLst>
              <a:ext uri="{96DAC541-7B7A-43D3-8B79-37D633B846F1}">
                <asvg:svgBlip xmlns:asvg="http://schemas.microsoft.com/office/drawing/2016/SVG/main" xmlns="" r:embed="rId6"/>
              </a:ext>
            </a:extLst>
          </a:blip>
          <a:stretch>
            <a:fillRect/>
          </a:stretch>
        </p:blipFill>
        <p:spPr>
          <a:xfrm>
            <a:off x="2857500" y="1358902"/>
            <a:ext cx="3924300" cy="3607824"/>
          </a:xfrm>
          <a:prstGeom prst="rect">
            <a:avLst/>
          </a:prstGeom>
        </p:spPr>
      </p:pic>
    </p:spTree>
    <p:extLst>
      <p:ext uri="{BB962C8B-B14F-4D97-AF65-F5344CB8AC3E}">
        <p14:creationId xmlns:p14="http://schemas.microsoft.com/office/powerpoint/2010/main" val="8971489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object 8">
            <a:extLst>
              <a:ext uri="{FF2B5EF4-FFF2-40B4-BE49-F238E27FC236}">
                <a16:creationId xmlns:a16="http://schemas.microsoft.com/office/drawing/2014/main" id="{412E7415-81FC-4DF3-8DD6-36E42D7D113C}"/>
              </a:ext>
            </a:extLst>
          </p:cNvPr>
          <p:cNvGrpSpPr/>
          <p:nvPr/>
        </p:nvGrpSpPr>
        <p:grpSpPr>
          <a:xfrm>
            <a:off x="218025" y="673100"/>
            <a:ext cx="8784590" cy="12700"/>
            <a:chOff x="179999" y="5300050"/>
            <a:chExt cx="8784590" cy="12700"/>
          </a:xfrm>
        </p:grpSpPr>
        <p:sp>
          <p:nvSpPr>
            <p:cNvPr id="12" name="object 9">
              <a:extLst>
                <a:ext uri="{FF2B5EF4-FFF2-40B4-BE49-F238E27FC236}">
                  <a16:creationId xmlns:a16="http://schemas.microsoft.com/office/drawing/2014/main" id="{3C818118-0C98-46EC-BBC6-75F6545E08D7}"/>
                </a:ext>
              </a:extLst>
            </p:cNvPr>
            <p:cNvSpPr/>
            <p:nvPr/>
          </p:nvSpPr>
          <p:spPr>
            <a:xfrm>
              <a:off x="218025" y="5306400"/>
              <a:ext cx="8727440" cy="0"/>
            </a:xfrm>
            <a:custGeom>
              <a:avLst/>
              <a:gdLst/>
              <a:ahLst/>
              <a:cxnLst/>
              <a:rect l="l" t="t" r="r" b="b"/>
              <a:pathLst>
                <a:path w="8727440">
                  <a:moveTo>
                    <a:pt x="0" y="0"/>
                  </a:moveTo>
                  <a:lnTo>
                    <a:pt x="8726957" y="0"/>
                  </a:lnTo>
                </a:path>
              </a:pathLst>
            </a:custGeom>
            <a:ln w="12700">
              <a:solidFill>
                <a:srgbClr val="231F20"/>
              </a:solidFill>
              <a:prstDash val="dot"/>
            </a:ln>
          </p:spPr>
          <p:txBody>
            <a:bodyPr wrap="square" lIns="0" tIns="0" rIns="0" bIns="0" rtlCol="0"/>
            <a:lstStyle/>
            <a:p>
              <a:endParaRPr dirty="0"/>
            </a:p>
          </p:txBody>
        </p:sp>
        <p:sp>
          <p:nvSpPr>
            <p:cNvPr id="13" name="object 10">
              <a:extLst>
                <a:ext uri="{FF2B5EF4-FFF2-40B4-BE49-F238E27FC236}">
                  <a16:creationId xmlns:a16="http://schemas.microsoft.com/office/drawing/2014/main" id="{AEEF75D7-2BB2-4CAE-BB7F-9684AD195D97}"/>
                </a:ext>
              </a:extLst>
            </p:cNvPr>
            <p:cNvSpPr/>
            <p:nvPr/>
          </p:nvSpPr>
          <p:spPr>
            <a:xfrm>
              <a:off x="179999" y="5306400"/>
              <a:ext cx="8784590" cy="0"/>
            </a:xfrm>
            <a:custGeom>
              <a:avLst/>
              <a:gdLst/>
              <a:ahLst/>
              <a:cxnLst/>
              <a:rect l="l" t="t" r="r" b="b"/>
              <a:pathLst>
                <a:path w="8784590">
                  <a:moveTo>
                    <a:pt x="0" y="0"/>
                  </a:moveTo>
                  <a:lnTo>
                    <a:pt x="0" y="0"/>
                  </a:lnTo>
                </a:path>
                <a:path w="8784590">
                  <a:moveTo>
                    <a:pt x="8784005" y="0"/>
                  </a:moveTo>
                  <a:lnTo>
                    <a:pt x="8784005" y="0"/>
                  </a:lnTo>
                </a:path>
              </a:pathLst>
            </a:custGeom>
            <a:ln w="12700">
              <a:solidFill>
                <a:srgbClr val="231F20"/>
              </a:solidFill>
            </a:ln>
          </p:spPr>
          <p:txBody>
            <a:bodyPr wrap="square" lIns="0" tIns="0" rIns="0" bIns="0" rtlCol="0"/>
            <a:lstStyle/>
            <a:p>
              <a:endParaRPr dirty="0"/>
            </a:p>
          </p:txBody>
        </p:sp>
      </p:grpSp>
      <p:grpSp>
        <p:nvGrpSpPr>
          <p:cNvPr id="8" name="object 8">
            <a:extLst>
              <a:ext uri="{FF2B5EF4-FFF2-40B4-BE49-F238E27FC236}">
                <a16:creationId xmlns:a16="http://schemas.microsoft.com/office/drawing/2014/main" id="{1A897DF1-0208-45C7-9CA5-C2123B39E988}"/>
              </a:ext>
            </a:extLst>
          </p:cNvPr>
          <p:cNvGrpSpPr/>
          <p:nvPr/>
        </p:nvGrpSpPr>
        <p:grpSpPr>
          <a:xfrm>
            <a:off x="179999" y="5300050"/>
            <a:ext cx="8784590" cy="12700"/>
            <a:chOff x="179999" y="5300050"/>
            <a:chExt cx="8784590" cy="12700"/>
          </a:xfrm>
        </p:grpSpPr>
        <p:sp>
          <p:nvSpPr>
            <p:cNvPr id="9" name="object 9">
              <a:extLst>
                <a:ext uri="{FF2B5EF4-FFF2-40B4-BE49-F238E27FC236}">
                  <a16:creationId xmlns:a16="http://schemas.microsoft.com/office/drawing/2014/main" id="{EFF5D92B-8BE2-4C3C-ABCA-98D9DFBBBD58}"/>
                </a:ext>
              </a:extLst>
            </p:cNvPr>
            <p:cNvSpPr/>
            <p:nvPr/>
          </p:nvSpPr>
          <p:spPr>
            <a:xfrm>
              <a:off x="218025" y="5306400"/>
              <a:ext cx="8727440" cy="0"/>
            </a:xfrm>
            <a:custGeom>
              <a:avLst/>
              <a:gdLst/>
              <a:ahLst/>
              <a:cxnLst/>
              <a:rect l="l" t="t" r="r" b="b"/>
              <a:pathLst>
                <a:path w="8727440">
                  <a:moveTo>
                    <a:pt x="0" y="0"/>
                  </a:moveTo>
                  <a:lnTo>
                    <a:pt x="8726957" y="0"/>
                  </a:lnTo>
                </a:path>
              </a:pathLst>
            </a:custGeom>
            <a:ln w="12700">
              <a:solidFill>
                <a:srgbClr val="231F20"/>
              </a:solidFill>
              <a:prstDash val="dot"/>
            </a:ln>
          </p:spPr>
          <p:txBody>
            <a:bodyPr wrap="square" lIns="0" tIns="0" rIns="0" bIns="0" rtlCol="0"/>
            <a:lstStyle/>
            <a:p>
              <a:endParaRPr dirty="0"/>
            </a:p>
          </p:txBody>
        </p:sp>
        <p:sp>
          <p:nvSpPr>
            <p:cNvPr id="10" name="object 10">
              <a:extLst>
                <a:ext uri="{FF2B5EF4-FFF2-40B4-BE49-F238E27FC236}">
                  <a16:creationId xmlns:a16="http://schemas.microsoft.com/office/drawing/2014/main" id="{774CD8F7-2E09-441F-8004-9CE2FCB74CAD}"/>
                </a:ext>
              </a:extLst>
            </p:cNvPr>
            <p:cNvSpPr/>
            <p:nvPr/>
          </p:nvSpPr>
          <p:spPr>
            <a:xfrm>
              <a:off x="179999" y="5306400"/>
              <a:ext cx="8784590" cy="0"/>
            </a:xfrm>
            <a:custGeom>
              <a:avLst/>
              <a:gdLst/>
              <a:ahLst/>
              <a:cxnLst/>
              <a:rect l="l" t="t" r="r" b="b"/>
              <a:pathLst>
                <a:path w="8784590">
                  <a:moveTo>
                    <a:pt x="0" y="0"/>
                  </a:moveTo>
                  <a:lnTo>
                    <a:pt x="0" y="0"/>
                  </a:lnTo>
                </a:path>
                <a:path w="8784590">
                  <a:moveTo>
                    <a:pt x="8784005" y="0"/>
                  </a:moveTo>
                  <a:lnTo>
                    <a:pt x="8784005" y="0"/>
                  </a:lnTo>
                </a:path>
              </a:pathLst>
            </a:custGeom>
            <a:ln w="12700">
              <a:solidFill>
                <a:srgbClr val="231F20"/>
              </a:solidFill>
            </a:ln>
          </p:spPr>
          <p:txBody>
            <a:bodyPr wrap="square" lIns="0" tIns="0" rIns="0" bIns="0" rtlCol="0"/>
            <a:lstStyle/>
            <a:p>
              <a:endParaRPr dirty="0"/>
            </a:p>
          </p:txBody>
        </p:sp>
      </p:grpSp>
      <p:grpSp>
        <p:nvGrpSpPr>
          <p:cNvPr id="18" name="Group 17">
            <a:extLst>
              <a:ext uri="{FF2B5EF4-FFF2-40B4-BE49-F238E27FC236}">
                <a16:creationId xmlns:a16="http://schemas.microsoft.com/office/drawing/2014/main" id="{4797EFBF-5956-44C0-89EB-0F57CB9A007F}"/>
              </a:ext>
            </a:extLst>
          </p:cNvPr>
          <p:cNvGrpSpPr/>
          <p:nvPr/>
        </p:nvGrpSpPr>
        <p:grpSpPr>
          <a:xfrm>
            <a:off x="76200" y="-1"/>
            <a:ext cx="6705600" cy="1555927"/>
            <a:chOff x="76200" y="-1"/>
            <a:chExt cx="6705600" cy="1555927"/>
          </a:xfrm>
        </p:grpSpPr>
        <p:pic>
          <p:nvPicPr>
            <p:cNvPr id="14" name="Picture 13" descr="A picture containing shape, rectangle&#10;&#10;Description automatically generated">
              <a:extLst>
                <a:ext uri="{FF2B5EF4-FFF2-40B4-BE49-F238E27FC236}">
                  <a16:creationId xmlns:a16="http://schemas.microsoft.com/office/drawing/2014/main" id="{B2C37C25-5124-4214-9460-2DE252FAFE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 y="-1"/>
              <a:ext cx="6705600" cy="1555927"/>
            </a:xfrm>
            <a:prstGeom prst="rect">
              <a:avLst/>
            </a:prstGeom>
          </p:spPr>
        </p:pic>
        <p:pic>
          <p:nvPicPr>
            <p:cNvPr id="16" name="Picture 15" descr="Logo, company name&#10;&#10;Description automatically generated">
              <a:extLst>
                <a:ext uri="{FF2B5EF4-FFF2-40B4-BE49-F238E27FC236}">
                  <a16:creationId xmlns:a16="http://schemas.microsoft.com/office/drawing/2014/main" id="{53BDE20E-F6D7-45AC-AFA4-7FE5D620973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 y="381000"/>
              <a:ext cx="429772" cy="429772"/>
            </a:xfrm>
            <a:prstGeom prst="rect">
              <a:avLst/>
            </a:prstGeom>
          </p:spPr>
        </p:pic>
      </p:grpSp>
      <p:sp>
        <p:nvSpPr>
          <p:cNvPr id="17" name="Rectangle 16">
            <a:extLst>
              <a:ext uri="{FF2B5EF4-FFF2-40B4-BE49-F238E27FC236}">
                <a16:creationId xmlns:a16="http://schemas.microsoft.com/office/drawing/2014/main" id="{B3F97E31-5090-4474-84F6-951936B3B7EE}"/>
              </a:ext>
            </a:extLst>
          </p:cNvPr>
          <p:cNvSpPr/>
          <p:nvPr/>
        </p:nvSpPr>
        <p:spPr>
          <a:xfrm>
            <a:off x="1682158" y="467460"/>
            <a:ext cx="4337642" cy="461665"/>
          </a:xfrm>
          <a:prstGeom prst="rect">
            <a:avLst/>
          </a:prstGeom>
        </p:spPr>
        <p:txBody>
          <a:bodyPr wrap="square">
            <a:spAutoFit/>
          </a:bodyPr>
          <a:lstStyle/>
          <a:p>
            <a:r>
              <a:rPr lang="en-NZ" sz="2400" dirty="0">
                <a:latin typeface="Calibri" panose="020F0502020204030204" pitchFamily="34" charset="0"/>
                <a:ea typeface="Calibri" panose="020F0502020204030204" pitchFamily="34" charset="0"/>
              </a:rPr>
              <a:t>W</a:t>
            </a:r>
            <a:r>
              <a:rPr lang="en-NZ" sz="2400" dirty="0"/>
              <a:t>hy did we do this</a:t>
            </a:r>
            <a:r>
              <a:rPr lang="en-NZ" sz="2400" dirty="0">
                <a:latin typeface="Calibri" panose="020F0502020204030204" pitchFamily="34" charset="0"/>
                <a:ea typeface="Calibri" panose="020F0502020204030204" pitchFamily="34" charset="0"/>
              </a:rPr>
              <a:t>?  </a:t>
            </a:r>
            <a:endParaRPr lang="en-NZ" sz="2400" dirty="0"/>
          </a:p>
        </p:txBody>
      </p:sp>
      <p:sp>
        <p:nvSpPr>
          <p:cNvPr id="15" name="Content Placeholder 3">
            <a:extLst>
              <a:ext uri="{FF2B5EF4-FFF2-40B4-BE49-F238E27FC236}">
                <a16:creationId xmlns:a16="http://schemas.microsoft.com/office/drawing/2014/main" id="{5B643AD5-5E89-4DDF-9373-269DE0A1B238}"/>
              </a:ext>
            </a:extLst>
          </p:cNvPr>
          <p:cNvSpPr txBox="1">
            <a:spLocks/>
          </p:cNvSpPr>
          <p:nvPr/>
        </p:nvSpPr>
        <p:spPr>
          <a:xfrm>
            <a:off x="5029199" y="1723692"/>
            <a:ext cx="3916265" cy="1661993"/>
          </a:xfrm>
          <a:prstGeom prst="rect">
            <a:avLst/>
          </a:prstGeom>
        </p:spPr>
        <p:txBody>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285750" indent="-285750">
              <a:buClr>
                <a:srgbClr val="057CC0"/>
              </a:buClr>
              <a:buFont typeface="Arial" panose="020B0604020202020204" pitchFamily="34" charset="0"/>
              <a:buChar char="•"/>
            </a:pPr>
            <a:r>
              <a:rPr lang="en-NZ" kern="0" dirty="0">
                <a:solidFill>
                  <a:sysClr val="windowText" lastClr="000000"/>
                </a:solidFill>
              </a:rPr>
              <a:t>UNCRPD Article 12 says that people with disability must be treated the same as other people</a:t>
            </a:r>
          </a:p>
          <a:p>
            <a:pPr marL="285750" indent="-285750">
              <a:buClr>
                <a:srgbClr val="057CC0"/>
              </a:buClr>
              <a:buFont typeface="Arial" panose="020B0604020202020204" pitchFamily="34" charset="0"/>
              <a:buChar char="•"/>
            </a:pPr>
            <a:r>
              <a:rPr lang="en-NZ" kern="0" dirty="0">
                <a:solidFill>
                  <a:sysClr val="windowText" lastClr="000000"/>
                </a:solidFill>
              </a:rPr>
              <a:t>Many people think the UNCRPD is not as important as other laws, but it is</a:t>
            </a:r>
          </a:p>
          <a:p>
            <a:endParaRPr lang="en-NZ" kern="0" dirty="0">
              <a:solidFill>
                <a:sysClr val="windowText" lastClr="000000"/>
              </a:solidFill>
            </a:endParaRPr>
          </a:p>
          <a:p>
            <a:endParaRPr lang="en-NZ" kern="0" dirty="0">
              <a:solidFill>
                <a:sysClr val="windowText" lastClr="000000"/>
              </a:solidFill>
            </a:endParaRPr>
          </a:p>
        </p:txBody>
      </p:sp>
      <p:pic>
        <p:nvPicPr>
          <p:cNvPr id="19" name="Picture 18" descr="Impact Feature Issue on Self-Determination and Supported Decision-Making  for People with Intellectual, Developmental, and Other Disabilities |  Volume 32, Number 1 | Supported Decision-Making: U.S. Status and Trends |  Institute on Community">
            <a:extLst>
              <a:ext uri="{FF2B5EF4-FFF2-40B4-BE49-F238E27FC236}">
                <a16:creationId xmlns:a16="http://schemas.microsoft.com/office/drawing/2014/main" id="{63140BE7-D61F-4F0F-A85B-A728B558673C}"/>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762000" y="1583466"/>
            <a:ext cx="4037592" cy="2678693"/>
          </a:xfrm>
          <a:prstGeom prst="rect">
            <a:avLst/>
          </a:prstGeom>
          <a:noFill/>
          <a:ln>
            <a:noFill/>
          </a:ln>
        </p:spPr>
      </p:pic>
    </p:spTree>
    <p:extLst>
      <p:ext uri="{BB962C8B-B14F-4D97-AF65-F5344CB8AC3E}">
        <p14:creationId xmlns:p14="http://schemas.microsoft.com/office/powerpoint/2010/main" val="7710928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object 8">
            <a:extLst>
              <a:ext uri="{FF2B5EF4-FFF2-40B4-BE49-F238E27FC236}">
                <a16:creationId xmlns:a16="http://schemas.microsoft.com/office/drawing/2014/main" id="{569AFA14-A610-4351-AF1C-C024E5ACAF47}"/>
              </a:ext>
            </a:extLst>
          </p:cNvPr>
          <p:cNvGrpSpPr/>
          <p:nvPr/>
        </p:nvGrpSpPr>
        <p:grpSpPr>
          <a:xfrm>
            <a:off x="218025" y="673100"/>
            <a:ext cx="8784590" cy="12700"/>
            <a:chOff x="179999" y="5300050"/>
            <a:chExt cx="8784590" cy="12700"/>
          </a:xfrm>
        </p:grpSpPr>
        <p:sp>
          <p:nvSpPr>
            <p:cNvPr id="12" name="object 9">
              <a:extLst>
                <a:ext uri="{FF2B5EF4-FFF2-40B4-BE49-F238E27FC236}">
                  <a16:creationId xmlns:a16="http://schemas.microsoft.com/office/drawing/2014/main" id="{EFAAE196-37AF-418A-B66B-BE8628655F46}"/>
                </a:ext>
              </a:extLst>
            </p:cNvPr>
            <p:cNvSpPr/>
            <p:nvPr/>
          </p:nvSpPr>
          <p:spPr>
            <a:xfrm>
              <a:off x="218025" y="5306400"/>
              <a:ext cx="8727440" cy="0"/>
            </a:xfrm>
            <a:custGeom>
              <a:avLst/>
              <a:gdLst/>
              <a:ahLst/>
              <a:cxnLst/>
              <a:rect l="l" t="t" r="r" b="b"/>
              <a:pathLst>
                <a:path w="8727440">
                  <a:moveTo>
                    <a:pt x="0" y="0"/>
                  </a:moveTo>
                  <a:lnTo>
                    <a:pt x="8726957" y="0"/>
                  </a:lnTo>
                </a:path>
              </a:pathLst>
            </a:custGeom>
            <a:ln w="12700">
              <a:solidFill>
                <a:srgbClr val="231F20"/>
              </a:solidFill>
              <a:prstDash val="dot"/>
            </a:ln>
          </p:spPr>
          <p:txBody>
            <a:bodyPr wrap="square" lIns="0" tIns="0" rIns="0" bIns="0" rtlCol="0"/>
            <a:lstStyle/>
            <a:p>
              <a:endParaRPr dirty="0"/>
            </a:p>
          </p:txBody>
        </p:sp>
        <p:sp>
          <p:nvSpPr>
            <p:cNvPr id="13" name="object 10">
              <a:extLst>
                <a:ext uri="{FF2B5EF4-FFF2-40B4-BE49-F238E27FC236}">
                  <a16:creationId xmlns:a16="http://schemas.microsoft.com/office/drawing/2014/main" id="{914C3F0B-71C2-4A4D-88B2-B0F40CC94D96}"/>
                </a:ext>
              </a:extLst>
            </p:cNvPr>
            <p:cNvSpPr/>
            <p:nvPr/>
          </p:nvSpPr>
          <p:spPr>
            <a:xfrm>
              <a:off x="179999" y="5306400"/>
              <a:ext cx="8784590" cy="0"/>
            </a:xfrm>
            <a:custGeom>
              <a:avLst/>
              <a:gdLst/>
              <a:ahLst/>
              <a:cxnLst/>
              <a:rect l="l" t="t" r="r" b="b"/>
              <a:pathLst>
                <a:path w="8784590">
                  <a:moveTo>
                    <a:pt x="0" y="0"/>
                  </a:moveTo>
                  <a:lnTo>
                    <a:pt x="0" y="0"/>
                  </a:lnTo>
                </a:path>
                <a:path w="8784590">
                  <a:moveTo>
                    <a:pt x="8784005" y="0"/>
                  </a:moveTo>
                  <a:lnTo>
                    <a:pt x="8784005" y="0"/>
                  </a:lnTo>
                </a:path>
              </a:pathLst>
            </a:custGeom>
            <a:ln w="12700">
              <a:solidFill>
                <a:srgbClr val="231F20"/>
              </a:solidFill>
            </a:ln>
          </p:spPr>
          <p:txBody>
            <a:bodyPr wrap="square" lIns="0" tIns="0" rIns="0" bIns="0" rtlCol="0"/>
            <a:lstStyle/>
            <a:p>
              <a:endParaRPr dirty="0"/>
            </a:p>
          </p:txBody>
        </p:sp>
      </p:grpSp>
      <p:grpSp>
        <p:nvGrpSpPr>
          <p:cNvPr id="8" name="object 8">
            <a:extLst>
              <a:ext uri="{FF2B5EF4-FFF2-40B4-BE49-F238E27FC236}">
                <a16:creationId xmlns:a16="http://schemas.microsoft.com/office/drawing/2014/main" id="{1A897DF1-0208-45C7-9CA5-C2123B39E988}"/>
              </a:ext>
            </a:extLst>
          </p:cNvPr>
          <p:cNvGrpSpPr/>
          <p:nvPr/>
        </p:nvGrpSpPr>
        <p:grpSpPr>
          <a:xfrm>
            <a:off x="179999" y="5300050"/>
            <a:ext cx="8784590" cy="12700"/>
            <a:chOff x="179999" y="5300050"/>
            <a:chExt cx="8784590" cy="12700"/>
          </a:xfrm>
        </p:grpSpPr>
        <p:sp>
          <p:nvSpPr>
            <p:cNvPr id="9" name="object 9">
              <a:extLst>
                <a:ext uri="{FF2B5EF4-FFF2-40B4-BE49-F238E27FC236}">
                  <a16:creationId xmlns:a16="http://schemas.microsoft.com/office/drawing/2014/main" id="{EFF5D92B-8BE2-4C3C-ABCA-98D9DFBBBD58}"/>
                </a:ext>
              </a:extLst>
            </p:cNvPr>
            <p:cNvSpPr/>
            <p:nvPr/>
          </p:nvSpPr>
          <p:spPr>
            <a:xfrm>
              <a:off x="218025" y="5306400"/>
              <a:ext cx="8727440" cy="0"/>
            </a:xfrm>
            <a:custGeom>
              <a:avLst/>
              <a:gdLst/>
              <a:ahLst/>
              <a:cxnLst/>
              <a:rect l="l" t="t" r="r" b="b"/>
              <a:pathLst>
                <a:path w="8727440">
                  <a:moveTo>
                    <a:pt x="0" y="0"/>
                  </a:moveTo>
                  <a:lnTo>
                    <a:pt x="8726957" y="0"/>
                  </a:lnTo>
                </a:path>
              </a:pathLst>
            </a:custGeom>
            <a:ln w="12700">
              <a:solidFill>
                <a:srgbClr val="231F20"/>
              </a:solidFill>
              <a:prstDash val="dot"/>
            </a:ln>
          </p:spPr>
          <p:txBody>
            <a:bodyPr wrap="square" lIns="0" tIns="0" rIns="0" bIns="0" rtlCol="0"/>
            <a:lstStyle/>
            <a:p>
              <a:endParaRPr dirty="0"/>
            </a:p>
          </p:txBody>
        </p:sp>
        <p:sp>
          <p:nvSpPr>
            <p:cNvPr id="10" name="object 10">
              <a:extLst>
                <a:ext uri="{FF2B5EF4-FFF2-40B4-BE49-F238E27FC236}">
                  <a16:creationId xmlns:a16="http://schemas.microsoft.com/office/drawing/2014/main" id="{774CD8F7-2E09-441F-8004-9CE2FCB74CAD}"/>
                </a:ext>
              </a:extLst>
            </p:cNvPr>
            <p:cNvSpPr/>
            <p:nvPr/>
          </p:nvSpPr>
          <p:spPr>
            <a:xfrm>
              <a:off x="179999" y="5306400"/>
              <a:ext cx="8784590" cy="0"/>
            </a:xfrm>
            <a:custGeom>
              <a:avLst/>
              <a:gdLst/>
              <a:ahLst/>
              <a:cxnLst/>
              <a:rect l="l" t="t" r="r" b="b"/>
              <a:pathLst>
                <a:path w="8784590">
                  <a:moveTo>
                    <a:pt x="0" y="0"/>
                  </a:moveTo>
                  <a:lnTo>
                    <a:pt x="0" y="0"/>
                  </a:lnTo>
                </a:path>
                <a:path w="8784590">
                  <a:moveTo>
                    <a:pt x="8784005" y="0"/>
                  </a:moveTo>
                  <a:lnTo>
                    <a:pt x="8784005" y="0"/>
                  </a:lnTo>
                </a:path>
              </a:pathLst>
            </a:custGeom>
            <a:ln w="12700">
              <a:solidFill>
                <a:srgbClr val="231F20"/>
              </a:solidFill>
            </a:ln>
          </p:spPr>
          <p:txBody>
            <a:bodyPr wrap="square" lIns="0" tIns="0" rIns="0" bIns="0" rtlCol="0"/>
            <a:lstStyle/>
            <a:p>
              <a:endParaRPr dirty="0"/>
            </a:p>
          </p:txBody>
        </p:sp>
      </p:grpSp>
      <p:grpSp>
        <p:nvGrpSpPr>
          <p:cNvPr id="18" name="Group 17">
            <a:extLst>
              <a:ext uri="{FF2B5EF4-FFF2-40B4-BE49-F238E27FC236}">
                <a16:creationId xmlns:a16="http://schemas.microsoft.com/office/drawing/2014/main" id="{4797EFBF-5956-44C0-89EB-0F57CB9A007F}"/>
              </a:ext>
            </a:extLst>
          </p:cNvPr>
          <p:cNvGrpSpPr/>
          <p:nvPr/>
        </p:nvGrpSpPr>
        <p:grpSpPr>
          <a:xfrm>
            <a:off x="76200" y="-1"/>
            <a:ext cx="6705600" cy="1555927"/>
            <a:chOff x="76200" y="-1"/>
            <a:chExt cx="6705600" cy="1555927"/>
          </a:xfrm>
        </p:grpSpPr>
        <p:pic>
          <p:nvPicPr>
            <p:cNvPr id="14" name="Picture 13" descr="A picture containing shape, rectangle&#10;&#10;Description automatically generated">
              <a:extLst>
                <a:ext uri="{FF2B5EF4-FFF2-40B4-BE49-F238E27FC236}">
                  <a16:creationId xmlns:a16="http://schemas.microsoft.com/office/drawing/2014/main" id="{B2C37C25-5124-4214-9460-2DE252FAFE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 y="-1"/>
              <a:ext cx="6705600" cy="1555927"/>
            </a:xfrm>
            <a:prstGeom prst="rect">
              <a:avLst/>
            </a:prstGeom>
          </p:spPr>
        </p:pic>
        <p:pic>
          <p:nvPicPr>
            <p:cNvPr id="16" name="Picture 15" descr="Logo, company name&#10;&#10;Description automatically generated">
              <a:extLst>
                <a:ext uri="{FF2B5EF4-FFF2-40B4-BE49-F238E27FC236}">
                  <a16:creationId xmlns:a16="http://schemas.microsoft.com/office/drawing/2014/main" id="{53BDE20E-F6D7-45AC-AFA4-7FE5D620973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 y="381000"/>
              <a:ext cx="429772" cy="429772"/>
            </a:xfrm>
            <a:prstGeom prst="rect">
              <a:avLst/>
            </a:prstGeom>
          </p:spPr>
        </p:pic>
      </p:grpSp>
      <p:sp>
        <p:nvSpPr>
          <p:cNvPr id="17" name="Rectangle 16">
            <a:extLst>
              <a:ext uri="{FF2B5EF4-FFF2-40B4-BE49-F238E27FC236}">
                <a16:creationId xmlns:a16="http://schemas.microsoft.com/office/drawing/2014/main" id="{B3F97E31-5090-4474-84F6-951936B3B7EE}"/>
              </a:ext>
            </a:extLst>
          </p:cNvPr>
          <p:cNvSpPr/>
          <p:nvPr/>
        </p:nvSpPr>
        <p:spPr>
          <a:xfrm>
            <a:off x="1682158" y="467460"/>
            <a:ext cx="4337642" cy="461665"/>
          </a:xfrm>
          <a:prstGeom prst="rect">
            <a:avLst/>
          </a:prstGeom>
        </p:spPr>
        <p:txBody>
          <a:bodyPr wrap="square">
            <a:spAutoFit/>
          </a:bodyPr>
          <a:lstStyle/>
          <a:p>
            <a:r>
              <a:rPr lang="en-NZ" sz="2400" dirty="0"/>
              <a:t>How did we do it</a:t>
            </a:r>
          </a:p>
        </p:txBody>
      </p:sp>
      <p:pic>
        <p:nvPicPr>
          <p:cNvPr id="15" name="Picture 14" descr="Children with disabilities face additional challenges returning to school  amid coronavirus - ABC News">
            <a:extLst>
              <a:ext uri="{FF2B5EF4-FFF2-40B4-BE49-F238E27FC236}">
                <a16:creationId xmlns:a16="http://schemas.microsoft.com/office/drawing/2014/main" id="{CFB46900-BAC7-449E-A9C2-CE0313D6C722}"/>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762000" y="1767916"/>
            <a:ext cx="3707320" cy="2076099"/>
          </a:xfrm>
          <a:prstGeom prst="rect">
            <a:avLst/>
          </a:prstGeom>
          <a:noFill/>
          <a:ln>
            <a:noFill/>
          </a:ln>
        </p:spPr>
      </p:pic>
      <p:sp>
        <p:nvSpPr>
          <p:cNvPr id="19" name="Content Placeholder 3">
            <a:extLst>
              <a:ext uri="{FF2B5EF4-FFF2-40B4-BE49-F238E27FC236}">
                <a16:creationId xmlns:a16="http://schemas.microsoft.com/office/drawing/2014/main" id="{C5E54F03-66DC-4B06-A00E-AC08C6E8CDAD}"/>
              </a:ext>
            </a:extLst>
          </p:cNvPr>
          <p:cNvSpPr txBox="1">
            <a:spLocks/>
          </p:cNvSpPr>
          <p:nvPr/>
        </p:nvSpPr>
        <p:spPr>
          <a:xfrm>
            <a:off x="4638355" y="1884929"/>
            <a:ext cx="4307109" cy="1107996"/>
          </a:xfrm>
          <a:prstGeom prst="rect">
            <a:avLst/>
          </a:prstGeom>
        </p:spPr>
        <p:txBody>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285750" indent="-285750">
              <a:buClr>
                <a:srgbClr val="057CC0"/>
              </a:buClr>
              <a:buFont typeface="Arial" panose="020B0604020202020204" pitchFamily="34" charset="0"/>
              <a:buChar char="•"/>
            </a:pPr>
            <a:r>
              <a:rPr lang="en-NZ" sz="2400" kern="0" dirty="0">
                <a:solidFill>
                  <a:sysClr val="windowText" lastClr="000000"/>
                </a:solidFill>
              </a:rPr>
              <a:t>Talked to people with an intellectual disability</a:t>
            </a:r>
          </a:p>
          <a:p>
            <a:pPr marL="285750" indent="-285750">
              <a:buClr>
                <a:srgbClr val="057CC0"/>
              </a:buClr>
              <a:buFont typeface="Arial" panose="020B0604020202020204" pitchFamily="34" charset="0"/>
              <a:buChar char="•"/>
            </a:pPr>
            <a:r>
              <a:rPr lang="en-NZ" sz="2400" kern="0" dirty="0">
                <a:solidFill>
                  <a:sysClr val="windowText" lastClr="000000"/>
                </a:solidFill>
              </a:rPr>
              <a:t>We asked people how they made decisions</a:t>
            </a:r>
          </a:p>
        </p:txBody>
      </p:sp>
    </p:spTree>
    <p:extLst>
      <p:ext uri="{BB962C8B-B14F-4D97-AF65-F5344CB8AC3E}">
        <p14:creationId xmlns:p14="http://schemas.microsoft.com/office/powerpoint/2010/main" val="3909342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object 8">
            <a:extLst>
              <a:ext uri="{FF2B5EF4-FFF2-40B4-BE49-F238E27FC236}">
                <a16:creationId xmlns:a16="http://schemas.microsoft.com/office/drawing/2014/main" id="{B1891577-0225-44F7-B11E-562308CD2D89}"/>
              </a:ext>
            </a:extLst>
          </p:cNvPr>
          <p:cNvGrpSpPr/>
          <p:nvPr/>
        </p:nvGrpSpPr>
        <p:grpSpPr>
          <a:xfrm>
            <a:off x="218025" y="673100"/>
            <a:ext cx="8784590" cy="12700"/>
            <a:chOff x="179999" y="5300050"/>
            <a:chExt cx="8784590" cy="12700"/>
          </a:xfrm>
        </p:grpSpPr>
        <p:sp>
          <p:nvSpPr>
            <p:cNvPr id="12" name="object 9">
              <a:extLst>
                <a:ext uri="{FF2B5EF4-FFF2-40B4-BE49-F238E27FC236}">
                  <a16:creationId xmlns:a16="http://schemas.microsoft.com/office/drawing/2014/main" id="{B9444206-7E7F-4C5D-B579-AF6CCF230CE1}"/>
                </a:ext>
              </a:extLst>
            </p:cNvPr>
            <p:cNvSpPr/>
            <p:nvPr/>
          </p:nvSpPr>
          <p:spPr>
            <a:xfrm>
              <a:off x="218025" y="5306400"/>
              <a:ext cx="8727440" cy="0"/>
            </a:xfrm>
            <a:custGeom>
              <a:avLst/>
              <a:gdLst/>
              <a:ahLst/>
              <a:cxnLst/>
              <a:rect l="l" t="t" r="r" b="b"/>
              <a:pathLst>
                <a:path w="8727440">
                  <a:moveTo>
                    <a:pt x="0" y="0"/>
                  </a:moveTo>
                  <a:lnTo>
                    <a:pt x="8726957" y="0"/>
                  </a:lnTo>
                </a:path>
              </a:pathLst>
            </a:custGeom>
            <a:ln w="12700">
              <a:solidFill>
                <a:srgbClr val="231F20"/>
              </a:solidFill>
              <a:prstDash val="dot"/>
            </a:ln>
          </p:spPr>
          <p:txBody>
            <a:bodyPr wrap="square" lIns="0" tIns="0" rIns="0" bIns="0" rtlCol="0"/>
            <a:lstStyle/>
            <a:p>
              <a:endParaRPr dirty="0"/>
            </a:p>
          </p:txBody>
        </p:sp>
        <p:sp>
          <p:nvSpPr>
            <p:cNvPr id="13" name="object 10">
              <a:extLst>
                <a:ext uri="{FF2B5EF4-FFF2-40B4-BE49-F238E27FC236}">
                  <a16:creationId xmlns:a16="http://schemas.microsoft.com/office/drawing/2014/main" id="{9204F26A-F694-4E23-98C4-89C47881075E}"/>
                </a:ext>
              </a:extLst>
            </p:cNvPr>
            <p:cNvSpPr/>
            <p:nvPr/>
          </p:nvSpPr>
          <p:spPr>
            <a:xfrm>
              <a:off x="179999" y="5306400"/>
              <a:ext cx="8784590" cy="0"/>
            </a:xfrm>
            <a:custGeom>
              <a:avLst/>
              <a:gdLst/>
              <a:ahLst/>
              <a:cxnLst/>
              <a:rect l="l" t="t" r="r" b="b"/>
              <a:pathLst>
                <a:path w="8784590">
                  <a:moveTo>
                    <a:pt x="0" y="0"/>
                  </a:moveTo>
                  <a:lnTo>
                    <a:pt x="0" y="0"/>
                  </a:lnTo>
                </a:path>
                <a:path w="8784590">
                  <a:moveTo>
                    <a:pt x="8784005" y="0"/>
                  </a:moveTo>
                  <a:lnTo>
                    <a:pt x="8784005" y="0"/>
                  </a:lnTo>
                </a:path>
              </a:pathLst>
            </a:custGeom>
            <a:ln w="12700">
              <a:solidFill>
                <a:srgbClr val="231F20"/>
              </a:solidFill>
            </a:ln>
          </p:spPr>
          <p:txBody>
            <a:bodyPr wrap="square" lIns="0" tIns="0" rIns="0" bIns="0" rtlCol="0"/>
            <a:lstStyle/>
            <a:p>
              <a:endParaRPr dirty="0"/>
            </a:p>
          </p:txBody>
        </p:sp>
      </p:grpSp>
      <p:grpSp>
        <p:nvGrpSpPr>
          <p:cNvPr id="8" name="object 8">
            <a:extLst>
              <a:ext uri="{FF2B5EF4-FFF2-40B4-BE49-F238E27FC236}">
                <a16:creationId xmlns:a16="http://schemas.microsoft.com/office/drawing/2014/main" id="{1A897DF1-0208-45C7-9CA5-C2123B39E988}"/>
              </a:ext>
            </a:extLst>
          </p:cNvPr>
          <p:cNvGrpSpPr/>
          <p:nvPr/>
        </p:nvGrpSpPr>
        <p:grpSpPr>
          <a:xfrm>
            <a:off x="179999" y="5300050"/>
            <a:ext cx="8784590" cy="12700"/>
            <a:chOff x="179999" y="5300050"/>
            <a:chExt cx="8784590" cy="12700"/>
          </a:xfrm>
        </p:grpSpPr>
        <p:sp>
          <p:nvSpPr>
            <p:cNvPr id="9" name="object 9">
              <a:extLst>
                <a:ext uri="{FF2B5EF4-FFF2-40B4-BE49-F238E27FC236}">
                  <a16:creationId xmlns:a16="http://schemas.microsoft.com/office/drawing/2014/main" id="{EFF5D92B-8BE2-4C3C-ABCA-98D9DFBBBD58}"/>
                </a:ext>
              </a:extLst>
            </p:cNvPr>
            <p:cNvSpPr/>
            <p:nvPr/>
          </p:nvSpPr>
          <p:spPr>
            <a:xfrm>
              <a:off x="218025" y="5306400"/>
              <a:ext cx="8727440" cy="0"/>
            </a:xfrm>
            <a:custGeom>
              <a:avLst/>
              <a:gdLst/>
              <a:ahLst/>
              <a:cxnLst/>
              <a:rect l="l" t="t" r="r" b="b"/>
              <a:pathLst>
                <a:path w="8727440">
                  <a:moveTo>
                    <a:pt x="0" y="0"/>
                  </a:moveTo>
                  <a:lnTo>
                    <a:pt x="8726957" y="0"/>
                  </a:lnTo>
                </a:path>
              </a:pathLst>
            </a:custGeom>
            <a:ln w="12700">
              <a:solidFill>
                <a:srgbClr val="231F20"/>
              </a:solidFill>
              <a:prstDash val="dot"/>
            </a:ln>
          </p:spPr>
          <p:txBody>
            <a:bodyPr wrap="square" lIns="0" tIns="0" rIns="0" bIns="0" rtlCol="0"/>
            <a:lstStyle/>
            <a:p>
              <a:endParaRPr dirty="0"/>
            </a:p>
          </p:txBody>
        </p:sp>
        <p:sp>
          <p:nvSpPr>
            <p:cNvPr id="10" name="object 10">
              <a:extLst>
                <a:ext uri="{FF2B5EF4-FFF2-40B4-BE49-F238E27FC236}">
                  <a16:creationId xmlns:a16="http://schemas.microsoft.com/office/drawing/2014/main" id="{774CD8F7-2E09-441F-8004-9CE2FCB74CAD}"/>
                </a:ext>
              </a:extLst>
            </p:cNvPr>
            <p:cNvSpPr/>
            <p:nvPr/>
          </p:nvSpPr>
          <p:spPr>
            <a:xfrm>
              <a:off x="179999" y="5306400"/>
              <a:ext cx="8784590" cy="0"/>
            </a:xfrm>
            <a:custGeom>
              <a:avLst/>
              <a:gdLst/>
              <a:ahLst/>
              <a:cxnLst/>
              <a:rect l="l" t="t" r="r" b="b"/>
              <a:pathLst>
                <a:path w="8784590">
                  <a:moveTo>
                    <a:pt x="0" y="0"/>
                  </a:moveTo>
                  <a:lnTo>
                    <a:pt x="0" y="0"/>
                  </a:lnTo>
                </a:path>
                <a:path w="8784590">
                  <a:moveTo>
                    <a:pt x="8784005" y="0"/>
                  </a:moveTo>
                  <a:lnTo>
                    <a:pt x="8784005" y="0"/>
                  </a:lnTo>
                </a:path>
              </a:pathLst>
            </a:custGeom>
            <a:ln w="12700">
              <a:solidFill>
                <a:srgbClr val="231F20"/>
              </a:solidFill>
            </a:ln>
          </p:spPr>
          <p:txBody>
            <a:bodyPr wrap="square" lIns="0" tIns="0" rIns="0" bIns="0" rtlCol="0"/>
            <a:lstStyle/>
            <a:p>
              <a:endParaRPr dirty="0"/>
            </a:p>
          </p:txBody>
        </p:sp>
      </p:grpSp>
      <p:grpSp>
        <p:nvGrpSpPr>
          <p:cNvPr id="18" name="Group 17">
            <a:extLst>
              <a:ext uri="{FF2B5EF4-FFF2-40B4-BE49-F238E27FC236}">
                <a16:creationId xmlns:a16="http://schemas.microsoft.com/office/drawing/2014/main" id="{4797EFBF-5956-44C0-89EB-0F57CB9A007F}"/>
              </a:ext>
            </a:extLst>
          </p:cNvPr>
          <p:cNvGrpSpPr/>
          <p:nvPr/>
        </p:nvGrpSpPr>
        <p:grpSpPr>
          <a:xfrm>
            <a:off x="76200" y="-1"/>
            <a:ext cx="6705600" cy="1555927"/>
            <a:chOff x="76200" y="-1"/>
            <a:chExt cx="6705600" cy="1555927"/>
          </a:xfrm>
        </p:grpSpPr>
        <p:pic>
          <p:nvPicPr>
            <p:cNvPr id="14" name="Picture 13" descr="A picture containing shape, rectangle&#10;&#10;Description automatically generated">
              <a:extLst>
                <a:ext uri="{FF2B5EF4-FFF2-40B4-BE49-F238E27FC236}">
                  <a16:creationId xmlns:a16="http://schemas.microsoft.com/office/drawing/2014/main" id="{B2C37C25-5124-4214-9460-2DE252FAFE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 y="-1"/>
              <a:ext cx="6705600" cy="1555927"/>
            </a:xfrm>
            <a:prstGeom prst="rect">
              <a:avLst/>
            </a:prstGeom>
          </p:spPr>
        </p:pic>
        <p:pic>
          <p:nvPicPr>
            <p:cNvPr id="16" name="Picture 15" descr="Logo, company name&#10;&#10;Description automatically generated">
              <a:extLst>
                <a:ext uri="{FF2B5EF4-FFF2-40B4-BE49-F238E27FC236}">
                  <a16:creationId xmlns:a16="http://schemas.microsoft.com/office/drawing/2014/main" id="{53BDE20E-F6D7-45AC-AFA4-7FE5D620973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 y="381000"/>
              <a:ext cx="429772" cy="429772"/>
            </a:xfrm>
            <a:prstGeom prst="rect">
              <a:avLst/>
            </a:prstGeom>
          </p:spPr>
        </p:pic>
      </p:grpSp>
      <p:sp>
        <p:nvSpPr>
          <p:cNvPr id="17" name="Rectangle 16">
            <a:extLst>
              <a:ext uri="{FF2B5EF4-FFF2-40B4-BE49-F238E27FC236}">
                <a16:creationId xmlns:a16="http://schemas.microsoft.com/office/drawing/2014/main" id="{B3F97E31-5090-4474-84F6-951936B3B7EE}"/>
              </a:ext>
            </a:extLst>
          </p:cNvPr>
          <p:cNvSpPr/>
          <p:nvPr/>
        </p:nvSpPr>
        <p:spPr>
          <a:xfrm>
            <a:off x="1682158" y="467460"/>
            <a:ext cx="4337642" cy="461665"/>
          </a:xfrm>
          <a:prstGeom prst="rect">
            <a:avLst/>
          </a:prstGeom>
        </p:spPr>
        <p:txBody>
          <a:bodyPr wrap="square">
            <a:spAutoFit/>
          </a:bodyPr>
          <a:lstStyle/>
          <a:p>
            <a:r>
              <a:rPr lang="en-NZ" sz="2400" dirty="0"/>
              <a:t>what did we find?</a:t>
            </a:r>
          </a:p>
        </p:txBody>
      </p:sp>
      <p:pic>
        <p:nvPicPr>
          <p:cNvPr id="15" name="Picture 14" descr="People with learning disabilities want to find love too">
            <a:extLst>
              <a:ext uri="{FF2B5EF4-FFF2-40B4-BE49-F238E27FC236}">
                <a16:creationId xmlns:a16="http://schemas.microsoft.com/office/drawing/2014/main" id="{3BAC61D0-F481-4093-A922-B59E85585EFC}"/>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762000" y="1763003"/>
            <a:ext cx="3276600" cy="2407805"/>
          </a:xfrm>
          <a:prstGeom prst="rect">
            <a:avLst/>
          </a:prstGeom>
          <a:noFill/>
          <a:ln>
            <a:noFill/>
          </a:ln>
        </p:spPr>
      </p:pic>
      <p:sp>
        <p:nvSpPr>
          <p:cNvPr id="19" name="Content Placeholder 3">
            <a:extLst>
              <a:ext uri="{FF2B5EF4-FFF2-40B4-BE49-F238E27FC236}">
                <a16:creationId xmlns:a16="http://schemas.microsoft.com/office/drawing/2014/main" id="{36BC35C9-72B6-4FE6-984E-12BA82E01173}"/>
              </a:ext>
            </a:extLst>
          </p:cNvPr>
          <p:cNvSpPr txBox="1">
            <a:spLocks/>
          </p:cNvSpPr>
          <p:nvPr/>
        </p:nvSpPr>
        <p:spPr>
          <a:xfrm>
            <a:off x="4267200" y="1884803"/>
            <a:ext cx="4648200" cy="1384995"/>
          </a:xfrm>
          <a:prstGeom prst="rect">
            <a:avLst/>
          </a:prstGeom>
        </p:spPr>
        <p:txBody>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285750" indent="-285750">
              <a:buClr>
                <a:srgbClr val="057CC0"/>
              </a:buClr>
              <a:buFont typeface="Arial" panose="020B0604020202020204" pitchFamily="34" charset="0"/>
              <a:buChar char="•"/>
            </a:pPr>
            <a:r>
              <a:rPr lang="en-NZ" kern="0" dirty="0">
                <a:solidFill>
                  <a:sysClr val="windowText" lastClr="000000"/>
                </a:solidFill>
              </a:rPr>
              <a:t>Others helped them make choices and decisions for themselves</a:t>
            </a:r>
          </a:p>
          <a:p>
            <a:pPr marL="285750" indent="-285750">
              <a:buClr>
                <a:srgbClr val="057CC0"/>
              </a:buClr>
              <a:buFont typeface="Arial" panose="020B0604020202020204" pitchFamily="34" charset="0"/>
              <a:buChar char="•"/>
            </a:pPr>
            <a:r>
              <a:rPr lang="en-NZ" kern="0" dirty="0">
                <a:solidFill>
                  <a:sysClr val="windowText" lastClr="000000"/>
                </a:solidFill>
              </a:rPr>
              <a:t>Families and staff can get in the way</a:t>
            </a:r>
          </a:p>
          <a:p>
            <a:pPr marL="285750" indent="-285750">
              <a:buClr>
                <a:srgbClr val="057CC0"/>
              </a:buClr>
              <a:buFont typeface="Arial" panose="020B0604020202020204" pitchFamily="34" charset="0"/>
              <a:buChar char="•"/>
            </a:pPr>
            <a:r>
              <a:rPr lang="en-NZ" kern="0" dirty="0">
                <a:solidFill>
                  <a:sysClr val="windowText" lastClr="000000"/>
                </a:solidFill>
              </a:rPr>
              <a:t>Some disabled people believe that if their family don’t agree it’s the wrong choice</a:t>
            </a:r>
          </a:p>
        </p:txBody>
      </p:sp>
    </p:spTree>
    <p:extLst>
      <p:ext uri="{BB962C8B-B14F-4D97-AF65-F5344CB8AC3E}">
        <p14:creationId xmlns:p14="http://schemas.microsoft.com/office/powerpoint/2010/main" val="1886786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object 8">
            <a:extLst>
              <a:ext uri="{FF2B5EF4-FFF2-40B4-BE49-F238E27FC236}">
                <a16:creationId xmlns:a16="http://schemas.microsoft.com/office/drawing/2014/main" id="{1BF53C1B-94E3-46FD-931E-7E45A68D3518}"/>
              </a:ext>
            </a:extLst>
          </p:cNvPr>
          <p:cNvGrpSpPr/>
          <p:nvPr/>
        </p:nvGrpSpPr>
        <p:grpSpPr>
          <a:xfrm>
            <a:off x="218025" y="595886"/>
            <a:ext cx="8784590" cy="12700"/>
            <a:chOff x="179999" y="5300050"/>
            <a:chExt cx="8784590" cy="12700"/>
          </a:xfrm>
        </p:grpSpPr>
        <p:sp>
          <p:nvSpPr>
            <p:cNvPr id="12" name="object 9">
              <a:extLst>
                <a:ext uri="{FF2B5EF4-FFF2-40B4-BE49-F238E27FC236}">
                  <a16:creationId xmlns:a16="http://schemas.microsoft.com/office/drawing/2014/main" id="{EC729C52-2BBD-44AC-9347-1E4517D76A3A}"/>
                </a:ext>
              </a:extLst>
            </p:cNvPr>
            <p:cNvSpPr/>
            <p:nvPr/>
          </p:nvSpPr>
          <p:spPr>
            <a:xfrm>
              <a:off x="218025" y="5306400"/>
              <a:ext cx="8727440" cy="0"/>
            </a:xfrm>
            <a:custGeom>
              <a:avLst/>
              <a:gdLst/>
              <a:ahLst/>
              <a:cxnLst/>
              <a:rect l="l" t="t" r="r" b="b"/>
              <a:pathLst>
                <a:path w="8727440">
                  <a:moveTo>
                    <a:pt x="0" y="0"/>
                  </a:moveTo>
                  <a:lnTo>
                    <a:pt x="8726957" y="0"/>
                  </a:lnTo>
                </a:path>
              </a:pathLst>
            </a:custGeom>
            <a:ln w="12700">
              <a:solidFill>
                <a:srgbClr val="231F20"/>
              </a:solidFill>
              <a:prstDash val="dot"/>
            </a:ln>
          </p:spPr>
          <p:txBody>
            <a:bodyPr wrap="square" lIns="0" tIns="0" rIns="0" bIns="0" rtlCol="0"/>
            <a:lstStyle/>
            <a:p>
              <a:endParaRPr dirty="0"/>
            </a:p>
          </p:txBody>
        </p:sp>
        <p:sp>
          <p:nvSpPr>
            <p:cNvPr id="13" name="object 10">
              <a:extLst>
                <a:ext uri="{FF2B5EF4-FFF2-40B4-BE49-F238E27FC236}">
                  <a16:creationId xmlns:a16="http://schemas.microsoft.com/office/drawing/2014/main" id="{12C9836F-63FB-4D5E-8F3A-6A019845D99F}"/>
                </a:ext>
              </a:extLst>
            </p:cNvPr>
            <p:cNvSpPr/>
            <p:nvPr/>
          </p:nvSpPr>
          <p:spPr>
            <a:xfrm>
              <a:off x="179999" y="5306400"/>
              <a:ext cx="8784590" cy="0"/>
            </a:xfrm>
            <a:custGeom>
              <a:avLst/>
              <a:gdLst/>
              <a:ahLst/>
              <a:cxnLst/>
              <a:rect l="l" t="t" r="r" b="b"/>
              <a:pathLst>
                <a:path w="8784590">
                  <a:moveTo>
                    <a:pt x="0" y="0"/>
                  </a:moveTo>
                  <a:lnTo>
                    <a:pt x="0" y="0"/>
                  </a:lnTo>
                </a:path>
                <a:path w="8784590">
                  <a:moveTo>
                    <a:pt x="8784005" y="0"/>
                  </a:moveTo>
                  <a:lnTo>
                    <a:pt x="8784005" y="0"/>
                  </a:lnTo>
                </a:path>
              </a:pathLst>
            </a:custGeom>
            <a:ln w="12700">
              <a:solidFill>
                <a:srgbClr val="231F20"/>
              </a:solidFill>
            </a:ln>
          </p:spPr>
          <p:txBody>
            <a:bodyPr wrap="square" lIns="0" tIns="0" rIns="0" bIns="0" rtlCol="0"/>
            <a:lstStyle/>
            <a:p>
              <a:endParaRPr dirty="0"/>
            </a:p>
          </p:txBody>
        </p:sp>
      </p:grpSp>
      <p:grpSp>
        <p:nvGrpSpPr>
          <p:cNvPr id="8" name="object 8">
            <a:extLst>
              <a:ext uri="{FF2B5EF4-FFF2-40B4-BE49-F238E27FC236}">
                <a16:creationId xmlns:a16="http://schemas.microsoft.com/office/drawing/2014/main" id="{1A897DF1-0208-45C7-9CA5-C2123B39E988}"/>
              </a:ext>
            </a:extLst>
          </p:cNvPr>
          <p:cNvGrpSpPr/>
          <p:nvPr/>
        </p:nvGrpSpPr>
        <p:grpSpPr>
          <a:xfrm>
            <a:off x="179999" y="5300050"/>
            <a:ext cx="8784590" cy="12700"/>
            <a:chOff x="179999" y="5300050"/>
            <a:chExt cx="8784590" cy="12700"/>
          </a:xfrm>
        </p:grpSpPr>
        <p:sp>
          <p:nvSpPr>
            <p:cNvPr id="9" name="object 9">
              <a:extLst>
                <a:ext uri="{FF2B5EF4-FFF2-40B4-BE49-F238E27FC236}">
                  <a16:creationId xmlns:a16="http://schemas.microsoft.com/office/drawing/2014/main" id="{EFF5D92B-8BE2-4C3C-ABCA-98D9DFBBBD58}"/>
                </a:ext>
              </a:extLst>
            </p:cNvPr>
            <p:cNvSpPr/>
            <p:nvPr/>
          </p:nvSpPr>
          <p:spPr>
            <a:xfrm>
              <a:off x="218025" y="5306400"/>
              <a:ext cx="8727440" cy="0"/>
            </a:xfrm>
            <a:custGeom>
              <a:avLst/>
              <a:gdLst/>
              <a:ahLst/>
              <a:cxnLst/>
              <a:rect l="l" t="t" r="r" b="b"/>
              <a:pathLst>
                <a:path w="8727440">
                  <a:moveTo>
                    <a:pt x="0" y="0"/>
                  </a:moveTo>
                  <a:lnTo>
                    <a:pt x="8726957" y="0"/>
                  </a:lnTo>
                </a:path>
              </a:pathLst>
            </a:custGeom>
            <a:ln w="12700">
              <a:solidFill>
                <a:srgbClr val="231F20"/>
              </a:solidFill>
              <a:prstDash val="dot"/>
            </a:ln>
          </p:spPr>
          <p:txBody>
            <a:bodyPr wrap="square" lIns="0" tIns="0" rIns="0" bIns="0" rtlCol="0"/>
            <a:lstStyle/>
            <a:p>
              <a:endParaRPr dirty="0"/>
            </a:p>
          </p:txBody>
        </p:sp>
        <p:sp>
          <p:nvSpPr>
            <p:cNvPr id="10" name="object 10">
              <a:extLst>
                <a:ext uri="{FF2B5EF4-FFF2-40B4-BE49-F238E27FC236}">
                  <a16:creationId xmlns:a16="http://schemas.microsoft.com/office/drawing/2014/main" id="{774CD8F7-2E09-441F-8004-9CE2FCB74CAD}"/>
                </a:ext>
              </a:extLst>
            </p:cNvPr>
            <p:cNvSpPr/>
            <p:nvPr/>
          </p:nvSpPr>
          <p:spPr>
            <a:xfrm>
              <a:off x="179999" y="5306400"/>
              <a:ext cx="8784590" cy="0"/>
            </a:xfrm>
            <a:custGeom>
              <a:avLst/>
              <a:gdLst/>
              <a:ahLst/>
              <a:cxnLst/>
              <a:rect l="l" t="t" r="r" b="b"/>
              <a:pathLst>
                <a:path w="8784590">
                  <a:moveTo>
                    <a:pt x="0" y="0"/>
                  </a:moveTo>
                  <a:lnTo>
                    <a:pt x="0" y="0"/>
                  </a:lnTo>
                </a:path>
                <a:path w="8784590">
                  <a:moveTo>
                    <a:pt x="8784005" y="0"/>
                  </a:moveTo>
                  <a:lnTo>
                    <a:pt x="8784005" y="0"/>
                  </a:lnTo>
                </a:path>
              </a:pathLst>
            </a:custGeom>
            <a:ln w="12700">
              <a:solidFill>
                <a:srgbClr val="231F20"/>
              </a:solidFill>
            </a:ln>
          </p:spPr>
          <p:txBody>
            <a:bodyPr wrap="square" lIns="0" tIns="0" rIns="0" bIns="0" rtlCol="0"/>
            <a:lstStyle/>
            <a:p>
              <a:endParaRPr dirty="0"/>
            </a:p>
          </p:txBody>
        </p:sp>
      </p:grpSp>
      <p:grpSp>
        <p:nvGrpSpPr>
          <p:cNvPr id="18" name="Group 17">
            <a:extLst>
              <a:ext uri="{FF2B5EF4-FFF2-40B4-BE49-F238E27FC236}">
                <a16:creationId xmlns:a16="http://schemas.microsoft.com/office/drawing/2014/main" id="{4797EFBF-5956-44C0-89EB-0F57CB9A007F}"/>
              </a:ext>
            </a:extLst>
          </p:cNvPr>
          <p:cNvGrpSpPr/>
          <p:nvPr/>
        </p:nvGrpSpPr>
        <p:grpSpPr>
          <a:xfrm>
            <a:off x="76200" y="-1"/>
            <a:ext cx="6705600" cy="1555927"/>
            <a:chOff x="76200" y="-1"/>
            <a:chExt cx="6705600" cy="1555927"/>
          </a:xfrm>
        </p:grpSpPr>
        <p:pic>
          <p:nvPicPr>
            <p:cNvPr id="14" name="Picture 13" descr="A picture containing shape, rectangle&#10;&#10;Description automatically generated">
              <a:extLst>
                <a:ext uri="{FF2B5EF4-FFF2-40B4-BE49-F238E27FC236}">
                  <a16:creationId xmlns:a16="http://schemas.microsoft.com/office/drawing/2014/main" id="{B2C37C25-5124-4214-9460-2DE252FAFE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 y="-1"/>
              <a:ext cx="6705600" cy="1555927"/>
            </a:xfrm>
            <a:prstGeom prst="rect">
              <a:avLst/>
            </a:prstGeom>
          </p:spPr>
        </p:pic>
        <p:pic>
          <p:nvPicPr>
            <p:cNvPr id="16" name="Picture 15" descr="Logo, company name&#10;&#10;Description automatically generated">
              <a:extLst>
                <a:ext uri="{FF2B5EF4-FFF2-40B4-BE49-F238E27FC236}">
                  <a16:creationId xmlns:a16="http://schemas.microsoft.com/office/drawing/2014/main" id="{53BDE20E-F6D7-45AC-AFA4-7FE5D620973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 y="381000"/>
              <a:ext cx="429772" cy="429772"/>
            </a:xfrm>
            <a:prstGeom prst="rect">
              <a:avLst/>
            </a:prstGeom>
          </p:spPr>
        </p:pic>
      </p:grpSp>
      <p:sp>
        <p:nvSpPr>
          <p:cNvPr id="17" name="Rectangle 16">
            <a:extLst>
              <a:ext uri="{FF2B5EF4-FFF2-40B4-BE49-F238E27FC236}">
                <a16:creationId xmlns:a16="http://schemas.microsoft.com/office/drawing/2014/main" id="{B3F97E31-5090-4474-84F6-951936B3B7EE}"/>
              </a:ext>
            </a:extLst>
          </p:cNvPr>
          <p:cNvSpPr/>
          <p:nvPr/>
        </p:nvSpPr>
        <p:spPr>
          <a:xfrm>
            <a:off x="1682158" y="467460"/>
            <a:ext cx="4337642" cy="461665"/>
          </a:xfrm>
          <a:prstGeom prst="rect">
            <a:avLst/>
          </a:prstGeom>
        </p:spPr>
        <p:txBody>
          <a:bodyPr wrap="square">
            <a:spAutoFit/>
          </a:bodyPr>
          <a:lstStyle/>
          <a:p>
            <a:r>
              <a:rPr lang="en-NZ" sz="2400" dirty="0">
                <a:latin typeface="Calibri" panose="020F0502020204030204" pitchFamily="34" charset="0"/>
                <a:ea typeface="Calibri" panose="020F0502020204030204" pitchFamily="34" charset="0"/>
              </a:rPr>
              <a:t>What helps?  </a:t>
            </a:r>
            <a:endParaRPr lang="en-NZ" sz="2400" dirty="0"/>
          </a:p>
        </p:txBody>
      </p:sp>
      <p:pic>
        <p:nvPicPr>
          <p:cNvPr id="3" name="Picture 2" descr="Icon&#10;&#10;Description automatically generated">
            <a:extLst>
              <a:ext uri="{FF2B5EF4-FFF2-40B4-BE49-F238E27FC236}">
                <a16:creationId xmlns:a16="http://schemas.microsoft.com/office/drawing/2014/main" id="{4E743978-6882-4749-9A03-6ACCE165A50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8349" y="3479321"/>
            <a:ext cx="957074" cy="957074"/>
          </a:xfrm>
          <a:prstGeom prst="rect">
            <a:avLst/>
          </a:prstGeom>
        </p:spPr>
      </p:pic>
      <p:pic>
        <p:nvPicPr>
          <p:cNvPr id="5" name="Picture 4" descr="Icon&#10;&#10;Description automatically generated">
            <a:extLst>
              <a:ext uri="{FF2B5EF4-FFF2-40B4-BE49-F238E27FC236}">
                <a16:creationId xmlns:a16="http://schemas.microsoft.com/office/drawing/2014/main" id="{50C2CED6-28F4-4863-A92F-A77356BA037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8349" y="1642510"/>
            <a:ext cx="957074" cy="957074"/>
          </a:xfrm>
          <a:prstGeom prst="rect">
            <a:avLst/>
          </a:prstGeom>
        </p:spPr>
      </p:pic>
      <p:pic>
        <p:nvPicPr>
          <p:cNvPr id="7" name="Picture 6" descr="Icon&#10;&#10;Description automatically generated">
            <a:extLst>
              <a:ext uri="{FF2B5EF4-FFF2-40B4-BE49-F238E27FC236}">
                <a16:creationId xmlns:a16="http://schemas.microsoft.com/office/drawing/2014/main" id="{AF0986B0-9C07-41EB-81BD-A7801994454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085390" y="3479321"/>
            <a:ext cx="957074" cy="957074"/>
          </a:xfrm>
          <a:prstGeom prst="rect">
            <a:avLst/>
          </a:prstGeom>
        </p:spPr>
      </p:pic>
      <p:pic>
        <p:nvPicPr>
          <p:cNvPr id="19" name="Picture 18" descr="Icon&#10;&#10;Description automatically generated">
            <a:extLst>
              <a:ext uri="{FF2B5EF4-FFF2-40B4-BE49-F238E27FC236}">
                <a16:creationId xmlns:a16="http://schemas.microsoft.com/office/drawing/2014/main" id="{AB89E4DB-65BE-4B5D-8CA4-C54C3E56AD8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085390" y="1642510"/>
            <a:ext cx="957074" cy="957074"/>
          </a:xfrm>
          <a:prstGeom prst="rect">
            <a:avLst/>
          </a:prstGeom>
        </p:spPr>
      </p:pic>
      <p:pic>
        <p:nvPicPr>
          <p:cNvPr id="21" name="Picture 20" descr="A picture containing drawing&#10;&#10;Description automatically generated">
            <a:extLst>
              <a:ext uri="{FF2B5EF4-FFF2-40B4-BE49-F238E27FC236}">
                <a16:creationId xmlns:a16="http://schemas.microsoft.com/office/drawing/2014/main" id="{5B53B7E8-0994-4561-8F99-92DA63FDC8E7}"/>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260515" y="1642510"/>
            <a:ext cx="957074" cy="957074"/>
          </a:xfrm>
          <a:prstGeom prst="rect">
            <a:avLst/>
          </a:prstGeom>
        </p:spPr>
      </p:pic>
      <p:pic>
        <p:nvPicPr>
          <p:cNvPr id="23" name="Picture 22" descr="Icon&#10;&#10;Description automatically generated">
            <a:extLst>
              <a:ext uri="{FF2B5EF4-FFF2-40B4-BE49-F238E27FC236}">
                <a16:creationId xmlns:a16="http://schemas.microsoft.com/office/drawing/2014/main" id="{78891A47-1837-4E0D-8C2A-68EC58F4C119}"/>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260515" y="3479321"/>
            <a:ext cx="957074" cy="957074"/>
          </a:xfrm>
          <a:prstGeom prst="rect">
            <a:avLst/>
          </a:prstGeom>
        </p:spPr>
      </p:pic>
      <p:sp>
        <p:nvSpPr>
          <p:cNvPr id="24" name="Rectangle 23">
            <a:extLst>
              <a:ext uri="{FF2B5EF4-FFF2-40B4-BE49-F238E27FC236}">
                <a16:creationId xmlns:a16="http://schemas.microsoft.com/office/drawing/2014/main" id="{054E7B67-871F-4D7D-B4FF-8EB75A5CC503}"/>
              </a:ext>
            </a:extLst>
          </p:cNvPr>
          <p:cNvSpPr/>
          <p:nvPr/>
        </p:nvSpPr>
        <p:spPr>
          <a:xfrm>
            <a:off x="1435527" y="1762006"/>
            <a:ext cx="1733826" cy="738664"/>
          </a:xfrm>
          <a:prstGeom prst="rect">
            <a:avLst/>
          </a:prstGeom>
        </p:spPr>
        <p:txBody>
          <a:bodyPr wrap="square">
            <a:spAutoFit/>
          </a:bodyPr>
          <a:lstStyle/>
          <a:p>
            <a:pPr>
              <a:spcAft>
                <a:spcPts val="0"/>
              </a:spcAft>
            </a:pPr>
            <a:r>
              <a:rPr lang="en-NZ" dirty="0">
                <a:solidFill>
                  <a:srgbClr val="057CC0"/>
                </a:solidFill>
                <a:latin typeface="Calibri" panose="020F0502020204030204" pitchFamily="34" charset="0"/>
                <a:ea typeface="Calibri" panose="020F0502020204030204" pitchFamily="34" charset="0"/>
              </a:rPr>
              <a:t>Staff</a:t>
            </a:r>
          </a:p>
          <a:p>
            <a:pPr>
              <a:spcAft>
                <a:spcPts val="0"/>
              </a:spcAft>
            </a:pPr>
            <a:r>
              <a:rPr lang="en-NZ" sz="1200" i="1" dirty="0">
                <a:latin typeface="Calibri" panose="020F0502020204030204" pitchFamily="34" charset="0"/>
                <a:ea typeface="Calibri" panose="020F0502020204030204" pitchFamily="34" charset="0"/>
              </a:rPr>
              <a:t>“I like them to help me. They ask me questions.”</a:t>
            </a:r>
            <a:endParaRPr lang="en-NZ" sz="1200" dirty="0"/>
          </a:p>
        </p:txBody>
      </p:sp>
      <p:sp>
        <p:nvSpPr>
          <p:cNvPr id="25" name="Rectangle 24">
            <a:extLst>
              <a:ext uri="{FF2B5EF4-FFF2-40B4-BE49-F238E27FC236}">
                <a16:creationId xmlns:a16="http://schemas.microsoft.com/office/drawing/2014/main" id="{B425527E-0FE4-482B-B4EE-DFBA292938D7}"/>
              </a:ext>
            </a:extLst>
          </p:cNvPr>
          <p:cNvSpPr/>
          <p:nvPr/>
        </p:nvSpPr>
        <p:spPr>
          <a:xfrm>
            <a:off x="1435527" y="3568504"/>
            <a:ext cx="1733826" cy="1107996"/>
          </a:xfrm>
          <a:prstGeom prst="rect">
            <a:avLst/>
          </a:prstGeom>
        </p:spPr>
        <p:txBody>
          <a:bodyPr wrap="square">
            <a:spAutoFit/>
          </a:bodyPr>
          <a:lstStyle/>
          <a:p>
            <a:pPr>
              <a:spcAft>
                <a:spcPts val="0"/>
              </a:spcAft>
            </a:pPr>
            <a:r>
              <a:rPr lang="en-NZ" dirty="0">
                <a:solidFill>
                  <a:srgbClr val="057CC0"/>
                </a:solidFill>
                <a:latin typeface="Calibri" panose="020F0502020204030204" pitchFamily="34" charset="0"/>
                <a:ea typeface="Calibri" panose="020F0502020204030204" pitchFamily="34" charset="0"/>
              </a:rPr>
              <a:t>Family</a:t>
            </a:r>
          </a:p>
          <a:p>
            <a:pPr>
              <a:spcAft>
                <a:spcPts val="0"/>
              </a:spcAft>
            </a:pPr>
            <a:r>
              <a:rPr lang="en-NZ" sz="1200" i="1" dirty="0">
                <a:latin typeface="Calibri" panose="020F0502020204030204" pitchFamily="34" charset="0"/>
                <a:ea typeface="Calibri" panose="020F0502020204030204" pitchFamily="34" charset="0"/>
              </a:rPr>
              <a:t>“Sometimes I work it out myself, but if it’s hard for me I just talk to my brother.”</a:t>
            </a:r>
            <a:endParaRPr lang="en-NZ" sz="1200" dirty="0"/>
          </a:p>
        </p:txBody>
      </p:sp>
      <p:sp>
        <p:nvSpPr>
          <p:cNvPr id="26" name="Rectangle 25">
            <a:extLst>
              <a:ext uri="{FF2B5EF4-FFF2-40B4-BE49-F238E27FC236}">
                <a16:creationId xmlns:a16="http://schemas.microsoft.com/office/drawing/2014/main" id="{6BA560FC-3BCD-4D77-9E39-8450AC9610DC}"/>
              </a:ext>
            </a:extLst>
          </p:cNvPr>
          <p:cNvSpPr/>
          <p:nvPr/>
        </p:nvSpPr>
        <p:spPr>
          <a:xfrm>
            <a:off x="4209774" y="1762006"/>
            <a:ext cx="1733826" cy="1477328"/>
          </a:xfrm>
          <a:prstGeom prst="rect">
            <a:avLst/>
          </a:prstGeom>
        </p:spPr>
        <p:txBody>
          <a:bodyPr wrap="square">
            <a:spAutoFit/>
          </a:bodyPr>
          <a:lstStyle/>
          <a:p>
            <a:pPr>
              <a:spcAft>
                <a:spcPts val="0"/>
              </a:spcAft>
            </a:pPr>
            <a:r>
              <a:rPr lang="en-NZ" dirty="0">
                <a:solidFill>
                  <a:srgbClr val="057CC0"/>
                </a:solidFill>
                <a:latin typeface="Calibri" panose="020F0502020204030204" pitchFamily="34" charset="0"/>
                <a:ea typeface="Calibri" panose="020F0502020204030204" pitchFamily="34" charset="0"/>
              </a:rPr>
              <a:t>Talking</a:t>
            </a:r>
          </a:p>
          <a:p>
            <a:pPr>
              <a:spcAft>
                <a:spcPts val="0"/>
              </a:spcAft>
            </a:pPr>
            <a:r>
              <a:rPr lang="en-NZ" sz="1200" i="1" dirty="0">
                <a:latin typeface="Calibri" panose="020F0502020204030204" pitchFamily="34" charset="0"/>
                <a:ea typeface="Calibri" panose="020F0502020204030204" pitchFamily="34" charset="0"/>
              </a:rPr>
              <a:t>“I choose the job myself...It’s my choice. If I got any problems I talk to the boss. If I get stuck he can teach my different ideas.”</a:t>
            </a:r>
            <a:endParaRPr lang="en-NZ" sz="1200" dirty="0"/>
          </a:p>
        </p:txBody>
      </p:sp>
      <p:sp>
        <p:nvSpPr>
          <p:cNvPr id="27" name="Rectangle 26">
            <a:extLst>
              <a:ext uri="{FF2B5EF4-FFF2-40B4-BE49-F238E27FC236}">
                <a16:creationId xmlns:a16="http://schemas.microsoft.com/office/drawing/2014/main" id="{1309CFAD-0BDF-4C6F-8007-A8D10609937C}"/>
              </a:ext>
            </a:extLst>
          </p:cNvPr>
          <p:cNvSpPr/>
          <p:nvPr/>
        </p:nvSpPr>
        <p:spPr>
          <a:xfrm>
            <a:off x="4209774" y="3568504"/>
            <a:ext cx="1733826" cy="738664"/>
          </a:xfrm>
          <a:prstGeom prst="rect">
            <a:avLst/>
          </a:prstGeom>
        </p:spPr>
        <p:txBody>
          <a:bodyPr wrap="square">
            <a:spAutoFit/>
          </a:bodyPr>
          <a:lstStyle/>
          <a:p>
            <a:pPr>
              <a:spcAft>
                <a:spcPts val="0"/>
              </a:spcAft>
            </a:pPr>
            <a:r>
              <a:rPr lang="en-NZ" dirty="0">
                <a:solidFill>
                  <a:srgbClr val="057CC0"/>
                </a:solidFill>
                <a:latin typeface="Calibri" panose="020F0502020204030204" pitchFamily="34" charset="0"/>
                <a:ea typeface="Calibri" panose="020F0502020204030204" pitchFamily="34" charset="0"/>
              </a:rPr>
              <a:t>Being organised</a:t>
            </a:r>
          </a:p>
          <a:p>
            <a:pPr>
              <a:spcAft>
                <a:spcPts val="0"/>
              </a:spcAft>
            </a:pPr>
            <a:r>
              <a:rPr lang="en-NZ" sz="1200" i="1" dirty="0">
                <a:latin typeface="Calibri" panose="020F0502020204030204" pitchFamily="34" charset="0"/>
                <a:ea typeface="Calibri" panose="020F0502020204030204" pitchFamily="34" charset="0"/>
              </a:rPr>
              <a:t>“She helps me get ready.”</a:t>
            </a:r>
            <a:endParaRPr lang="en-NZ" sz="1200" dirty="0"/>
          </a:p>
        </p:txBody>
      </p:sp>
      <p:sp>
        <p:nvSpPr>
          <p:cNvPr id="28" name="Rectangle 27">
            <a:extLst>
              <a:ext uri="{FF2B5EF4-FFF2-40B4-BE49-F238E27FC236}">
                <a16:creationId xmlns:a16="http://schemas.microsoft.com/office/drawing/2014/main" id="{D7669E78-0B7B-467A-82B8-84AC513E12C4}"/>
              </a:ext>
            </a:extLst>
          </p:cNvPr>
          <p:cNvSpPr/>
          <p:nvPr/>
        </p:nvSpPr>
        <p:spPr>
          <a:xfrm>
            <a:off x="7029174" y="1762006"/>
            <a:ext cx="1733826" cy="738664"/>
          </a:xfrm>
          <a:prstGeom prst="rect">
            <a:avLst/>
          </a:prstGeom>
        </p:spPr>
        <p:txBody>
          <a:bodyPr wrap="square">
            <a:spAutoFit/>
          </a:bodyPr>
          <a:lstStyle/>
          <a:p>
            <a:pPr>
              <a:spcAft>
                <a:spcPts val="0"/>
              </a:spcAft>
            </a:pPr>
            <a:r>
              <a:rPr lang="en-NZ" dirty="0">
                <a:solidFill>
                  <a:srgbClr val="057CC0"/>
                </a:solidFill>
                <a:latin typeface="Calibri" panose="020F0502020204030204" pitchFamily="34" charset="0"/>
                <a:ea typeface="Calibri" panose="020F0502020204030204" pitchFamily="34" charset="0"/>
              </a:rPr>
              <a:t>Doing it myself</a:t>
            </a:r>
          </a:p>
          <a:p>
            <a:pPr>
              <a:spcAft>
                <a:spcPts val="0"/>
              </a:spcAft>
            </a:pPr>
            <a:r>
              <a:rPr lang="en-NZ" sz="1200" i="1" dirty="0">
                <a:latin typeface="Calibri" panose="020F0502020204030204" pitchFamily="34" charset="0"/>
                <a:ea typeface="Calibri" panose="020F0502020204030204" pitchFamily="34" charset="0"/>
              </a:rPr>
              <a:t>“I decided what I like to do.”</a:t>
            </a:r>
            <a:endParaRPr lang="en-NZ" sz="1200" dirty="0"/>
          </a:p>
        </p:txBody>
      </p:sp>
      <p:sp>
        <p:nvSpPr>
          <p:cNvPr id="29" name="Rectangle 28">
            <a:extLst>
              <a:ext uri="{FF2B5EF4-FFF2-40B4-BE49-F238E27FC236}">
                <a16:creationId xmlns:a16="http://schemas.microsoft.com/office/drawing/2014/main" id="{A7F20F56-1073-4EF7-9B0E-C392B5228F8A}"/>
              </a:ext>
            </a:extLst>
          </p:cNvPr>
          <p:cNvSpPr/>
          <p:nvPr/>
        </p:nvSpPr>
        <p:spPr>
          <a:xfrm>
            <a:off x="7029174" y="3568504"/>
            <a:ext cx="1733826" cy="1292662"/>
          </a:xfrm>
          <a:prstGeom prst="rect">
            <a:avLst/>
          </a:prstGeom>
        </p:spPr>
        <p:txBody>
          <a:bodyPr wrap="square">
            <a:spAutoFit/>
          </a:bodyPr>
          <a:lstStyle/>
          <a:p>
            <a:pPr>
              <a:spcAft>
                <a:spcPts val="0"/>
              </a:spcAft>
            </a:pPr>
            <a:r>
              <a:rPr lang="en-NZ" dirty="0">
                <a:solidFill>
                  <a:srgbClr val="057CC0"/>
                </a:solidFill>
                <a:latin typeface="Calibri" panose="020F0502020204030204" pitchFamily="34" charset="0"/>
                <a:ea typeface="Calibri" panose="020F0502020204030204" pitchFamily="34" charset="0"/>
              </a:rPr>
              <a:t>Thinking</a:t>
            </a:r>
          </a:p>
          <a:p>
            <a:pPr>
              <a:spcAft>
                <a:spcPts val="0"/>
              </a:spcAft>
            </a:pPr>
            <a:r>
              <a:rPr lang="en-NZ" sz="1200" i="1" dirty="0">
                <a:latin typeface="Calibri" panose="020F0502020204030204" pitchFamily="34" charset="0"/>
                <a:ea typeface="Calibri" panose="020F0502020204030204" pitchFamily="34" charset="0"/>
              </a:rPr>
              <a:t>“I just thought about it. It only took me a day to think about it and then, in the end, I just went and did it.”</a:t>
            </a:r>
            <a:endParaRPr lang="en-NZ" sz="1200" dirty="0"/>
          </a:p>
        </p:txBody>
      </p:sp>
    </p:spTree>
    <p:extLst>
      <p:ext uri="{BB962C8B-B14F-4D97-AF65-F5344CB8AC3E}">
        <p14:creationId xmlns:p14="http://schemas.microsoft.com/office/powerpoint/2010/main" val="21323587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object 8">
            <a:extLst>
              <a:ext uri="{FF2B5EF4-FFF2-40B4-BE49-F238E27FC236}">
                <a16:creationId xmlns:a16="http://schemas.microsoft.com/office/drawing/2014/main" id="{8F4CA990-0A89-4DB6-92D7-46740D1A5EBD}"/>
              </a:ext>
            </a:extLst>
          </p:cNvPr>
          <p:cNvGrpSpPr/>
          <p:nvPr/>
        </p:nvGrpSpPr>
        <p:grpSpPr>
          <a:xfrm>
            <a:off x="218025" y="673100"/>
            <a:ext cx="8784590" cy="12700"/>
            <a:chOff x="179999" y="5300050"/>
            <a:chExt cx="8784590" cy="12700"/>
          </a:xfrm>
        </p:grpSpPr>
        <p:sp>
          <p:nvSpPr>
            <p:cNvPr id="12" name="object 9">
              <a:extLst>
                <a:ext uri="{FF2B5EF4-FFF2-40B4-BE49-F238E27FC236}">
                  <a16:creationId xmlns:a16="http://schemas.microsoft.com/office/drawing/2014/main" id="{7A8D2AFF-A325-47DE-A790-57C9D65538D8}"/>
                </a:ext>
              </a:extLst>
            </p:cNvPr>
            <p:cNvSpPr/>
            <p:nvPr/>
          </p:nvSpPr>
          <p:spPr>
            <a:xfrm>
              <a:off x="218025" y="5306400"/>
              <a:ext cx="8727440" cy="0"/>
            </a:xfrm>
            <a:custGeom>
              <a:avLst/>
              <a:gdLst/>
              <a:ahLst/>
              <a:cxnLst/>
              <a:rect l="l" t="t" r="r" b="b"/>
              <a:pathLst>
                <a:path w="8727440">
                  <a:moveTo>
                    <a:pt x="0" y="0"/>
                  </a:moveTo>
                  <a:lnTo>
                    <a:pt x="8726957" y="0"/>
                  </a:lnTo>
                </a:path>
              </a:pathLst>
            </a:custGeom>
            <a:ln w="12700">
              <a:solidFill>
                <a:srgbClr val="231F20"/>
              </a:solidFill>
              <a:prstDash val="dot"/>
            </a:ln>
          </p:spPr>
          <p:txBody>
            <a:bodyPr wrap="square" lIns="0" tIns="0" rIns="0" bIns="0" rtlCol="0"/>
            <a:lstStyle/>
            <a:p>
              <a:endParaRPr dirty="0"/>
            </a:p>
          </p:txBody>
        </p:sp>
        <p:sp>
          <p:nvSpPr>
            <p:cNvPr id="13" name="object 10">
              <a:extLst>
                <a:ext uri="{FF2B5EF4-FFF2-40B4-BE49-F238E27FC236}">
                  <a16:creationId xmlns:a16="http://schemas.microsoft.com/office/drawing/2014/main" id="{BC3375FF-A984-4B8B-8AD0-E85297E6C834}"/>
                </a:ext>
              </a:extLst>
            </p:cNvPr>
            <p:cNvSpPr/>
            <p:nvPr/>
          </p:nvSpPr>
          <p:spPr>
            <a:xfrm>
              <a:off x="179999" y="5306400"/>
              <a:ext cx="8784590" cy="0"/>
            </a:xfrm>
            <a:custGeom>
              <a:avLst/>
              <a:gdLst/>
              <a:ahLst/>
              <a:cxnLst/>
              <a:rect l="l" t="t" r="r" b="b"/>
              <a:pathLst>
                <a:path w="8784590">
                  <a:moveTo>
                    <a:pt x="0" y="0"/>
                  </a:moveTo>
                  <a:lnTo>
                    <a:pt x="0" y="0"/>
                  </a:lnTo>
                </a:path>
                <a:path w="8784590">
                  <a:moveTo>
                    <a:pt x="8784005" y="0"/>
                  </a:moveTo>
                  <a:lnTo>
                    <a:pt x="8784005" y="0"/>
                  </a:lnTo>
                </a:path>
              </a:pathLst>
            </a:custGeom>
            <a:ln w="12700">
              <a:solidFill>
                <a:srgbClr val="231F20"/>
              </a:solidFill>
            </a:ln>
          </p:spPr>
          <p:txBody>
            <a:bodyPr wrap="square" lIns="0" tIns="0" rIns="0" bIns="0" rtlCol="0"/>
            <a:lstStyle/>
            <a:p>
              <a:endParaRPr dirty="0"/>
            </a:p>
          </p:txBody>
        </p:sp>
      </p:grpSp>
      <p:grpSp>
        <p:nvGrpSpPr>
          <p:cNvPr id="8" name="object 8">
            <a:extLst>
              <a:ext uri="{FF2B5EF4-FFF2-40B4-BE49-F238E27FC236}">
                <a16:creationId xmlns:a16="http://schemas.microsoft.com/office/drawing/2014/main" id="{1A897DF1-0208-45C7-9CA5-C2123B39E988}"/>
              </a:ext>
            </a:extLst>
          </p:cNvPr>
          <p:cNvGrpSpPr/>
          <p:nvPr/>
        </p:nvGrpSpPr>
        <p:grpSpPr>
          <a:xfrm>
            <a:off x="179999" y="5300050"/>
            <a:ext cx="8784590" cy="12700"/>
            <a:chOff x="179999" y="5300050"/>
            <a:chExt cx="8784590" cy="12700"/>
          </a:xfrm>
        </p:grpSpPr>
        <p:sp>
          <p:nvSpPr>
            <p:cNvPr id="9" name="object 9">
              <a:extLst>
                <a:ext uri="{FF2B5EF4-FFF2-40B4-BE49-F238E27FC236}">
                  <a16:creationId xmlns:a16="http://schemas.microsoft.com/office/drawing/2014/main" id="{EFF5D92B-8BE2-4C3C-ABCA-98D9DFBBBD58}"/>
                </a:ext>
              </a:extLst>
            </p:cNvPr>
            <p:cNvSpPr/>
            <p:nvPr/>
          </p:nvSpPr>
          <p:spPr>
            <a:xfrm>
              <a:off x="218025" y="5306400"/>
              <a:ext cx="8727440" cy="0"/>
            </a:xfrm>
            <a:custGeom>
              <a:avLst/>
              <a:gdLst/>
              <a:ahLst/>
              <a:cxnLst/>
              <a:rect l="l" t="t" r="r" b="b"/>
              <a:pathLst>
                <a:path w="8727440">
                  <a:moveTo>
                    <a:pt x="0" y="0"/>
                  </a:moveTo>
                  <a:lnTo>
                    <a:pt x="8726957" y="0"/>
                  </a:lnTo>
                </a:path>
              </a:pathLst>
            </a:custGeom>
            <a:ln w="12700">
              <a:solidFill>
                <a:srgbClr val="231F20"/>
              </a:solidFill>
              <a:prstDash val="dot"/>
            </a:ln>
          </p:spPr>
          <p:txBody>
            <a:bodyPr wrap="square" lIns="0" tIns="0" rIns="0" bIns="0" rtlCol="0"/>
            <a:lstStyle/>
            <a:p>
              <a:endParaRPr dirty="0"/>
            </a:p>
          </p:txBody>
        </p:sp>
        <p:sp>
          <p:nvSpPr>
            <p:cNvPr id="10" name="object 10">
              <a:extLst>
                <a:ext uri="{FF2B5EF4-FFF2-40B4-BE49-F238E27FC236}">
                  <a16:creationId xmlns:a16="http://schemas.microsoft.com/office/drawing/2014/main" id="{774CD8F7-2E09-441F-8004-9CE2FCB74CAD}"/>
                </a:ext>
              </a:extLst>
            </p:cNvPr>
            <p:cNvSpPr/>
            <p:nvPr/>
          </p:nvSpPr>
          <p:spPr>
            <a:xfrm>
              <a:off x="179999" y="5306400"/>
              <a:ext cx="8784590" cy="0"/>
            </a:xfrm>
            <a:custGeom>
              <a:avLst/>
              <a:gdLst/>
              <a:ahLst/>
              <a:cxnLst/>
              <a:rect l="l" t="t" r="r" b="b"/>
              <a:pathLst>
                <a:path w="8784590">
                  <a:moveTo>
                    <a:pt x="0" y="0"/>
                  </a:moveTo>
                  <a:lnTo>
                    <a:pt x="0" y="0"/>
                  </a:lnTo>
                </a:path>
                <a:path w="8784590">
                  <a:moveTo>
                    <a:pt x="8784005" y="0"/>
                  </a:moveTo>
                  <a:lnTo>
                    <a:pt x="8784005" y="0"/>
                  </a:lnTo>
                </a:path>
              </a:pathLst>
            </a:custGeom>
            <a:ln w="12700">
              <a:solidFill>
                <a:srgbClr val="231F20"/>
              </a:solidFill>
            </a:ln>
          </p:spPr>
          <p:txBody>
            <a:bodyPr wrap="square" lIns="0" tIns="0" rIns="0" bIns="0" rtlCol="0"/>
            <a:lstStyle/>
            <a:p>
              <a:endParaRPr dirty="0"/>
            </a:p>
          </p:txBody>
        </p:sp>
      </p:grpSp>
      <p:grpSp>
        <p:nvGrpSpPr>
          <p:cNvPr id="18" name="Group 17">
            <a:extLst>
              <a:ext uri="{FF2B5EF4-FFF2-40B4-BE49-F238E27FC236}">
                <a16:creationId xmlns:a16="http://schemas.microsoft.com/office/drawing/2014/main" id="{4797EFBF-5956-44C0-89EB-0F57CB9A007F}"/>
              </a:ext>
            </a:extLst>
          </p:cNvPr>
          <p:cNvGrpSpPr/>
          <p:nvPr/>
        </p:nvGrpSpPr>
        <p:grpSpPr>
          <a:xfrm>
            <a:off x="76200" y="-1"/>
            <a:ext cx="6705600" cy="1555927"/>
            <a:chOff x="76200" y="-1"/>
            <a:chExt cx="6705600" cy="1555927"/>
          </a:xfrm>
        </p:grpSpPr>
        <p:pic>
          <p:nvPicPr>
            <p:cNvPr id="14" name="Picture 13" descr="A picture containing shape, rectangle&#10;&#10;Description automatically generated">
              <a:extLst>
                <a:ext uri="{FF2B5EF4-FFF2-40B4-BE49-F238E27FC236}">
                  <a16:creationId xmlns:a16="http://schemas.microsoft.com/office/drawing/2014/main" id="{B2C37C25-5124-4214-9460-2DE252FAFE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 y="-1"/>
              <a:ext cx="6705600" cy="1555927"/>
            </a:xfrm>
            <a:prstGeom prst="rect">
              <a:avLst/>
            </a:prstGeom>
          </p:spPr>
        </p:pic>
        <p:pic>
          <p:nvPicPr>
            <p:cNvPr id="16" name="Picture 15" descr="Logo, company name&#10;&#10;Description automatically generated">
              <a:extLst>
                <a:ext uri="{FF2B5EF4-FFF2-40B4-BE49-F238E27FC236}">
                  <a16:creationId xmlns:a16="http://schemas.microsoft.com/office/drawing/2014/main" id="{53BDE20E-F6D7-45AC-AFA4-7FE5D620973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 y="381000"/>
              <a:ext cx="429772" cy="429772"/>
            </a:xfrm>
            <a:prstGeom prst="rect">
              <a:avLst/>
            </a:prstGeom>
          </p:spPr>
        </p:pic>
      </p:grpSp>
      <p:sp>
        <p:nvSpPr>
          <p:cNvPr id="17" name="Rectangle 16">
            <a:extLst>
              <a:ext uri="{FF2B5EF4-FFF2-40B4-BE49-F238E27FC236}">
                <a16:creationId xmlns:a16="http://schemas.microsoft.com/office/drawing/2014/main" id="{B3F97E31-5090-4474-84F6-951936B3B7EE}"/>
              </a:ext>
            </a:extLst>
          </p:cNvPr>
          <p:cNvSpPr/>
          <p:nvPr/>
        </p:nvSpPr>
        <p:spPr>
          <a:xfrm>
            <a:off x="1682158" y="467460"/>
            <a:ext cx="4337642" cy="461665"/>
          </a:xfrm>
          <a:prstGeom prst="rect">
            <a:avLst/>
          </a:prstGeom>
        </p:spPr>
        <p:txBody>
          <a:bodyPr wrap="square">
            <a:spAutoFit/>
          </a:bodyPr>
          <a:lstStyle/>
          <a:p>
            <a:r>
              <a:rPr lang="en-NZ" sz="2400" dirty="0">
                <a:latin typeface="Calibri" panose="020F0502020204030204" pitchFamily="34" charset="0"/>
                <a:ea typeface="Calibri" panose="020F0502020204030204" pitchFamily="34" charset="0"/>
              </a:rPr>
              <a:t>What gets in the way?  </a:t>
            </a:r>
            <a:endParaRPr lang="en-NZ" sz="2400" dirty="0"/>
          </a:p>
        </p:txBody>
      </p:sp>
      <p:sp>
        <p:nvSpPr>
          <p:cNvPr id="15" name="Rectangle 14">
            <a:extLst>
              <a:ext uri="{FF2B5EF4-FFF2-40B4-BE49-F238E27FC236}">
                <a16:creationId xmlns:a16="http://schemas.microsoft.com/office/drawing/2014/main" id="{7F417550-2FD9-49FA-B0A2-D73823AC43CE}"/>
              </a:ext>
            </a:extLst>
          </p:cNvPr>
          <p:cNvSpPr/>
          <p:nvPr/>
        </p:nvSpPr>
        <p:spPr>
          <a:xfrm>
            <a:off x="1524000" y="2477369"/>
            <a:ext cx="1733826" cy="1107996"/>
          </a:xfrm>
          <a:prstGeom prst="rect">
            <a:avLst/>
          </a:prstGeom>
        </p:spPr>
        <p:txBody>
          <a:bodyPr wrap="square">
            <a:spAutoFit/>
          </a:bodyPr>
          <a:lstStyle/>
          <a:p>
            <a:pPr>
              <a:spcAft>
                <a:spcPts val="0"/>
              </a:spcAft>
            </a:pPr>
            <a:r>
              <a:rPr lang="en-NZ" dirty="0">
                <a:solidFill>
                  <a:srgbClr val="057CC0"/>
                </a:solidFill>
                <a:latin typeface="Calibri" panose="020F0502020204030204" pitchFamily="34" charset="0"/>
                <a:ea typeface="Calibri" panose="020F0502020204030204" pitchFamily="34" charset="0"/>
              </a:rPr>
              <a:t>Staff</a:t>
            </a:r>
          </a:p>
          <a:p>
            <a:pPr>
              <a:spcAft>
                <a:spcPts val="0"/>
              </a:spcAft>
            </a:pPr>
            <a:r>
              <a:rPr lang="en-NZ" sz="1200" i="1" dirty="0">
                <a:latin typeface="Calibri" panose="020F0502020204030204" pitchFamily="34" charset="0"/>
                <a:ea typeface="Calibri" panose="020F0502020204030204" pitchFamily="34" charset="0"/>
              </a:rPr>
              <a:t>“It was only a bit of fun, but I got told off. It just took me a couple of days to get over that.”</a:t>
            </a:r>
            <a:endParaRPr lang="en-NZ" sz="1200" dirty="0"/>
          </a:p>
        </p:txBody>
      </p:sp>
      <p:sp>
        <p:nvSpPr>
          <p:cNvPr id="19" name="Rectangle 18">
            <a:extLst>
              <a:ext uri="{FF2B5EF4-FFF2-40B4-BE49-F238E27FC236}">
                <a16:creationId xmlns:a16="http://schemas.microsoft.com/office/drawing/2014/main" id="{26353EDF-57C8-4082-8AD6-1A1EA86AC995}"/>
              </a:ext>
            </a:extLst>
          </p:cNvPr>
          <p:cNvSpPr/>
          <p:nvPr/>
        </p:nvSpPr>
        <p:spPr>
          <a:xfrm>
            <a:off x="4391845" y="2477369"/>
            <a:ext cx="1822299" cy="1015663"/>
          </a:xfrm>
          <a:prstGeom prst="rect">
            <a:avLst/>
          </a:prstGeom>
        </p:spPr>
        <p:txBody>
          <a:bodyPr wrap="square">
            <a:spAutoFit/>
          </a:bodyPr>
          <a:lstStyle/>
          <a:p>
            <a:pPr>
              <a:spcAft>
                <a:spcPts val="0"/>
              </a:spcAft>
            </a:pPr>
            <a:r>
              <a:rPr lang="en-NZ" dirty="0">
                <a:solidFill>
                  <a:srgbClr val="057CC0"/>
                </a:solidFill>
                <a:latin typeface="Calibri" panose="020F0502020204030204" pitchFamily="34" charset="0"/>
                <a:ea typeface="Calibri" panose="020F0502020204030204" pitchFamily="34" charset="0"/>
              </a:rPr>
              <a:t>Making others happy</a:t>
            </a:r>
          </a:p>
          <a:p>
            <a:pPr>
              <a:spcAft>
                <a:spcPts val="0"/>
              </a:spcAft>
            </a:pPr>
            <a:r>
              <a:rPr lang="en-NZ" sz="1200" i="1" dirty="0">
                <a:latin typeface="Calibri" panose="020F0502020204030204" pitchFamily="34" charset="0"/>
                <a:ea typeface="Calibri" panose="020F0502020204030204" pitchFamily="34" charset="0"/>
              </a:rPr>
              <a:t>“I’ll  say, if it’ll make you happy I will.”</a:t>
            </a:r>
            <a:endParaRPr lang="en-NZ" sz="1200" dirty="0"/>
          </a:p>
        </p:txBody>
      </p:sp>
      <p:pic>
        <p:nvPicPr>
          <p:cNvPr id="3" name="Picture 2" descr="Icon&#10;&#10;Description automatically generated">
            <a:extLst>
              <a:ext uri="{FF2B5EF4-FFF2-40B4-BE49-F238E27FC236}">
                <a16:creationId xmlns:a16="http://schemas.microsoft.com/office/drawing/2014/main" id="{CD5B4525-DD0A-4484-8419-1F37E417BE6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14145" y="2348559"/>
            <a:ext cx="957074" cy="957074"/>
          </a:xfrm>
          <a:prstGeom prst="rect">
            <a:avLst/>
          </a:prstGeom>
        </p:spPr>
      </p:pic>
      <p:pic>
        <p:nvPicPr>
          <p:cNvPr id="5" name="Picture 4" descr="Icon&#10;&#10;Description automatically generated">
            <a:extLst>
              <a:ext uri="{FF2B5EF4-FFF2-40B4-BE49-F238E27FC236}">
                <a16:creationId xmlns:a16="http://schemas.microsoft.com/office/drawing/2014/main" id="{C0065AEC-9287-421B-9274-CF9070E7F29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46299" y="2348559"/>
            <a:ext cx="957074" cy="957074"/>
          </a:xfrm>
          <a:prstGeom prst="rect">
            <a:avLst/>
          </a:prstGeom>
        </p:spPr>
      </p:pic>
      <p:pic>
        <p:nvPicPr>
          <p:cNvPr id="7" name="Picture 6" descr="Icon&#10;&#10;Description automatically generated">
            <a:extLst>
              <a:ext uri="{FF2B5EF4-FFF2-40B4-BE49-F238E27FC236}">
                <a16:creationId xmlns:a16="http://schemas.microsoft.com/office/drawing/2014/main" id="{9C5F962D-BEF3-41A5-A71A-D10586B7F336}"/>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78453" y="2348559"/>
            <a:ext cx="957074" cy="957074"/>
          </a:xfrm>
          <a:prstGeom prst="rect">
            <a:avLst/>
          </a:prstGeom>
        </p:spPr>
      </p:pic>
      <p:sp>
        <p:nvSpPr>
          <p:cNvPr id="20" name="Rectangle 19">
            <a:extLst>
              <a:ext uri="{FF2B5EF4-FFF2-40B4-BE49-F238E27FC236}">
                <a16:creationId xmlns:a16="http://schemas.microsoft.com/office/drawing/2014/main" id="{3A1EBF1C-5EB6-4322-98CE-880E99210964}"/>
              </a:ext>
            </a:extLst>
          </p:cNvPr>
          <p:cNvSpPr/>
          <p:nvPr/>
        </p:nvSpPr>
        <p:spPr>
          <a:xfrm>
            <a:off x="7273826" y="2477369"/>
            <a:ext cx="1733826" cy="1292662"/>
          </a:xfrm>
          <a:prstGeom prst="rect">
            <a:avLst/>
          </a:prstGeom>
        </p:spPr>
        <p:txBody>
          <a:bodyPr wrap="square">
            <a:spAutoFit/>
          </a:bodyPr>
          <a:lstStyle/>
          <a:p>
            <a:pPr>
              <a:spcAft>
                <a:spcPts val="0"/>
              </a:spcAft>
            </a:pPr>
            <a:r>
              <a:rPr lang="en-NZ" dirty="0">
                <a:solidFill>
                  <a:srgbClr val="057CC0"/>
                </a:solidFill>
                <a:latin typeface="Calibri" panose="020F0502020204030204" pitchFamily="34" charset="0"/>
                <a:ea typeface="Calibri" panose="020F0502020204030204" pitchFamily="34" charset="0"/>
              </a:rPr>
              <a:t>Family</a:t>
            </a:r>
          </a:p>
          <a:p>
            <a:pPr>
              <a:spcAft>
                <a:spcPts val="0"/>
              </a:spcAft>
            </a:pPr>
            <a:r>
              <a:rPr lang="en-NZ" sz="1200" i="1" dirty="0">
                <a:latin typeface="Calibri" panose="020F0502020204030204" pitchFamily="34" charset="0"/>
                <a:ea typeface="Calibri" panose="020F0502020204030204" pitchFamily="34" charset="0"/>
              </a:rPr>
              <a:t>“I’ve asked him about things time and time again… and he’s gone around and said, no, it can’t happen.”</a:t>
            </a:r>
            <a:endParaRPr lang="en-NZ" sz="1200" dirty="0"/>
          </a:p>
        </p:txBody>
      </p:sp>
    </p:spTree>
    <p:extLst>
      <p:ext uri="{BB962C8B-B14F-4D97-AF65-F5344CB8AC3E}">
        <p14:creationId xmlns:p14="http://schemas.microsoft.com/office/powerpoint/2010/main" val="19975034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object 8">
            <a:extLst>
              <a:ext uri="{FF2B5EF4-FFF2-40B4-BE49-F238E27FC236}">
                <a16:creationId xmlns:a16="http://schemas.microsoft.com/office/drawing/2014/main" id="{B9CAD435-128E-4C94-8339-5842670637B6}"/>
              </a:ext>
            </a:extLst>
          </p:cNvPr>
          <p:cNvGrpSpPr/>
          <p:nvPr/>
        </p:nvGrpSpPr>
        <p:grpSpPr>
          <a:xfrm>
            <a:off x="218025" y="673100"/>
            <a:ext cx="8784590" cy="12700"/>
            <a:chOff x="179999" y="5300050"/>
            <a:chExt cx="8784590" cy="12700"/>
          </a:xfrm>
        </p:grpSpPr>
        <p:sp>
          <p:nvSpPr>
            <p:cNvPr id="12" name="object 9">
              <a:extLst>
                <a:ext uri="{FF2B5EF4-FFF2-40B4-BE49-F238E27FC236}">
                  <a16:creationId xmlns:a16="http://schemas.microsoft.com/office/drawing/2014/main" id="{677E68BF-39D7-4854-8002-8C55A51A19E1}"/>
                </a:ext>
              </a:extLst>
            </p:cNvPr>
            <p:cNvSpPr/>
            <p:nvPr/>
          </p:nvSpPr>
          <p:spPr>
            <a:xfrm>
              <a:off x="218025" y="5306400"/>
              <a:ext cx="8727440" cy="0"/>
            </a:xfrm>
            <a:custGeom>
              <a:avLst/>
              <a:gdLst/>
              <a:ahLst/>
              <a:cxnLst/>
              <a:rect l="l" t="t" r="r" b="b"/>
              <a:pathLst>
                <a:path w="8727440">
                  <a:moveTo>
                    <a:pt x="0" y="0"/>
                  </a:moveTo>
                  <a:lnTo>
                    <a:pt x="8726957" y="0"/>
                  </a:lnTo>
                </a:path>
              </a:pathLst>
            </a:custGeom>
            <a:ln w="12700">
              <a:solidFill>
                <a:srgbClr val="231F20"/>
              </a:solidFill>
              <a:prstDash val="dot"/>
            </a:ln>
          </p:spPr>
          <p:txBody>
            <a:bodyPr wrap="square" lIns="0" tIns="0" rIns="0" bIns="0" rtlCol="0"/>
            <a:lstStyle/>
            <a:p>
              <a:endParaRPr dirty="0"/>
            </a:p>
          </p:txBody>
        </p:sp>
        <p:sp>
          <p:nvSpPr>
            <p:cNvPr id="13" name="object 10">
              <a:extLst>
                <a:ext uri="{FF2B5EF4-FFF2-40B4-BE49-F238E27FC236}">
                  <a16:creationId xmlns:a16="http://schemas.microsoft.com/office/drawing/2014/main" id="{7661046C-C520-4B1B-A468-611E118D476B}"/>
                </a:ext>
              </a:extLst>
            </p:cNvPr>
            <p:cNvSpPr/>
            <p:nvPr/>
          </p:nvSpPr>
          <p:spPr>
            <a:xfrm>
              <a:off x="179999" y="5306400"/>
              <a:ext cx="8784590" cy="0"/>
            </a:xfrm>
            <a:custGeom>
              <a:avLst/>
              <a:gdLst/>
              <a:ahLst/>
              <a:cxnLst/>
              <a:rect l="l" t="t" r="r" b="b"/>
              <a:pathLst>
                <a:path w="8784590">
                  <a:moveTo>
                    <a:pt x="0" y="0"/>
                  </a:moveTo>
                  <a:lnTo>
                    <a:pt x="0" y="0"/>
                  </a:lnTo>
                </a:path>
                <a:path w="8784590">
                  <a:moveTo>
                    <a:pt x="8784005" y="0"/>
                  </a:moveTo>
                  <a:lnTo>
                    <a:pt x="8784005" y="0"/>
                  </a:lnTo>
                </a:path>
              </a:pathLst>
            </a:custGeom>
            <a:ln w="12700">
              <a:solidFill>
                <a:srgbClr val="231F20"/>
              </a:solidFill>
            </a:ln>
          </p:spPr>
          <p:txBody>
            <a:bodyPr wrap="square" lIns="0" tIns="0" rIns="0" bIns="0" rtlCol="0"/>
            <a:lstStyle/>
            <a:p>
              <a:endParaRPr dirty="0"/>
            </a:p>
          </p:txBody>
        </p:sp>
      </p:grpSp>
      <p:grpSp>
        <p:nvGrpSpPr>
          <p:cNvPr id="8" name="object 8">
            <a:extLst>
              <a:ext uri="{FF2B5EF4-FFF2-40B4-BE49-F238E27FC236}">
                <a16:creationId xmlns:a16="http://schemas.microsoft.com/office/drawing/2014/main" id="{1A897DF1-0208-45C7-9CA5-C2123B39E988}"/>
              </a:ext>
            </a:extLst>
          </p:cNvPr>
          <p:cNvGrpSpPr/>
          <p:nvPr/>
        </p:nvGrpSpPr>
        <p:grpSpPr>
          <a:xfrm>
            <a:off x="179999" y="5300050"/>
            <a:ext cx="8784590" cy="12700"/>
            <a:chOff x="179999" y="5300050"/>
            <a:chExt cx="8784590" cy="12700"/>
          </a:xfrm>
        </p:grpSpPr>
        <p:sp>
          <p:nvSpPr>
            <p:cNvPr id="9" name="object 9">
              <a:extLst>
                <a:ext uri="{FF2B5EF4-FFF2-40B4-BE49-F238E27FC236}">
                  <a16:creationId xmlns:a16="http://schemas.microsoft.com/office/drawing/2014/main" id="{EFF5D92B-8BE2-4C3C-ABCA-98D9DFBBBD58}"/>
                </a:ext>
              </a:extLst>
            </p:cNvPr>
            <p:cNvSpPr/>
            <p:nvPr/>
          </p:nvSpPr>
          <p:spPr>
            <a:xfrm>
              <a:off x="218025" y="5306400"/>
              <a:ext cx="8727440" cy="0"/>
            </a:xfrm>
            <a:custGeom>
              <a:avLst/>
              <a:gdLst/>
              <a:ahLst/>
              <a:cxnLst/>
              <a:rect l="l" t="t" r="r" b="b"/>
              <a:pathLst>
                <a:path w="8727440">
                  <a:moveTo>
                    <a:pt x="0" y="0"/>
                  </a:moveTo>
                  <a:lnTo>
                    <a:pt x="8726957" y="0"/>
                  </a:lnTo>
                </a:path>
              </a:pathLst>
            </a:custGeom>
            <a:ln w="12700">
              <a:solidFill>
                <a:srgbClr val="231F20"/>
              </a:solidFill>
              <a:prstDash val="dot"/>
            </a:ln>
          </p:spPr>
          <p:txBody>
            <a:bodyPr wrap="square" lIns="0" tIns="0" rIns="0" bIns="0" rtlCol="0"/>
            <a:lstStyle/>
            <a:p>
              <a:endParaRPr dirty="0"/>
            </a:p>
          </p:txBody>
        </p:sp>
        <p:sp>
          <p:nvSpPr>
            <p:cNvPr id="10" name="object 10">
              <a:extLst>
                <a:ext uri="{FF2B5EF4-FFF2-40B4-BE49-F238E27FC236}">
                  <a16:creationId xmlns:a16="http://schemas.microsoft.com/office/drawing/2014/main" id="{774CD8F7-2E09-441F-8004-9CE2FCB74CAD}"/>
                </a:ext>
              </a:extLst>
            </p:cNvPr>
            <p:cNvSpPr/>
            <p:nvPr/>
          </p:nvSpPr>
          <p:spPr>
            <a:xfrm>
              <a:off x="179999" y="5306400"/>
              <a:ext cx="8784590" cy="0"/>
            </a:xfrm>
            <a:custGeom>
              <a:avLst/>
              <a:gdLst/>
              <a:ahLst/>
              <a:cxnLst/>
              <a:rect l="l" t="t" r="r" b="b"/>
              <a:pathLst>
                <a:path w="8784590">
                  <a:moveTo>
                    <a:pt x="0" y="0"/>
                  </a:moveTo>
                  <a:lnTo>
                    <a:pt x="0" y="0"/>
                  </a:lnTo>
                </a:path>
                <a:path w="8784590">
                  <a:moveTo>
                    <a:pt x="8784005" y="0"/>
                  </a:moveTo>
                  <a:lnTo>
                    <a:pt x="8784005" y="0"/>
                  </a:lnTo>
                </a:path>
              </a:pathLst>
            </a:custGeom>
            <a:ln w="12700">
              <a:solidFill>
                <a:srgbClr val="231F20"/>
              </a:solidFill>
            </a:ln>
          </p:spPr>
          <p:txBody>
            <a:bodyPr wrap="square" lIns="0" tIns="0" rIns="0" bIns="0" rtlCol="0"/>
            <a:lstStyle/>
            <a:p>
              <a:endParaRPr dirty="0"/>
            </a:p>
          </p:txBody>
        </p:sp>
      </p:grpSp>
      <p:grpSp>
        <p:nvGrpSpPr>
          <p:cNvPr id="18" name="Group 17">
            <a:extLst>
              <a:ext uri="{FF2B5EF4-FFF2-40B4-BE49-F238E27FC236}">
                <a16:creationId xmlns:a16="http://schemas.microsoft.com/office/drawing/2014/main" id="{4797EFBF-5956-44C0-89EB-0F57CB9A007F}"/>
              </a:ext>
            </a:extLst>
          </p:cNvPr>
          <p:cNvGrpSpPr/>
          <p:nvPr/>
        </p:nvGrpSpPr>
        <p:grpSpPr>
          <a:xfrm>
            <a:off x="76200" y="-1"/>
            <a:ext cx="6705600" cy="1555927"/>
            <a:chOff x="76200" y="-1"/>
            <a:chExt cx="6705600" cy="1555927"/>
          </a:xfrm>
        </p:grpSpPr>
        <p:pic>
          <p:nvPicPr>
            <p:cNvPr id="14" name="Picture 13" descr="A picture containing shape, rectangle&#10;&#10;Description automatically generated">
              <a:extLst>
                <a:ext uri="{FF2B5EF4-FFF2-40B4-BE49-F238E27FC236}">
                  <a16:creationId xmlns:a16="http://schemas.microsoft.com/office/drawing/2014/main" id="{B2C37C25-5124-4214-9460-2DE252FAFE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 y="-1"/>
              <a:ext cx="6705600" cy="1555927"/>
            </a:xfrm>
            <a:prstGeom prst="rect">
              <a:avLst/>
            </a:prstGeom>
          </p:spPr>
        </p:pic>
        <p:pic>
          <p:nvPicPr>
            <p:cNvPr id="16" name="Picture 15" descr="Logo, company name&#10;&#10;Description automatically generated">
              <a:extLst>
                <a:ext uri="{FF2B5EF4-FFF2-40B4-BE49-F238E27FC236}">
                  <a16:creationId xmlns:a16="http://schemas.microsoft.com/office/drawing/2014/main" id="{53BDE20E-F6D7-45AC-AFA4-7FE5D620973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 y="381000"/>
              <a:ext cx="429772" cy="429772"/>
            </a:xfrm>
            <a:prstGeom prst="rect">
              <a:avLst/>
            </a:prstGeom>
          </p:spPr>
        </p:pic>
      </p:grpSp>
      <p:sp>
        <p:nvSpPr>
          <p:cNvPr id="17" name="Rectangle 16">
            <a:extLst>
              <a:ext uri="{FF2B5EF4-FFF2-40B4-BE49-F238E27FC236}">
                <a16:creationId xmlns:a16="http://schemas.microsoft.com/office/drawing/2014/main" id="{B3F97E31-5090-4474-84F6-951936B3B7EE}"/>
              </a:ext>
            </a:extLst>
          </p:cNvPr>
          <p:cNvSpPr/>
          <p:nvPr/>
        </p:nvSpPr>
        <p:spPr>
          <a:xfrm>
            <a:off x="1682158" y="467460"/>
            <a:ext cx="4337642" cy="461665"/>
          </a:xfrm>
          <a:prstGeom prst="rect">
            <a:avLst/>
          </a:prstGeom>
        </p:spPr>
        <p:txBody>
          <a:bodyPr wrap="square">
            <a:spAutoFit/>
          </a:bodyPr>
          <a:lstStyle/>
          <a:p>
            <a:r>
              <a:rPr lang="en-NZ" sz="2400" dirty="0">
                <a:latin typeface="Calibri" panose="020F0502020204030204" pitchFamily="34" charset="0"/>
                <a:ea typeface="Calibri" panose="020F0502020204030204" pitchFamily="34" charset="0"/>
              </a:rPr>
              <a:t>Barrier quotes</a:t>
            </a:r>
            <a:endParaRPr lang="en-NZ" sz="2400" dirty="0"/>
          </a:p>
        </p:txBody>
      </p:sp>
      <p:sp>
        <p:nvSpPr>
          <p:cNvPr id="2" name="Rectangle 1">
            <a:extLst>
              <a:ext uri="{FF2B5EF4-FFF2-40B4-BE49-F238E27FC236}">
                <a16:creationId xmlns:a16="http://schemas.microsoft.com/office/drawing/2014/main" id="{42FED584-1644-4703-BF66-B4800AF07191}"/>
              </a:ext>
            </a:extLst>
          </p:cNvPr>
          <p:cNvSpPr/>
          <p:nvPr/>
        </p:nvSpPr>
        <p:spPr>
          <a:xfrm>
            <a:off x="914400" y="1555926"/>
            <a:ext cx="7162800" cy="3139321"/>
          </a:xfrm>
          <a:prstGeom prst="rect">
            <a:avLst/>
          </a:prstGeom>
        </p:spPr>
        <p:txBody>
          <a:bodyPr wrap="square">
            <a:spAutoFit/>
          </a:bodyPr>
          <a:lstStyle/>
          <a:p>
            <a:pPr>
              <a:spcAft>
                <a:spcPts val="0"/>
              </a:spcAft>
            </a:pPr>
            <a:r>
              <a:rPr lang="en-NZ" dirty="0">
                <a:solidFill>
                  <a:srgbClr val="057CC0"/>
                </a:solidFill>
                <a:latin typeface="Calibri" panose="020F0502020204030204" pitchFamily="34" charset="0"/>
                <a:ea typeface="Calibri" panose="020F0502020204030204" pitchFamily="34" charset="0"/>
              </a:rPr>
              <a:t>Being organised</a:t>
            </a:r>
          </a:p>
          <a:p>
            <a:pPr>
              <a:spcAft>
                <a:spcPts val="0"/>
              </a:spcAft>
            </a:pPr>
            <a:r>
              <a:rPr lang="en-NZ" i="1" dirty="0">
                <a:latin typeface="Calibri" panose="020F0502020204030204" pitchFamily="34" charset="0"/>
                <a:ea typeface="Calibri" panose="020F0502020204030204" pitchFamily="34" charset="0"/>
              </a:rPr>
              <a:t>“If the staff have got my money in the tin at the office and if I want anything or If I’ve anything like an appointment I have to tell them about it and they put it in the diary.”</a:t>
            </a:r>
          </a:p>
          <a:p>
            <a:pPr>
              <a:spcAft>
                <a:spcPts val="0"/>
              </a:spcAft>
            </a:pPr>
            <a:endParaRPr lang="en-NZ" i="1" dirty="0">
              <a:latin typeface="Calibri" panose="020F0502020204030204" pitchFamily="34" charset="0"/>
              <a:ea typeface="Calibri" panose="020F0502020204030204" pitchFamily="34" charset="0"/>
            </a:endParaRPr>
          </a:p>
          <a:p>
            <a:pPr>
              <a:spcAft>
                <a:spcPts val="0"/>
              </a:spcAft>
            </a:pPr>
            <a:r>
              <a:rPr lang="en-NZ" dirty="0">
                <a:solidFill>
                  <a:srgbClr val="057CC0"/>
                </a:solidFill>
                <a:latin typeface="Calibri" panose="020F0502020204030204" pitchFamily="34" charset="0"/>
                <a:ea typeface="Calibri" panose="020F0502020204030204" pitchFamily="34" charset="0"/>
              </a:rPr>
              <a:t>Staff</a:t>
            </a:r>
          </a:p>
          <a:p>
            <a:pPr>
              <a:spcAft>
                <a:spcPts val="0"/>
              </a:spcAft>
            </a:pPr>
            <a:r>
              <a:rPr lang="en-NZ" i="1" dirty="0">
                <a:latin typeface="Calibri" panose="020F0502020204030204" pitchFamily="34" charset="0"/>
                <a:ea typeface="Calibri" panose="020F0502020204030204" pitchFamily="34" charset="0"/>
              </a:rPr>
              <a:t>“I have to talk to their support workers to choose where to hang out with my friends.”</a:t>
            </a:r>
          </a:p>
          <a:p>
            <a:pPr>
              <a:spcAft>
                <a:spcPts val="0"/>
              </a:spcAft>
            </a:pPr>
            <a:endParaRPr lang="en-NZ" i="1" dirty="0">
              <a:latin typeface="Calibri" panose="020F0502020204030204" pitchFamily="34" charset="0"/>
              <a:ea typeface="Calibri" panose="020F0502020204030204" pitchFamily="34" charset="0"/>
            </a:endParaRPr>
          </a:p>
          <a:p>
            <a:pPr>
              <a:spcAft>
                <a:spcPts val="0"/>
              </a:spcAft>
            </a:pPr>
            <a:r>
              <a:rPr lang="en-NZ" dirty="0">
                <a:solidFill>
                  <a:srgbClr val="057CC0"/>
                </a:solidFill>
                <a:latin typeface="Calibri" panose="020F0502020204030204" pitchFamily="34" charset="0"/>
                <a:ea typeface="Calibri" panose="020F0502020204030204" pitchFamily="34" charset="0"/>
              </a:rPr>
              <a:t>Family</a:t>
            </a:r>
          </a:p>
          <a:p>
            <a:pPr>
              <a:spcAft>
                <a:spcPts val="0"/>
              </a:spcAft>
            </a:pPr>
            <a:r>
              <a:rPr lang="en-NZ" i="1" dirty="0">
                <a:latin typeface="Calibri" panose="020F0502020204030204" pitchFamily="34" charset="0"/>
                <a:ea typeface="Calibri" panose="020F0502020204030204" pitchFamily="34" charset="0"/>
              </a:rPr>
              <a:t>“I’ll say if it’ll make you happy I will.”</a:t>
            </a:r>
          </a:p>
        </p:txBody>
      </p:sp>
    </p:spTree>
    <p:extLst>
      <p:ext uri="{BB962C8B-B14F-4D97-AF65-F5344CB8AC3E}">
        <p14:creationId xmlns:p14="http://schemas.microsoft.com/office/powerpoint/2010/main" val="35170331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object 8">
            <a:extLst>
              <a:ext uri="{FF2B5EF4-FFF2-40B4-BE49-F238E27FC236}">
                <a16:creationId xmlns:a16="http://schemas.microsoft.com/office/drawing/2014/main" id="{258CB359-2576-4626-B7A3-1BB02160FD5E}"/>
              </a:ext>
            </a:extLst>
          </p:cNvPr>
          <p:cNvGrpSpPr/>
          <p:nvPr/>
        </p:nvGrpSpPr>
        <p:grpSpPr>
          <a:xfrm>
            <a:off x="218025" y="673100"/>
            <a:ext cx="8784590" cy="12700"/>
            <a:chOff x="179999" y="5300050"/>
            <a:chExt cx="8784590" cy="12700"/>
          </a:xfrm>
        </p:grpSpPr>
        <p:sp>
          <p:nvSpPr>
            <p:cNvPr id="12" name="object 9">
              <a:extLst>
                <a:ext uri="{FF2B5EF4-FFF2-40B4-BE49-F238E27FC236}">
                  <a16:creationId xmlns:a16="http://schemas.microsoft.com/office/drawing/2014/main" id="{FE006720-C475-451A-8773-26039419450B}"/>
                </a:ext>
              </a:extLst>
            </p:cNvPr>
            <p:cNvSpPr/>
            <p:nvPr/>
          </p:nvSpPr>
          <p:spPr>
            <a:xfrm>
              <a:off x="218025" y="5306400"/>
              <a:ext cx="8727440" cy="0"/>
            </a:xfrm>
            <a:custGeom>
              <a:avLst/>
              <a:gdLst/>
              <a:ahLst/>
              <a:cxnLst/>
              <a:rect l="l" t="t" r="r" b="b"/>
              <a:pathLst>
                <a:path w="8727440">
                  <a:moveTo>
                    <a:pt x="0" y="0"/>
                  </a:moveTo>
                  <a:lnTo>
                    <a:pt x="8726957" y="0"/>
                  </a:lnTo>
                </a:path>
              </a:pathLst>
            </a:custGeom>
            <a:ln w="12700">
              <a:solidFill>
                <a:srgbClr val="231F20"/>
              </a:solidFill>
              <a:prstDash val="dot"/>
            </a:ln>
          </p:spPr>
          <p:txBody>
            <a:bodyPr wrap="square" lIns="0" tIns="0" rIns="0" bIns="0" rtlCol="0"/>
            <a:lstStyle/>
            <a:p>
              <a:endParaRPr dirty="0"/>
            </a:p>
          </p:txBody>
        </p:sp>
        <p:sp>
          <p:nvSpPr>
            <p:cNvPr id="13" name="object 10">
              <a:extLst>
                <a:ext uri="{FF2B5EF4-FFF2-40B4-BE49-F238E27FC236}">
                  <a16:creationId xmlns:a16="http://schemas.microsoft.com/office/drawing/2014/main" id="{63D9662F-7021-4795-9ABB-BBA1C7E4DD10}"/>
                </a:ext>
              </a:extLst>
            </p:cNvPr>
            <p:cNvSpPr/>
            <p:nvPr/>
          </p:nvSpPr>
          <p:spPr>
            <a:xfrm>
              <a:off x="179999" y="5306400"/>
              <a:ext cx="8784590" cy="0"/>
            </a:xfrm>
            <a:custGeom>
              <a:avLst/>
              <a:gdLst/>
              <a:ahLst/>
              <a:cxnLst/>
              <a:rect l="l" t="t" r="r" b="b"/>
              <a:pathLst>
                <a:path w="8784590">
                  <a:moveTo>
                    <a:pt x="0" y="0"/>
                  </a:moveTo>
                  <a:lnTo>
                    <a:pt x="0" y="0"/>
                  </a:lnTo>
                </a:path>
                <a:path w="8784590">
                  <a:moveTo>
                    <a:pt x="8784005" y="0"/>
                  </a:moveTo>
                  <a:lnTo>
                    <a:pt x="8784005" y="0"/>
                  </a:lnTo>
                </a:path>
              </a:pathLst>
            </a:custGeom>
            <a:ln w="12700">
              <a:solidFill>
                <a:srgbClr val="231F20"/>
              </a:solidFill>
            </a:ln>
          </p:spPr>
          <p:txBody>
            <a:bodyPr wrap="square" lIns="0" tIns="0" rIns="0" bIns="0" rtlCol="0"/>
            <a:lstStyle/>
            <a:p>
              <a:endParaRPr dirty="0"/>
            </a:p>
          </p:txBody>
        </p:sp>
      </p:grpSp>
      <p:grpSp>
        <p:nvGrpSpPr>
          <p:cNvPr id="8" name="object 8">
            <a:extLst>
              <a:ext uri="{FF2B5EF4-FFF2-40B4-BE49-F238E27FC236}">
                <a16:creationId xmlns:a16="http://schemas.microsoft.com/office/drawing/2014/main" id="{1A897DF1-0208-45C7-9CA5-C2123B39E988}"/>
              </a:ext>
            </a:extLst>
          </p:cNvPr>
          <p:cNvGrpSpPr/>
          <p:nvPr/>
        </p:nvGrpSpPr>
        <p:grpSpPr>
          <a:xfrm>
            <a:off x="179999" y="5300050"/>
            <a:ext cx="8784590" cy="12700"/>
            <a:chOff x="179999" y="5300050"/>
            <a:chExt cx="8784590" cy="12700"/>
          </a:xfrm>
        </p:grpSpPr>
        <p:sp>
          <p:nvSpPr>
            <p:cNvPr id="9" name="object 9">
              <a:extLst>
                <a:ext uri="{FF2B5EF4-FFF2-40B4-BE49-F238E27FC236}">
                  <a16:creationId xmlns:a16="http://schemas.microsoft.com/office/drawing/2014/main" id="{EFF5D92B-8BE2-4C3C-ABCA-98D9DFBBBD58}"/>
                </a:ext>
              </a:extLst>
            </p:cNvPr>
            <p:cNvSpPr/>
            <p:nvPr/>
          </p:nvSpPr>
          <p:spPr>
            <a:xfrm>
              <a:off x="218025" y="5306400"/>
              <a:ext cx="8727440" cy="0"/>
            </a:xfrm>
            <a:custGeom>
              <a:avLst/>
              <a:gdLst/>
              <a:ahLst/>
              <a:cxnLst/>
              <a:rect l="l" t="t" r="r" b="b"/>
              <a:pathLst>
                <a:path w="8727440">
                  <a:moveTo>
                    <a:pt x="0" y="0"/>
                  </a:moveTo>
                  <a:lnTo>
                    <a:pt x="8726957" y="0"/>
                  </a:lnTo>
                </a:path>
              </a:pathLst>
            </a:custGeom>
            <a:ln w="12700">
              <a:solidFill>
                <a:srgbClr val="231F20"/>
              </a:solidFill>
              <a:prstDash val="dot"/>
            </a:ln>
          </p:spPr>
          <p:txBody>
            <a:bodyPr wrap="square" lIns="0" tIns="0" rIns="0" bIns="0" rtlCol="0"/>
            <a:lstStyle/>
            <a:p>
              <a:endParaRPr dirty="0"/>
            </a:p>
          </p:txBody>
        </p:sp>
        <p:sp>
          <p:nvSpPr>
            <p:cNvPr id="10" name="object 10">
              <a:extLst>
                <a:ext uri="{FF2B5EF4-FFF2-40B4-BE49-F238E27FC236}">
                  <a16:creationId xmlns:a16="http://schemas.microsoft.com/office/drawing/2014/main" id="{774CD8F7-2E09-441F-8004-9CE2FCB74CAD}"/>
                </a:ext>
              </a:extLst>
            </p:cNvPr>
            <p:cNvSpPr/>
            <p:nvPr/>
          </p:nvSpPr>
          <p:spPr>
            <a:xfrm>
              <a:off x="179999" y="5306400"/>
              <a:ext cx="8784590" cy="0"/>
            </a:xfrm>
            <a:custGeom>
              <a:avLst/>
              <a:gdLst/>
              <a:ahLst/>
              <a:cxnLst/>
              <a:rect l="l" t="t" r="r" b="b"/>
              <a:pathLst>
                <a:path w="8784590">
                  <a:moveTo>
                    <a:pt x="0" y="0"/>
                  </a:moveTo>
                  <a:lnTo>
                    <a:pt x="0" y="0"/>
                  </a:lnTo>
                </a:path>
                <a:path w="8784590">
                  <a:moveTo>
                    <a:pt x="8784005" y="0"/>
                  </a:moveTo>
                  <a:lnTo>
                    <a:pt x="8784005" y="0"/>
                  </a:lnTo>
                </a:path>
              </a:pathLst>
            </a:custGeom>
            <a:ln w="12700">
              <a:solidFill>
                <a:srgbClr val="231F20"/>
              </a:solidFill>
            </a:ln>
          </p:spPr>
          <p:txBody>
            <a:bodyPr wrap="square" lIns="0" tIns="0" rIns="0" bIns="0" rtlCol="0"/>
            <a:lstStyle/>
            <a:p>
              <a:endParaRPr dirty="0"/>
            </a:p>
          </p:txBody>
        </p:sp>
      </p:grpSp>
      <p:grpSp>
        <p:nvGrpSpPr>
          <p:cNvPr id="18" name="Group 17">
            <a:extLst>
              <a:ext uri="{FF2B5EF4-FFF2-40B4-BE49-F238E27FC236}">
                <a16:creationId xmlns:a16="http://schemas.microsoft.com/office/drawing/2014/main" id="{4797EFBF-5956-44C0-89EB-0F57CB9A007F}"/>
              </a:ext>
            </a:extLst>
          </p:cNvPr>
          <p:cNvGrpSpPr/>
          <p:nvPr/>
        </p:nvGrpSpPr>
        <p:grpSpPr>
          <a:xfrm>
            <a:off x="76200" y="-1"/>
            <a:ext cx="6705600" cy="1555927"/>
            <a:chOff x="76200" y="-1"/>
            <a:chExt cx="6705600" cy="1555927"/>
          </a:xfrm>
        </p:grpSpPr>
        <p:pic>
          <p:nvPicPr>
            <p:cNvPr id="14" name="Picture 13" descr="A picture containing shape, rectangle&#10;&#10;Description automatically generated">
              <a:extLst>
                <a:ext uri="{FF2B5EF4-FFF2-40B4-BE49-F238E27FC236}">
                  <a16:creationId xmlns:a16="http://schemas.microsoft.com/office/drawing/2014/main" id="{B2C37C25-5124-4214-9460-2DE252FAFE4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200" y="-1"/>
              <a:ext cx="6705600" cy="1555927"/>
            </a:xfrm>
            <a:prstGeom prst="rect">
              <a:avLst/>
            </a:prstGeom>
          </p:spPr>
        </p:pic>
        <p:pic>
          <p:nvPicPr>
            <p:cNvPr id="16" name="Picture 15" descr="Logo, company name&#10;&#10;Description automatically generated">
              <a:extLst>
                <a:ext uri="{FF2B5EF4-FFF2-40B4-BE49-F238E27FC236}">
                  <a16:creationId xmlns:a16="http://schemas.microsoft.com/office/drawing/2014/main" id="{53BDE20E-F6D7-45AC-AFA4-7FE5D620973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2000" y="381000"/>
              <a:ext cx="429772" cy="429772"/>
            </a:xfrm>
            <a:prstGeom prst="rect">
              <a:avLst/>
            </a:prstGeom>
          </p:spPr>
        </p:pic>
      </p:grpSp>
      <p:sp>
        <p:nvSpPr>
          <p:cNvPr id="17" name="Rectangle 16">
            <a:extLst>
              <a:ext uri="{FF2B5EF4-FFF2-40B4-BE49-F238E27FC236}">
                <a16:creationId xmlns:a16="http://schemas.microsoft.com/office/drawing/2014/main" id="{B3F97E31-5090-4474-84F6-951936B3B7EE}"/>
              </a:ext>
            </a:extLst>
          </p:cNvPr>
          <p:cNvSpPr/>
          <p:nvPr/>
        </p:nvSpPr>
        <p:spPr>
          <a:xfrm>
            <a:off x="1682158" y="467460"/>
            <a:ext cx="4337642" cy="461665"/>
          </a:xfrm>
          <a:prstGeom prst="rect">
            <a:avLst/>
          </a:prstGeom>
        </p:spPr>
        <p:txBody>
          <a:bodyPr wrap="square">
            <a:spAutoFit/>
          </a:bodyPr>
          <a:lstStyle/>
          <a:p>
            <a:r>
              <a:rPr lang="en-NZ" sz="2400" dirty="0">
                <a:latin typeface="Calibri" panose="020F0502020204030204" pitchFamily="34" charset="0"/>
                <a:ea typeface="Calibri" panose="020F0502020204030204" pitchFamily="34" charset="0"/>
              </a:rPr>
              <a:t>What’s important to me?  </a:t>
            </a:r>
            <a:endParaRPr lang="en-NZ" sz="2400" dirty="0"/>
          </a:p>
        </p:txBody>
      </p:sp>
      <p:sp>
        <p:nvSpPr>
          <p:cNvPr id="15" name="Content Placeholder 6">
            <a:extLst>
              <a:ext uri="{FF2B5EF4-FFF2-40B4-BE49-F238E27FC236}">
                <a16:creationId xmlns:a16="http://schemas.microsoft.com/office/drawing/2014/main" id="{04151A17-F981-4869-8A39-5E21B73CE5BD}"/>
              </a:ext>
            </a:extLst>
          </p:cNvPr>
          <p:cNvSpPr txBox="1">
            <a:spLocks/>
          </p:cNvSpPr>
          <p:nvPr/>
        </p:nvSpPr>
        <p:spPr>
          <a:xfrm>
            <a:off x="3124200" y="1884929"/>
            <a:ext cx="3977640" cy="1107996"/>
          </a:xfrm>
          <a:prstGeom prst="rect">
            <a:avLst/>
          </a:prstGeom>
        </p:spPr>
        <p:txBody>
          <a:bodyPr/>
          <a:lst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a:lstStyle>
          <a:p>
            <a:pPr marL="285750" indent="-285750">
              <a:buClr>
                <a:srgbClr val="057CC0"/>
              </a:buClr>
              <a:buFont typeface="Arial" panose="020B0604020202020204" pitchFamily="34" charset="0"/>
              <a:buChar char="•"/>
            </a:pPr>
            <a:r>
              <a:rPr lang="en-NZ" kern="0" dirty="0">
                <a:solidFill>
                  <a:sysClr val="windowText" lastClr="000000"/>
                </a:solidFill>
              </a:rPr>
              <a:t>Myself</a:t>
            </a:r>
          </a:p>
          <a:p>
            <a:pPr marL="285750" indent="-285750">
              <a:buClr>
                <a:srgbClr val="057CC0"/>
              </a:buClr>
              <a:buFont typeface="Arial" panose="020B0604020202020204" pitchFamily="34" charset="0"/>
              <a:buChar char="•"/>
            </a:pPr>
            <a:r>
              <a:rPr lang="en-NZ" kern="0" dirty="0">
                <a:solidFill>
                  <a:sysClr val="windowText" lastClr="000000"/>
                </a:solidFill>
              </a:rPr>
              <a:t>Family </a:t>
            </a:r>
          </a:p>
          <a:p>
            <a:pPr marL="285750" indent="-285750">
              <a:buClr>
                <a:srgbClr val="057CC0"/>
              </a:buClr>
              <a:buFont typeface="Arial" panose="020B0604020202020204" pitchFamily="34" charset="0"/>
              <a:buChar char="•"/>
            </a:pPr>
            <a:r>
              <a:rPr lang="en-NZ" kern="0" dirty="0">
                <a:solidFill>
                  <a:sysClr val="windowText" lastClr="000000"/>
                </a:solidFill>
              </a:rPr>
              <a:t>Staff</a:t>
            </a:r>
          </a:p>
          <a:p>
            <a:pPr marL="285750" indent="-285750">
              <a:buClr>
                <a:srgbClr val="057CC0"/>
              </a:buClr>
              <a:buFont typeface="Arial" panose="020B0604020202020204" pitchFamily="34" charset="0"/>
              <a:buChar char="•"/>
            </a:pPr>
            <a:r>
              <a:rPr lang="en-NZ" kern="0" dirty="0">
                <a:solidFill>
                  <a:sysClr val="windowText" lastClr="000000"/>
                </a:solidFill>
              </a:rPr>
              <a:t>Other people</a:t>
            </a:r>
          </a:p>
        </p:txBody>
      </p:sp>
      <p:pic>
        <p:nvPicPr>
          <p:cNvPr id="19" name="Content Placeholder 18" descr="Supported Decision Making | Adacas">
            <a:extLst>
              <a:ext uri="{FF2B5EF4-FFF2-40B4-BE49-F238E27FC236}">
                <a16:creationId xmlns:a16="http://schemas.microsoft.com/office/drawing/2014/main" id="{04F8B467-F8A9-4842-B424-5E9DCE926DE4}"/>
              </a:ext>
            </a:extLst>
          </p:cNvPr>
          <p:cNvPicPr>
            <a:picLocks/>
          </p:cNvPicPr>
          <p:nvPr/>
        </p:nvPicPr>
        <p:blipFill>
          <a:blip r:embed="rId5">
            <a:extLst>
              <a:ext uri="{28A0092B-C50C-407E-A947-70E740481C1C}">
                <a14:useLocalDpi xmlns:a14="http://schemas.microsoft.com/office/drawing/2010/main" val="0"/>
              </a:ext>
            </a:extLst>
          </a:blip>
          <a:srcRect/>
          <a:stretch>
            <a:fillRect/>
          </a:stretch>
        </p:blipFill>
        <p:spPr bwMode="auto">
          <a:xfrm>
            <a:off x="762000" y="1646067"/>
            <a:ext cx="2133600" cy="3206230"/>
          </a:xfrm>
          <a:prstGeom prst="rect">
            <a:avLst/>
          </a:prstGeom>
          <a:noFill/>
          <a:ln>
            <a:noFill/>
          </a:ln>
        </p:spPr>
      </p:pic>
    </p:spTree>
    <p:extLst>
      <p:ext uri="{BB962C8B-B14F-4D97-AF65-F5344CB8AC3E}">
        <p14:creationId xmlns:p14="http://schemas.microsoft.com/office/powerpoint/2010/main" val="5278508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2E0DE2AD6470D4096853F2C9FB13EDD" ma:contentTypeVersion="4" ma:contentTypeDescription="Create a new document." ma:contentTypeScope="" ma:versionID="d41ca9b42e8968822c44af538c21be68">
  <xsd:schema xmlns:xsd="http://www.w3.org/2001/XMLSchema" xmlns:xs="http://www.w3.org/2001/XMLSchema" xmlns:p="http://schemas.microsoft.com/office/2006/metadata/properties" xmlns:ns3="919c1569-c7f5-4cb4-ba1f-d36378df4ae1" targetNamespace="http://schemas.microsoft.com/office/2006/metadata/properties" ma:root="true" ma:fieldsID="c5b4e7ee5c7965f5652a3c5e4bccd052" ns3:_="">
    <xsd:import namespace="919c1569-c7f5-4cb4-ba1f-d36378df4ae1"/>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19c1569-c7f5-4cb4-ba1f-d36378df4ae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DF72176-6221-45EA-8161-228F34A22BA9}">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919c1569-c7f5-4cb4-ba1f-d36378df4ae1"/>
    <ds:schemaRef ds:uri="http://www.w3.org/XML/1998/namespace"/>
    <ds:schemaRef ds:uri="http://purl.org/dc/dcmitype/"/>
  </ds:schemaRefs>
</ds:datastoreItem>
</file>

<file path=customXml/itemProps2.xml><?xml version="1.0" encoding="utf-8"?>
<ds:datastoreItem xmlns:ds="http://schemas.openxmlformats.org/officeDocument/2006/customXml" ds:itemID="{4B5A4B99-D665-4FBE-BF3B-23ACCC011ED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19c1569-c7f5-4cb4-ba1f-d36378df4ae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56F3842-E0F6-4A69-AC71-4248170B33B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2337</TotalTime>
  <Words>1520</Words>
  <Application>Microsoft Office PowerPoint</Application>
  <PresentationFormat>Custom</PresentationFormat>
  <Paragraphs>133</Paragraphs>
  <Slides>13</Slides>
  <Notes>13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13</vt:i4>
      </vt:variant>
    </vt:vector>
  </HeadingPairs>
  <TitlesOfParts>
    <vt:vector size="16"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making a decision using my will and preference  </vt:lpstr>
      <vt:lpstr> not being able to have a say</vt:lpstr>
      <vt:lpstr>  Being allowed</vt:lpstr>
      <vt:lpstr>  SDM-people with high complex needs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Andy Dunn</dc:creator>
  <cp:lastModifiedBy>Admin Nzdsn</cp:lastModifiedBy>
  <cp:revision>40</cp:revision>
  <dcterms:created xsi:type="dcterms:W3CDTF">2020-09-09T20:29:55Z</dcterms:created>
  <dcterms:modified xsi:type="dcterms:W3CDTF">2020-10-14T18:41:57Z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2020-09-10T00:00:00Z</vt:filetime>
  </property>
  <property fmtid="{D5CDD505-2E9C-101B-9397-08002B2CF9AE}" pid="3" name="Creator">
    <vt:lpwstr>Adobe InDesign 14.0 (Windows)</vt:lpwstr>
  </property>
  <property fmtid="{D5CDD505-2E9C-101B-9397-08002B2CF9AE}" pid="4" name="LastSaved">
    <vt:filetime>2020-09-09T00:00:00Z</vt:filetime>
  </property>
  <property fmtid="{D5CDD505-2E9C-101B-9397-08002B2CF9AE}" pid="5" name="ContentTypeId">
    <vt:lpwstr>0x01010032E0DE2AD6470D4096853F2C9FB13EDD</vt:lpwstr>
  </property>
</Properties>
</file>