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764" r:id="rId2"/>
    <p:sldId id="765" r:id="rId3"/>
    <p:sldId id="758" r:id="rId4"/>
    <p:sldId id="767" r:id="rId5"/>
    <p:sldId id="768" r:id="rId6"/>
    <p:sldId id="766" r:id="rId7"/>
    <p:sldId id="769" r:id="rId8"/>
    <p:sldId id="770" r:id="rId9"/>
    <p:sldId id="771" r:id="rId10"/>
  </p:sldIdLst>
  <p:sldSz cx="9144000" cy="5486400"/>
  <p:notesSz cx="9144000" cy="548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008C"/>
    <a:srgbClr val="057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387F0A-B847-4557-9D66-229E6987F8BA}" v="11" dt="2020-10-13T09:27:27.22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80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B7AB2-D796-445D-9AFA-8AE625F18EAE}" type="datetimeFigureOut">
              <a:rPr lang="en-NZ" smtClean="0"/>
              <a:t>15/10/2020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85800"/>
            <a:ext cx="3086100" cy="1851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640013"/>
            <a:ext cx="7315200" cy="2160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5211763"/>
            <a:ext cx="3962400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5211763"/>
            <a:ext cx="3962400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97520-F83C-43B4-926B-89F409FAA9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0533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The title of this event </a:t>
            </a:r>
            <a:r>
              <a:rPr lang="en-NZ" sz="1200" dirty="0">
                <a:solidFill>
                  <a:srgbClr val="EC008C"/>
                </a:solidFill>
              </a:rPr>
              <a:t>Supporting individualised  participation in everyday things in every day places. .  Great title and great approach. </a:t>
            </a:r>
          </a:p>
          <a:p>
            <a:r>
              <a:rPr lang="en-NZ" sz="1200" dirty="0">
                <a:solidFill>
                  <a:srgbClr val="EC008C"/>
                </a:solidFill>
              </a:rPr>
              <a:t>Made me think about  the human rights framework in which this stuff sits </a:t>
            </a:r>
          </a:p>
          <a:p>
            <a:r>
              <a:rPr lang="en-NZ" sz="1200" dirty="0">
                <a:solidFill>
                  <a:srgbClr val="EC008C"/>
                </a:solidFill>
              </a:rPr>
              <a:t>Across the population of people with intellectual disability does everyone get  valued equally as a person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97520-F83C-43B4-926B-89F409FAA99B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11105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Why- the right to personhood-</a:t>
            </a:r>
          </a:p>
          <a:p>
            <a:r>
              <a:rPr lang="en-NZ" dirty="0"/>
              <a:t>The most discussed, </a:t>
            </a:r>
            <a:r>
              <a:rPr lang="en-NZ" dirty="0" err="1"/>
              <a:t>th</a:t>
            </a:r>
            <a:r>
              <a:rPr lang="en-NZ" dirty="0"/>
              <a:t> most debated  when </a:t>
            </a:r>
            <a:r>
              <a:rPr lang="en-NZ" dirty="0" err="1"/>
              <a:t>concvention</a:t>
            </a:r>
            <a:r>
              <a:rPr lang="en-NZ" dirty="0"/>
              <a:t> was discussed</a:t>
            </a:r>
          </a:p>
          <a:p>
            <a:r>
              <a:rPr lang="en-NZ" dirty="0"/>
              <a:t>Goes to he heart of how people with disabilities particularly those with psychosocial, intellectual and autism</a:t>
            </a:r>
          </a:p>
          <a:p>
            <a:r>
              <a:rPr lang="en-NZ" dirty="0"/>
              <a:t>Denial of personhood  for these groups historic and also current</a:t>
            </a:r>
          </a:p>
          <a:p>
            <a:r>
              <a:rPr lang="en-NZ" dirty="0"/>
              <a:t>Unless embedded across all policy settings and funding frameworks</a:t>
            </a:r>
          </a:p>
          <a:p>
            <a:r>
              <a:rPr lang="en-NZ" dirty="0"/>
              <a:t>The lynchpin article for </a:t>
            </a:r>
            <a:r>
              <a:rPr lang="en-NZ" dirty="0" err="1"/>
              <a:t>pwid</a:t>
            </a:r>
            <a:r>
              <a:rPr lang="en-NZ" dirty="0"/>
              <a:t>- although indivisible,</a:t>
            </a:r>
          </a:p>
          <a:p>
            <a:endParaRPr lang="en-NZ" dirty="0"/>
          </a:p>
          <a:p>
            <a:r>
              <a:rPr lang="en-NZ" dirty="0"/>
              <a:t>The right to have a right. Equal recognition as a person </a:t>
            </a:r>
            <a:r>
              <a:rPr lang="en-NZ" dirty="0" err="1"/>
              <a:t>befor</a:t>
            </a:r>
            <a:r>
              <a:rPr lang="en-NZ" dirty="0"/>
              <a:t> the law guarantees the right of every human being to have his or her </a:t>
            </a:r>
            <a:r>
              <a:rPr lang="en-NZ" dirty="0" err="1"/>
              <a:t>existaence</a:t>
            </a:r>
            <a:r>
              <a:rPr lang="en-NZ" dirty="0"/>
              <a:t> recognised in the legal order, that is possessing legal personality and being protected by the law.</a:t>
            </a:r>
          </a:p>
          <a:p>
            <a:r>
              <a:rPr lang="en-NZ" dirty="0"/>
              <a:t>Rights universal, indivisible and interdependent and interrelated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97520-F83C-43B4-926B-89F409FAA99B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6866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Restraint</a:t>
            </a:r>
          </a:p>
          <a:p>
            <a:r>
              <a:rPr lang="en-NZ" dirty="0"/>
              <a:t>!% in education guestimate</a:t>
            </a:r>
          </a:p>
          <a:p>
            <a:r>
              <a:rPr lang="en-NZ" dirty="0"/>
              <a:t> no monitoring of how substitute decision makers perform their role to evidence consultation and best interests</a:t>
            </a:r>
          </a:p>
          <a:p>
            <a:r>
              <a:rPr lang="en-NZ" dirty="0"/>
              <a:t>Funding for reasonable accommodation not required by law. Discrimination</a:t>
            </a:r>
          </a:p>
          <a:p>
            <a:r>
              <a:rPr lang="en-NZ" dirty="0" err="1"/>
              <a:t>Noo</a:t>
            </a:r>
            <a:r>
              <a:rPr lang="en-NZ" dirty="0"/>
              <a:t> body with any statutory authority </a:t>
            </a:r>
            <a:r>
              <a:rPr lang="en-NZ" dirty="0" err="1"/>
              <a:t>ti</a:t>
            </a:r>
            <a:r>
              <a:rPr lang="en-NZ" dirty="0"/>
              <a:t> investigation the well being of a person with ID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97520-F83C-43B4-926B-89F409FAA99B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63255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00784"/>
            <a:ext cx="7772400" cy="1152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072384"/>
            <a:ext cx="6400800" cy="1371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261872"/>
            <a:ext cx="3977640" cy="36210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261872"/>
            <a:ext cx="3977640" cy="36210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19456"/>
            <a:ext cx="8229600" cy="8778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261872"/>
            <a:ext cx="8229600" cy="36210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5102352"/>
            <a:ext cx="2926080" cy="274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5102352"/>
            <a:ext cx="2103120" cy="274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5102352"/>
            <a:ext cx="2103120" cy="274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4515D17B-FDEE-4EE8-93EC-57B7B150A0E3}"/>
              </a:ext>
            </a:extLst>
          </p:cNvPr>
          <p:cNvSpPr/>
          <p:nvPr/>
        </p:nvSpPr>
        <p:spPr>
          <a:xfrm>
            <a:off x="1404962" y="179999"/>
            <a:ext cx="7559036" cy="51264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56153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74ACB-BC59-448F-967D-E8D3C732D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9456"/>
            <a:ext cx="8229600" cy="1107996"/>
          </a:xfrm>
        </p:spPr>
        <p:txBody>
          <a:bodyPr/>
          <a:lstStyle/>
          <a:p>
            <a:r>
              <a:rPr lang="en-NZ" sz="2400" dirty="0">
                <a:solidFill>
                  <a:srgbClr val="EC008C"/>
                </a:solidFill>
              </a:rPr>
              <a:t/>
            </a:r>
            <a:br>
              <a:rPr lang="en-NZ" sz="2400" dirty="0">
                <a:solidFill>
                  <a:srgbClr val="EC008C"/>
                </a:solidFill>
              </a:rPr>
            </a:br>
            <a:r>
              <a:rPr lang="en-NZ" sz="2400" dirty="0">
                <a:solidFill>
                  <a:srgbClr val="EC008C"/>
                </a:solidFill>
              </a:rPr>
              <a:t/>
            </a:r>
            <a:br>
              <a:rPr lang="en-NZ" sz="2400" dirty="0">
                <a:solidFill>
                  <a:srgbClr val="EC008C"/>
                </a:solidFill>
              </a:rPr>
            </a:br>
            <a:r>
              <a:rPr lang="en-NZ" sz="2400" dirty="0">
                <a:solidFill>
                  <a:srgbClr val="EC008C"/>
                </a:solidFill>
              </a:rPr>
              <a:t>Some Questions;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927739-84DE-4297-8E2C-9E835763B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71588"/>
            <a:ext cx="8229600" cy="3877985"/>
          </a:xfrm>
        </p:spPr>
        <p:txBody>
          <a:bodyPr/>
          <a:lstStyle/>
          <a:p>
            <a:pPr lvl="0"/>
            <a:endParaRPr lang="en-NZ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2400" dirty="0"/>
              <a:t>What does a human rights approach mean- for people, their supporters and for governments?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2400" dirty="0"/>
              <a:t>How do we respond to the humanity/personhood (Art 12) of every disabled person? On an equal basis?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2400" dirty="0"/>
              <a:t>Are individuals  able to exercise their legal agency – make decisions- and are individuals viewed and valued as having legal status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2400" dirty="0"/>
              <a:t>What’s good  from the last 6 years and can be built on?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2400" dirty="0"/>
              <a:t>What’s missing and still needs addressing?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9903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object 8">
            <a:extLst>
              <a:ext uri="{FF2B5EF4-FFF2-40B4-BE49-F238E27FC236}">
                <a16:creationId xmlns:a16="http://schemas.microsoft.com/office/drawing/2014/main" id="{1A897DF1-0208-45C7-9CA5-C2123B39E988}"/>
              </a:ext>
            </a:extLst>
          </p:cNvPr>
          <p:cNvGrpSpPr/>
          <p:nvPr/>
        </p:nvGrpSpPr>
        <p:grpSpPr>
          <a:xfrm>
            <a:off x="179999" y="5300050"/>
            <a:ext cx="8784590" cy="12700"/>
            <a:chOff x="179999" y="5300050"/>
            <a:chExt cx="8784590" cy="12700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EFF5D92B-8BE2-4C3C-ABCA-98D9DFBBBD58}"/>
                </a:ext>
              </a:extLst>
            </p:cNvPr>
            <p:cNvSpPr/>
            <p:nvPr/>
          </p:nvSpPr>
          <p:spPr>
            <a:xfrm>
              <a:off x="218025" y="5306400"/>
              <a:ext cx="8727440" cy="0"/>
            </a:xfrm>
            <a:custGeom>
              <a:avLst/>
              <a:gdLst/>
              <a:ahLst/>
              <a:cxnLst/>
              <a:rect l="l" t="t" r="r" b="b"/>
              <a:pathLst>
                <a:path w="8727440">
                  <a:moveTo>
                    <a:pt x="0" y="0"/>
                  </a:moveTo>
                  <a:lnTo>
                    <a:pt x="8726957" y="0"/>
                  </a:lnTo>
                </a:path>
              </a:pathLst>
            </a:custGeom>
            <a:ln w="12700">
              <a:solidFill>
                <a:srgbClr val="231F2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774CD8F7-2E09-441F-8004-9CE2FCB74CAD}"/>
                </a:ext>
              </a:extLst>
            </p:cNvPr>
            <p:cNvSpPr/>
            <p:nvPr/>
          </p:nvSpPr>
          <p:spPr>
            <a:xfrm>
              <a:off x="179999" y="5306400"/>
              <a:ext cx="8784590" cy="0"/>
            </a:xfrm>
            <a:custGeom>
              <a:avLst/>
              <a:gdLst/>
              <a:ahLst/>
              <a:cxnLst/>
              <a:rect l="l" t="t" r="r" b="b"/>
              <a:pathLst>
                <a:path w="8784590">
                  <a:moveTo>
                    <a:pt x="0" y="0"/>
                  </a:moveTo>
                  <a:lnTo>
                    <a:pt x="0" y="0"/>
                  </a:lnTo>
                </a:path>
                <a:path w="8784590">
                  <a:moveTo>
                    <a:pt x="8784005" y="0"/>
                  </a:moveTo>
                  <a:lnTo>
                    <a:pt x="8784005" y="0"/>
                  </a:lnTo>
                </a:path>
              </a:pathLst>
            </a:custGeom>
            <a:ln w="127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8">
            <a:extLst>
              <a:ext uri="{FF2B5EF4-FFF2-40B4-BE49-F238E27FC236}">
                <a16:creationId xmlns:a16="http://schemas.microsoft.com/office/drawing/2014/main" id="{3B1175F3-D03B-4D8C-8102-BB5BD66EAEB8}"/>
              </a:ext>
            </a:extLst>
          </p:cNvPr>
          <p:cNvGrpSpPr/>
          <p:nvPr/>
        </p:nvGrpSpPr>
        <p:grpSpPr>
          <a:xfrm>
            <a:off x="218025" y="673100"/>
            <a:ext cx="8784590" cy="12700"/>
            <a:chOff x="179999" y="5300050"/>
            <a:chExt cx="8784590" cy="12700"/>
          </a:xfrm>
        </p:grpSpPr>
        <p:sp>
          <p:nvSpPr>
            <p:cNvPr id="12" name="object 9">
              <a:extLst>
                <a:ext uri="{FF2B5EF4-FFF2-40B4-BE49-F238E27FC236}">
                  <a16:creationId xmlns:a16="http://schemas.microsoft.com/office/drawing/2014/main" id="{7DC0F522-5DA3-4910-88B8-7CCCD6B55194}"/>
                </a:ext>
              </a:extLst>
            </p:cNvPr>
            <p:cNvSpPr/>
            <p:nvPr/>
          </p:nvSpPr>
          <p:spPr>
            <a:xfrm>
              <a:off x="218025" y="5306400"/>
              <a:ext cx="8727440" cy="0"/>
            </a:xfrm>
            <a:custGeom>
              <a:avLst/>
              <a:gdLst/>
              <a:ahLst/>
              <a:cxnLst/>
              <a:rect l="l" t="t" r="r" b="b"/>
              <a:pathLst>
                <a:path w="8727440">
                  <a:moveTo>
                    <a:pt x="0" y="0"/>
                  </a:moveTo>
                  <a:lnTo>
                    <a:pt x="8726957" y="0"/>
                  </a:lnTo>
                </a:path>
              </a:pathLst>
            </a:custGeom>
            <a:ln w="12700">
              <a:solidFill>
                <a:srgbClr val="231F2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0A7794BC-CF17-4ECE-BF36-A0BAC83FD560}"/>
                </a:ext>
              </a:extLst>
            </p:cNvPr>
            <p:cNvSpPr/>
            <p:nvPr/>
          </p:nvSpPr>
          <p:spPr>
            <a:xfrm>
              <a:off x="179999" y="5306400"/>
              <a:ext cx="8784590" cy="0"/>
            </a:xfrm>
            <a:custGeom>
              <a:avLst/>
              <a:gdLst/>
              <a:ahLst/>
              <a:cxnLst/>
              <a:rect l="l" t="t" r="r" b="b"/>
              <a:pathLst>
                <a:path w="8784590">
                  <a:moveTo>
                    <a:pt x="0" y="0"/>
                  </a:moveTo>
                  <a:lnTo>
                    <a:pt x="0" y="0"/>
                  </a:lnTo>
                </a:path>
                <a:path w="8784590">
                  <a:moveTo>
                    <a:pt x="8784005" y="0"/>
                  </a:moveTo>
                  <a:lnTo>
                    <a:pt x="8784005" y="0"/>
                  </a:lnTo>
                </a:path>
              </a:pathLst>
            </a:custGeom>
            <a:ln w="127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97EFBF-5956-44C0-89EB-0F57CB9A007F}"/>
              </a:ext>
            </a:extLst>
          </p:cNvPr>
          <p:cNvGrpSpPr/>
          <p:nvPr/>
        </p:nvGrpSpPr>
        <p:grpSpPr>
          <a:xfrm>
            <a:off x="76200" y="-1"/>
            <a:ext cx="6705600" cy="1555927"/>
            <a:chOff x="76200" y="-1"/>
            <a:chExt cx="6705600" cy="1555927"/>
          </a:xfrm>
        </p:grpSpPr>
        <p:pic>
          <p:nvPicPr>
            <p:cNvPr id="14" name="Picture 13" descr="A picture containing shape, rectangle&#10;&#10;Description automatically generated">
              <a:extLst>
                <a:ext uri="{FF2B5EF4-FFF2-40B4-BE49-F238E27FC236}">
                  <a16:creationId xmlns:a16="http://schemas.microsoft.com/office/drawing/2014/main" id="{B2C37C25-5124-4214-9460-2DE252FAF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" y="-1"/>
              <a:ext cx="6705600" cy="1555927"/>
            </a:xfrm>
            <a:prstGeom prst="rect">
              <a:avLst/>
            </a:prstGeom>
          </p:spPr>
        </p:pic>
        <p:pic>
          <p:nvPicPr>
            <p:cNvPr id="16" name="Picture 15" descr="Logo, company name&#10;&#10;Description automatically generated">
              <a:extLst>
                <a:ext uri="{FF2B5EF4-FFF2-40B4-BE49-F238E27FC236}">
                  <a16:creationId xmlns:a16="http://schemas.microsoft.com/office/drawing/2014/main" id="{53BDE20E-F6D7-45AC-AFA4-7FE5D6209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" y="381000"/>
              <a:ext cx="429772" cy="429772"/>
            </a:xfrm>
            <a:prstGeom prst="rect">
              <a:avLst/>
            </a:prstGeom>
          </p:spPr>
        </p:pic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B3F97E31-5090-4474-84F6-951936B3B7EE}"/>
              </a:ext>
            </a:extLst>
          </p:cNvPr>
          <p:cNvSpPr/>
          <p:nvPr/>
        </p:nvSpPr>
        <p:spPr>
          <a:xfrm>
            <a:off x="1682158" y="467460"/>
            <a:ext cx="43376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400" dirty="0">
                <a:latin typeface="Calibri" panose="020F0502020204030204" pitchFamily="34" charset="0"/>
                <a:ea typeface="Calibri" panose="020F0502020204030204" pitchFamily="34" charset="0"/>
              </a:rPr>
              <a:t>Article 12</a:t>
            </a:r>
            <a:endParaRPr lang="en-NZ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7E65F3-7DA0-4709-B42F-75F932ACE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C7D0E-3ED5-4663-ADF3-11F0EC40B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61871"/>
            <a:ext cx="8229600" cy="5109091"/>
          </a:xfrm>
        </p:spPr>
        <p:txBody>
          <a:bodyPr/>
          <a:lstStyle/>
          <a:p>
            <a:r>
              <a:rPr lang="en-NZ" dirty="0"/>
              <a:t>	</a:t>
            </a:r>
            <a:endParaRPr lang="en-NZ" sz="3600" dirty="0"/>
          </a:p>
          <a:p>
            <a:pPr algn="ctr"/>
            <a:r>
              <a:rPr lang="en-NZ" sz="4000" dirty="0"/>
              <a:t>“makes the Convention (UNCRPD) sing 	and dance”</a:t>
            </a:r>
          </a:p>
          <a:p>
            <a:pPr algn="ctr"/>
            <a:endParaRPr lang="en-NZ" sz="3600" dirty="0"/>
          </a:p>
          <a:p>
            <a:endParaRPr lang="en-NZ" sz="3600" dirty="0"/>
          </a:p>
          <a:p>
            <a:r>
              <a:rPr lang="en-NZ" sz="3600" dirty="0"/>
              <a:t>Gerard Quinn- Special Rapporteur Disability </a:t>
            </a:r>
          </a:p>
          <a:p>
            <a:endParaRPr lang="en-NZ" sz="3600" dirty="0"/>
          </a:p>
          <a:p>
            <a:endParaRPr lang="en-NZ" sz="3600" dirty="0"/>
          </a:p>
          <a:p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806188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18EF5-FF6E-4C26-BE79-4EA7DF7CA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9456"/>
            <a:ext cx="8229600" cy="1292662"/>
          </a:xfrm>
        </p:spPr>
        <p:txBody>
          <a:bodyPr/>
          <a:lstStyle/>
          <a:p>
            <a:r>
              <a:rPr lang="en-NZ" sz="2800" dirty="0">
                <a:solidFill>
                  <a:srgbClr val="EC008C"/>
                </a:solidFill>
              </a:rPr>
              <a:t>What does a human rights approach mean- for people, their supporters and for governments?</a:t>
            </a:r>
            <a:br>
              <a:rPr lang="en-NZ" sz="2800" dirty="0">
                <a:solidFill>
                  <a:srgbClr val="EC008C"/>
                </a:solidFill>
              </a:rPr>
            </a:br>
            <a:endParaRPr lang="en-NZ" sz="2800" dirty="0">
              <a:solidFill>
                <a:srgbClr val="EC008C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B3925E-AB73-4B4F-B7FD-104131677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4154984"/>
          </a:xfrm>
        </p:spPr>
        <p:txBody>
          <a:bodyPr/>
          <a:lstStyle/>
          <a:p>
            <a:endParaRPr lang="en-NZ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800" dirty="0"/>
              <a:t>Respect for the humanity and dignity?		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800" dirty="0"/>
              <a:t>Ensure equal chance for a good life?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800" dirty="0"/>
              <a:t>Monitor quality of life?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800" dirty="0"/>
              <a:t>Counting what happens to people and take action to improve?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800" dirty="0"/>
              <a:t>Make sure enough funding in place for people  to have a fair  and equal go  in education, health, justice, income support and employment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800" dirty="0"/>
              <a:t>Make sure people are safe?</a:t>
            </a:r>
          </a:p>
        </p:txBody>
      </p:sp>
    </p:spTree>
    <p:extLst>
      <p:ext uri="{BB962C8B-B14F-4D97-AF65-F5344CB8AC3E}">
        <p14:creationId xmlns:p14="http://schemas.microsoft.com/office/powerpoint/2010/main" val="2377021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39D95-BEFF-4C3F-9E90-C1F9E8272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381000"/>
            <a:ext cx="8229600" cy="430887"/>
          </a:xfrm>
        </p:spPr>
        <p:txBody>
          <a:bodyPr/>
          <a:lstStyle/>
          <a:p>
            <a:r>
              <a:rPr lang="en-NZ" sz="2800" dirty="0">
                <a:solidFill>
                  <a:srgbClr val="EC008C"/>
                </a:solidFill>
              </a:rPr>
              <a:t>Really?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391124-0AC2-4392-A52D-730E03808C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61872"/>
            <a:ext cx="8229600" cy="630942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48.2% of young disabled people  not in education, employment or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PWID dying 20-25 years before other New Zealanders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MOH not investigating deaths of PWID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Over representation of disabled children in state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Disability funding does not align with EGL promises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Disabled students not counted at school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Largest investment in special/isolated education settings in decades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Bulk funding of day programmes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800" dirty="0"/>
          </a:p>
          <a:p>
            <a:endParaRPr lang="en-NZ" sz="2800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6185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07844-C4DD-47CF-9645-721D9DDB1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9456"/>
            <a:ext cx="8229600" cy="707886"/>
          </a:xfrm>
        </p:spPr>
        <p:txBody>
          <a:bodyPr/>
          <a:lstStyle/>
          <a:p>
            <a:r>
              <a:rPr lang="en-NZ" sz="2800" dirty="0">
                <a:solidFill>
                  <a:srgbClr val="EC008C"/>
                </a:solidFill>
              </a:rPr>
              <a:t>Are we there yet NZ?</a:t>
            </a: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D8125-5628-47B0-ACB1-59DDFDCEB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89442"/>
            <a:ext cx="8229600" cy="3508653"/>
          </a:xfrm>
        </p:spPr>
        <p:txBody>
          <a:bodyPr/>
          <a:lstStyle/>
          <a:p>
            <a:endParaRPr lang="en-NZ" dirty="0"/>
          </a:p>
          <a:p>
            <a:r>
              <a:rPr lang="en-NZ" sz="3200" dirty="0"/>
              <a:t>As an Enabling Good Lives participant, I’m given the ability to manage my support structure. What I’m not given is the tools to understand what that really means on a day to day basis.</a:t>
            </a:r>
          </a:p>
          <a:p>
            <a:endParaRPr lang="en-NZ" sz="3200" dirty="0"/>
          </a:p>
          <a:p>
            <a:r>
              <a:rPr lang="en-NZ" sz="3200" dirty="0"/>
              <a:t>Michael </a:t>
            </a:r>
            <a:r>
              <a:rPr lang="en-NZ" sz="3200" dirty="0" err="1"/>
              <a:t>Pulman</a:t>
            </a:r>
            <a:r>
              <a:rPr lang="en-NZ" sz="3200" dirty="0"/>
              <a:t> 12/10/20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38358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236CA-D4B2-430E-88E5-1E1E160BB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9456"/>
            <a:ext cx="8229600" cy="369332"/>
          </a:xfrm>
        </p:spPr>
        <p:txBody>
          <a:bodyPr/>
          <a:lstStyle/>
          <a:p>
            <a:r>
              <a:rPr lang="en-NZ" sz="2400" dirty="0">
                <a:solidFill>
                  <a:srgbClr val="EC008C"/>
                </a:solidFill>
              </a:rPr>
              <a:t>IHC Election Asks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AC9DE-B987-4ECE-AC6B-8D392B583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8229600" cy="5016758"/>
          </a:xfrm>
        </p:spPr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NZ" sz="2800" dirty="0"/>
              <a:t>Equity in government funded disability  support - An ACC funded model of disability support</a:t>
            </a:r>
          </a:p>
          <a:p>
            <a:pPr lvl="0"/>
            <a:endParaRPr lang="en-NZ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NZ" sz="2800" dirty="0"/>
              <a:t>Funded Advocacy and Support for Personal Agency</a:t>
            </a:r>
          </a:p>
          <a:p>
            <a:pPr lvl="0"/>
            <a:endParaRPr lang="en-NZ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NZ" sz="2800" dirty="0"/>
              <a:t>Embed the Enabling Good Lives principles across all policy settings, service provision and  ensure transparent pricing and funding models</a:t>
            </a:r>
          </a:p>
          <a:p>
            <a:pPr lvl="0"/>
            <a:endParaRPr lang="en-NZ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NZ" sz="2800" dirty="0"/>
              <a:t>Establish an Office of the Public Advocate/Guardian with a focus on adult safeguarding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54629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8B9EA-3E7D-4739-A8DB-E2473205B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9456"/>
            <a:ext cx="8229600" cy="276999"/>
          </a:xfrm>
        </p:spPr>
        <p:txBody>
          <a:bodyPr/>
          <a:lstStyle/>
          <a:p>
            <a:r>
              <a:rPr lang="en-NZ" dirty="0">
                <a:solidFill>
                  <a:srgbClr val="EC008C"/>
                </a:solidFill>
              </a:rPr>
              <a:t>Cont’d -IHC Election asks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65B53-FFF1-4716-8740-71F2F1D84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609600"/>
            <a:ext cx="8229600" cy="4585871"/>
          </a:xfrm>
        </p:spPr>
        <p:txBody>
          <a:bodyPr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2800" dirty="0"/>
              <a:t>Align the  Protection of Personal and Property Rights Act to the UN Convention on the Rights of Persons with Disabilities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2800" dirty="0"/>
              <a:t>A place for the families of intellectually disabled people at the Independent Monitoring Mechanism table (RPO status)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2800" dirty="0"/>
              <a:t>An annual funded health check for all intellectually disabled people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2800" dirty="0"/>
              <a:t>A government project that tracks access to health and health outcomes for intellectually disabled people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44887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769F3-9700-40BA-827D-E87012A90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9456"/>
            <a:ext cx="8229600" cy="430887"/>
          </a:xfrm>
        </p:spPr>
        <p:txBody>
          <a:bodyPr/>
          <a:lstStyle/>
          <a:p>
            <a:r>
              <a:rPr lang="en-NZ" sz="2800" dirty="0">
                <a:solidFill>
                  <a:srgbClr val="EC008C"/>
                </a:solidFill>
              </a:rPr>
              <a:t>IHC Election Asks Cont’d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9EE358-0EE0-4AAE-BA44-AAE6A7BE8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609600"/>
            <a:ext cx="8229600" cy="4770537"/>
          </a:xfrm>
        </p:spPr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NZ" sz="2400" dirty="0"/>
              <a:t>No seclusion or restraint of disabled people in schools or hospitals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NZ" sz="2400" dirty="0"/>
              <a:t>Increase the use of plain language and easy read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NZ" sz="2400" dirty="0"/>
              <a:t>An enforceable right to education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NZ" sz="2400" dirty="0"/>
              <a:t>An Independent Education Review Tribunal to review decisions made by school Boards of Trustees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NZ" sz="2400" dirty="0"/>
              <a:t>Ensure equitable access to and outcomes from government systems and policies through the provision of reasonable accommodation and accessibility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NZ" sz="2400" dirty="0"/>
              <a:t>Affordable, accessible warm and dry homes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NZ" sz="2400" dirty="0"/>
              <a:t>More intellectually disabled people supported into employment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58548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3982</TotalTime>
  <Words>587</Words>
  <Application>Microsoft Office PowerPoint</Application>
  <PresentationFormat>Custom</PresentationFormat>
  <Paragraphs>80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  Some Questions;</vt:lpstr>
      <vt:lpstr>PowerPoint Presentation</vt:lpstr>
      <vt:lpstr>What does a human rights approach mean- for people, their supporters and for governments? </vt:lpstr>
      <vt:lpstr>Really?</vt:lpstr>
      <vt:lpstr>Are we there yet NZ? </vt:lpstr>
      <vt:lpstr>IHC Election Asks</vt:lpstr>
      <vt:lpstr>Cont’d -IHC Election asks</vt:lpstr>
      <vt:lpstr>IHC Election Asks Cont’d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Dunn</dc:creator>
  <cp:lastModifiedBy>Admin Nzdsn</cp:lastModifiedBy>
  <cp:revision>32</cp:revision>
  <dcterms:created xsi:type="dcterms:W3CDTF">2020-09-09T20:29:55Z</dcterms:created>
  <dcterms:modified xsi:type="dcterms:W3CDTF">2020-10-14T18:45:52Z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2020-09-10T00:00:00Z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2020-09-09T00:00:00Z</vt:filetime>
  </property>
</Properties>
</file>