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6" r:id="rId3"/>
    <p:sldId id="258" r:id="rId4"/>
    <p:sldId id="259" r:id="rId5"/>
    <p:sldId id="260" r:id="rId6"/>
    <p:sldId id="263" r:id="rId7"/>
    <p:sldId id="264" r:id="rId8"/>
    <p:sldId id="265" r:id="rId9"/>
    <p:sldId id="266" r:id="rId10"/>
    <p:sldId id="268" r:id="rId11"/>
    <p:sldId id="271" r:id="rId12"/>
    <p:sldId id="272" r:id="rId13"/>
    <p:sldId id="273" r:id="rId14"/>
    <p:sldId id="275" r:id="rId15"/>
    <p:sldId id="274" r:id="rId16"/>
    <p:sldId id="276" r:id="rId17"/>
    <p:sldId id="278"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4E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B83C41-1940-401C-9923-4B99C940DE54}" v="1" dt="2020-11-04T23:15:29.6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54" autoAdjust="0"/>
    <p:restoredTop sz="94668"/>
  </p:normalViewPr>
  <p:slideViewPr>
    <p:cSldViewPr snapToGrid="0">
      <p:cViewPr varScale="1">
        <p:scale>
          <a:sx n="104" d="100"/>
          <a:sy n="104" d="100"/>
        </p:scale>
        <p:origin x="88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solidFill>
                <a:latin typeface="+mn-lt"/>
                <a:ea typeface="+mn-ea"/>
                <a:cs typeface="+mn-cs"/>
              </a:defRPr>
            </a:pPr>
            <a:r>
              <a:rPr lang="en-NZ" sz="4400" dirty="0">
                <a:solidFill>
                  <a:schemeClr val="tx1"/>
                </a:solidFill>
              </a:rPr>
              <a:t>Employment Rate</a:t>
            </a:r>
          </a:p>
        </c:rich>
      </c:tx>
      <c:layout>
        <c:manualLayout>
          <c:xMode val="edge"/>
          <c:yMode val="edge"/>
          <c:x val="0.28207537663568255"/>
          <c:y val="2.9559248004750759E-2"/>
        </c:manualLayout>
      </c:layout>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solidFill>
              <a:latin typeface="+mn-lt"/>
              <a:ea typeface="+mn-ea"/>
              <a:cs typeface="+mn-cs"/>
            </a:defRPr>
          </a:pPr>
          <a:endParaRPr lang="en-US"/>
        </a:p>
      </c:txPr>
    </c:title>
    <c:autoTitleDeleted val="0"/>
    <c:plotArea>
      <c:layout>
        <c:manualLayout>
          <c:layoutTarget val="inner"/>
          <c:xMode val="edge"/>
          <c:yMode val="edge"/>
          <c:x val="1.3285024154589372E-2"/>
          <c:y val="0.33382202224721907"/>
          <c:w val="0.97342995169082125"/>
          <c:h val="0.51258270382035775"/>
        </c:manualLayout>
      </c:layout>
      <c:barChart>
        <c:barDir val="col"/>
        <c:grouping val="clustered"/>
        <c:varyColors val="0"/>
        <c:ser>
          <c:idx val="0"/>
          <c:order val="0"/>
          <c:tx>
            <c:strRef>
              <c:f>Sheet1!$B$1</c:f>
              <c:strCache>
                <c:ptCount val="1"/>
                <c:pt idx="0">
                  <c:v>Disabled</c:v>
                </c:pt>
              </c:strCache>
            </c:strRef>
          </c:tx>
          <c:spPr>
            <a:solidFill>
              <a:srgbClr val="034EA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3600" b="0" i="0" u="none" strike="noStrike" kern="1200" baseline="0">
                    <a:solidFill>
                      <a:schemeClr val="tx1">
                        <a:lumMod val="85000"/>
                        <a:lumOff val="1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Sheet1!$A$2:$A$4</c:f>
              <c:numCache>
                <c:formatCode>General</c:formatCode>
                <c:ptCount val="3"/>
                <c:pt idx="0">
                  <c:v>2001</c:v>
                </c:pt>
                <c:pt idx="1">
                  <c:v>2018</c:v>
                </c:pt>
                <c:pt idx="2">
                  <c:v>2020</c:v>
                </c:pt>
              </c:numCache>
            </c:numRef>
          </c:cat>
          <c:val>
            <c:numRef>
              <c:f>Sheet1!$B$2:$B$4</c:f>
              <c:numCache>
                <c:formatCode>General</c:formatCode>
                <c:ptCount val="3"/>
                <c:pt idx="0">
                  <c:v>29</c:v>
                </c:pt>
                <c:pt idx="1">
                  <c:v>22.4</c:v>
                </c:pt>
                <c:pt idx="2">
                  <c:v>22.5</c:v>
                </c:pt>
              </c:numCache>
            </c:numRef>
          </c:val>
          <c:extLst>
            <c:ext xmlns:c16="http://schemas.microsoft.com/office/drawing/2014/chart" uri="{C3380CC4-5D6E-409C-BE32-E72D297353CC}">
              <c16:uniqueId val="{00000000-FDF4-4974-A57D-F81B53B3C2EC}"/>
            </c:ext>
          </c:extLst>
        </c:ser>
        <c:ser>
          <c:idx val="1"/>
          <c:order val="1"/>
          <c:tx>
            <c:strRef>
              <c:f>Sheet1!$C$1</c:f>
              <c:strCache>
                <c:ptCount val="1"/>
                <c:pt idx="0">
                  <c:v>Non-disabled</c:v>
                </c:pt>
              </c:strCache>
            </c:strRef>
          </c:tx>
          <c:spPr>
            <a:solidFill>
              <a:schemeClr val="accent6"/>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3600" b="0" i="0" u="none" strike="noStrike" kern="1200" baseline="0">
                    <a:solidFill>
                      <a:schemeClr val="tx1">
                        <a:lumMod val="85000"/>
                        <a:lumOff val="1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Sheet1!$A$2:$A$4</c:f>
              <c:numCache>
                <c:formatCode>General</c:formatCode>
                <c:ptCount val="3"/>
                <c:pt idx="0">
                  <c:v>2001</c:v>
                </c:pt>
                <c:pt idx="1">
                  <c:v>2018</c:v>
                </c:pt>
                <c:pt idx="2">
                  <c:v>2020</c:v>
                </c:pt>
              </c:numCache>
            </c:numRef>
          </c:cat>
          <c:val>
            <c:numRef>
              <c:f>Sheet1!$C$2:$C$4</c:f>
              <c:numCache>
                <c:formatCode>General</c:formatCode>
                <c:ptCount val="3"/>
                <c:pt idx="0">
                  <c:v>65</c:v>
                </c:pt>
                <c:pt idx="1">
                  <c:v>70</c:v>
                </c:pt>
                <c:pt idx="2">
                  <c:v>69.3</c:v>
                </c:pt>
              </c:numCache>
            </c:numRef>
          </c:val>
          <c:extLst>
            <c:ext xmlns:c16="http://schemas.microsoft.com/office/drawing/2014/chart" uri="{C3380CC4-5D6E-409C-BE32-E72D297353CC}">
              <c16:uniqueId val="{00000001-FDF4-4974-A57D-F81B53B3C2EC}"/>
            </c:ext>
          </c:extLst>
        </c:ser>
        <c:ser>
          <c:idx val="2"/>
          <c:order val="2"/>
          <c:tx>
            <c:strRef>
              <c:f>Sheet1!$D$1</c:f>
              <c:strCache>
                <c:ptCount val="1"/>
                <c:pt idx="0">
                  <c:v>Difference</c:v>
                </c:pt>
              </c:strCache>
            </c:strRef>
          </c:tx>
          <c:spPr>
            <a:solidFill>
              <a:srgbClr val="FF0000"/>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3600" b="0" i="0" u="none" strike="noStrike" kern="1200" baseline="0">
                    <a:solidFill>
                      <a:schemeClr val="tx1">
                        <a:lumMod val="85000"/>
                        <a:lumOff val="1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Sheet1!$A$2:$A$4</c:f>
              <c:numCache>
                <c:formatCode>General</c:formatCode>
                <c:ptCount val="3"/>
                <c:pt idx="0">
                  <c:v>2001</c:v>
                </c:pt>
                <c:pt idx="1">
                  <c:v>2018</c:v>
                </c:pt>
                <c:pt idx="2">
                  <c:v>2020</c:v>
                </c:pt>
              </c:numCache>
            </c:numRef>
          </c:cat>
          <c:val>
            <c:numRef>
              <c:f>Sheet1!$D$2:$D$4</c:f>
              <c:numCache>
                <c:formatCode>General</c:formatCode>
                <c:ptCount val="3"/>
                <c:pt idx="0">
                  <c:v>36</c:v>
                </c:pt>
                <c:pt idx="1">
                  <c:v>47.6</c:v>
                </c:pt>
                <c:pt idx="2">
                  <c:v>46.8</c:v>
                </c:pt>
              </c:numCache>
            </c:numRef>
          </c:val>
          <c:extLst>
            <c:ext xmlns:c16="http://schemas.microsoft.com/office/drawing/2014/chart" uri="{C3380CC4-5D6E-409C-BE32-E72D297353CC}">
              <c16:uniqueId val="{00000002-FDF4-4974-A57D-F81B53B3C2EC}"/>
            </c:ext>
          </c:extLst>
        </c:ser>
        <c:dLbls>
          <c:dLblPos val="outEnd"/>
          <c:showLegendKey val="0"/>
          <c:showVal val="1"/>
          <c:showCatName val="0"/>
          <c:showSerName val="0"/>
          <c:showPercent val="0"/>
          <c:showBubbleSize val="0"/>
        </c:dLbls>
        <c:gapWidth val="444"/>
        <c:overlap val="-90"/>
        <c:axId val="2054007791"/>
        <c:axId val="2054203055"/>
      </c:barChart>
      <c:catAx>
        <c:axId val="205400779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3600" b="0" i="0" u="none" strike="noStrike" kern="1200" cap="all" spc="120" normalizeH="0" baseline="0">
                <a:solidFill>
                  <a:schemeClr val="tx1">
                    <a:lumMod val="85000"/>
                    <a:lumOff val="15000"/>
                  </a:schemeClr>
                </a:solidFill>
                <a:latin typeface="+mn-lt"/>
                <a:ea typeface="+mn-ea"/>
                <a:cs typeface="+mn-cs"/>
              </a:defRPr>
            </a:pPr>
            <a:endParaRPr lang="en-US"/>
          </a:p>
        </c:txPr>
        <c:crossAx val="2054203055"/>
        <c:crosses val="autoZero"/>
        <c:auto val="1"/>
        <c:lblAlgn val="ctr"/>
        <c:lblOffset val="100"/>
        <c:noMultiLvlLbl val="0"/>
      </c:catAx>
      <c:valAx>
        <c:axId val="2054203055"/>
        <c:scaling>
          <c:orientation val="minMax"/>
        </c:scaling>
        <c:delete val="1"/>
        <c:axPos val="l"/>
        <c:numFmt formatCode="General" sourceLinked="1"/>
        <c:majorTickMark val="none"/>
        <c:minorTickMark val="none"/>
        <c:tickLblPos val="nextTo"/>
        <c:crossAx val="2054007791"/>
        <c:crosses val="autoZero"/>
        <c:crossBetween val="between"/>
      </c:valAx>
      <c:spPr>
        <a:noFill/>
        <a:ln>
          <a:noFill/>
        </a:ln>
        <a:effectLst/>
      </c:spPr>
    </c:plotArea>
    <c:legend>
      <c:legendPos val="t"/>
      <c:layout>
        <c:manualLayout>
          <c:xMode val="edge"/>
          <c:yMode val="edge"/>
          <c:x val="8.4788373351058766E-2"/>
          <c:y val="0.15017644111309023"/>
          <c:w val="0.79726791074591719"/>
          <c:h val="0.10452469294458322"/>
        </c:manualLayout>
      </c:layout>
      <c:overlay val="0"/>
      <c:spPr>
        <a:noFill/>
        <a:ln>
          <a:noFill/>
        </a:ln>
        <a:effectLst/>
      </c:spPr>
      <c:txPr>
        <a:bodyPr rot="0" spcFirstLastPara="1" vertOverflow="ellipsis" vert="horz" wrap="square" anchor="ctr" anchorCtr="1"/>
        <a:lstStyle/>
        <a:p>
          <a:pPr>
            <a:defRPr sz="3600" b="0" i="0" u="none" strike="noStrike" kern="1200" baseline="0">
              <a:solidFill>
                <a:schemeClr val="tx1">
                  <a:lumMod val="85000"/>
                  <a:lumOff val="1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7CE8B3-FA20-4AB2-ABBA-6297145B6CDB}" type="datetimeFigureOut">
              <a:rPr lang="en-NZ" smtClean="0"/>
              <a:t>5/11/2020</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0D4CE-0BDD-4741-81B8-DDF23C2D9C31}" type="slidenum">
              <a:rPr lang="en-NZ" smtClean="0"/>
              <a:t>‹#›</a:t>
            </a:fld>
            <a:endParaRPr lang="en-NZ"/>
          </a:p>
        </p:txBody>
      </p:sp>
    </p:spTree>
    <p:extLst>
      <p:ext uri="{BB962C8B-B14F-4D97-AF65-F5344CB8AC3E}">
        <p14:creationId xmlns:p14="http://schemas.microsoft.com/office/powerpoint/2010/main" val="3141626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Employer led network, with a vision beyond employment to belonging. As a collective with support from the Accessibility programme our businesses help one another on this journey. There is power and influence in numbers encouraging CEO’s to elevate the position of accessibility up the agenda, yes because it is the right thing to do and also because it makes business sense. We don’t just want to create jobs, we want to create meaningful employment, we want to create more accessible products and services and we want equality. To do this the voice of disability and the voice of the employer needs to be heard. We believe in the mantra “no decision about us without us” and we believe this is true to all sides of the solution. </a:t>
            </a:r>
          </a:p>
        </p:txBody>
      </p:sp>
      <p:sp>
        <p:nvSpPr>
          <p:cNvPr id="4" name="Slide Number Placeholder 3"/>
          <p:cNvSpPr>
            <a:spLocks noGrp="1"/>
          </p:cNvSpPr>
          <p:nvPr>
            <p:ph type="sldNum" sz="quarter" idx="5"/>
          </p:nvPr>
        </p:nvSpPr>
        <p:spPr/>
        <p:txBody>
          <a:bodyPr/>
          <a:lstStyle/>
          <a:p>
            <a:fld id="{421FC23D-8C8D-4F52-B211-79031E081942}" type="slidenum">
              <a:rPr lang="en-NZ" smtClean="0"/>
              <a:t>12</a:t>
            </a:fld>
            <a:endParaRPr lang="en-NZ"/>
          </a:p>
        </p:txBody>
      </p:sp>
    </p:spTree>
    <p:extLst>
      <p:ext uri="{BB962C8B-B14F-4D97-AF65-F5344CB8AC3E}">
        <p14:creationId xmlns:p14="http://schemas.microsoft.com/office/powerpoint/2010/main" val="2372611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When I joined the accessibility tick programme it was through a contact I had from ACC. I didn’t really know what to expect from our first meeting and was so pleasantly surprised by the simplicity, the business case and the potential gravity of the framework and programme they had to offer. We had some objections from managers in the past mostly out of fear of failing an employee. We worked with other providers and would hear comments from managers like “what if it doesn’t work out and I have to disappoint them” or “how will the team respond”. The accessibility tick provided answers and actions for all the concerns and the network put weight behind us continuing the journey. It made our business accountable to deliverable to truly shift the dial toward equality. (Examples of this i.e. new employee experiences). In celebrating our progress within the accessibility programme, we started to see something we had not expected, existing employees coming forward to disclose, they too associated with an accessibility need. (Will talk here to existing employees, and new employees and changes we made.)</a:t>
            </a:r>
          </a:p>
        </p:txBody>
      </p:sp>
      <p:sp>
        <p:nvSpPr>
          <p:cNvPr id="4" name="Slide Number Placeholder 3"/>
          <p:cNvSpPr>
            <a:spLocks noGrp="1"/>
          </p:cNvSpPr>
          <p:nvPr>
            <p:ph type="sldNum" sz="quarter" idx="5"/>
          </p:nvPr>
        </p:nvSpPr>
        <p:spPr/>
        <p:txBody>
          <a:bodyPr/>
          <a:lstStyle/>
          <a:p>
            <a:fld id="{421FC23D-8C8D-4F52-B211-79031E081942}" type="slidenum">
              <a:rPr lang="en-NZ" smtClean="0"/>
              <a:t>13</a:t>
            </a:fld>
            <a:endParaRPr lang="en-NZ"/>
          </a:p>
        </p:txBody>
      </p:sp>
    </p:spTree>
    <p:extLst>
      <p:ext uri="{BB962C8B-B14F-4D97-AF65-F5344CB8AC3E}">
        <p14:creationId xmlns:p14="http://schemas.microsoft.com/office/powerpoint/2010/main" val="4228677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The proof this works are the cultural transformations like the one I experienced across organisations that represent 3% of the New Zealand workforce. When a business has a challenge sometimes they need a business perspective alongside the voice of disability. Sometimes the business perspective within our network is the voice of disability.  The network and the Accessibility programme has given confidence to business to employ more people with disability and to make products and services more accessible internally and externally. I felt I was coached continuously and while I am now at the EMA, a supporter of the Accessibility Tick, I know the coaching and journey at Ricoh continues, because there is always room to improve. The network and programme provides a centralised point to triage for support and information with no judgement. There isn’t the pressure to try to manage and maintain multiple relationships with multiple disability organisations and there is always someone to speak to if you are unsure where to go for help. While it may be desirable to work across multiple disability associations or organisations it is not realistic due to time constraints in business. To make Aotearoa the most accessible country in the world we need to work together for better. We need to keep asking what could be done, what should be done, what must be done, and using the power of numbers to make positive change.</a:t>
            </a:r>
          </a:p>
        </p:txBody>
      </p:sp>
      <p:sp>
        <p:nvSpPr>
          <p:cNvPr id="4" name="Slide Number Placeholder 3"/>
          <p:cNvSpPr>
            <a:spLocks noGrp="1"/>
          </p:cNvSpPr>
          <p:nvPr>
            <p:ph type="sldNum" sz="quarter" idx="5"/>
          </p:nvPr>
        </p:nvSpPr>
        <p:spPr/>
        <p:txBody>
          <a:bodyPr/>
          <a:lstStyle/>
          <a:p>
            <a:fld id="{421FC23D-8C8D-4F52-B211-79031E081942}" type="slidenum">
              <a:rPr lang="en-NZ" smtClean="0"/>
              <a:t>15</a:t>
            </a:fld>
            <a:endParaRPr lang="en-NZ"/>
          </a:p>
        </p:txBody>
      </p:sp>
    </p:spTree>
    <p:extLst>
      <p:ext uri="{BB962C8B-B14F-4D97-AF65-F5344CB8AC3E}">
        <p14:creationId xmlns:p14="http://schemas.microsoft.com/office/powerpoint/2010/main" val="2897196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E546A-5CD1-4588-A9A5-CEEE905695D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a:extLst>
              <a:ext uri="{FF2B5EF4-FFF2-40B4-BE49-F238E27FC236}">
                <a16:creationId xmlns:a16="http://schemas.microsoft.com/office/drawing/2014/main" id="{333FFD82-D7E6-436C-8698-BDEB4B4AF2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a:extLst>
              <a:ext uri="{FF2B5EF4-FFF2-40B4-BE49-F238E27FC236}">
                <a16:creationId xmlns:a16="http://schemas.microsoft.com/office/drawing/2014/main" id="{D7B66157-6EFC-4DC6-9D03-BA997F55A66A}"/>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F4351FAD-5E70-4908-97E0-44E702605813}"/>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89064013-7E3C-47B7-8A83-0BB47BBD8CDB}"/>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2280224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CA8D4-0BC7-4B7D-875A-1031592F7D00}"/>
              </a:ext>
            </a:extLst>
          </p:cNvPr>
          <p:cNvSpPr>
            <a:spLocks noGrp="1"/>
          </p:cNvSpPr>
          <p:nvPr>
            <p:ph type="title"/>
          </p:nvPr>
        </p:nvSpPr>
        <p:spPr/>
        <p:txBody>
          <a:bodyPr/>
          <a:lstStyle/>
          <a:p>
            <a:r>
              <a:rPr lang="en-US"/>
              <a:t>Click to edit Master title style</a:t>
            </a:r>
            <a:endParaRPr lang="en-NZ"/>
          </a:p>
        </p:txBody>
      </p:sp>
      <p:sp>
        <p:nvSpPr>
          <p:cNvPr id="3" name="Vertical Text Placeholder 2">
            <a:extLst>
              <a:ext uri="{FF2B5EF4-FFF2-40B4-BE49-F238E27FC236}">
                <a16:creationId xmlns:a16="http://schemas.microsoft.com/office/drawing/2014/main" id="{AFDA3635-28CE-4270-8C39-1257439AF0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B537CE1B-DE3B-42E6-8540-F4C873CB309C}"/>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AEC3D309-4226-4174-947A-AAAF49192315}"/>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28EFBBE6-CE4F-49A5-8174-587331D66EE7}"/>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3692836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972134-D82F-4E30-B878-17F197FEEF4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a:extLst>
              <a:ext uri="{FF2B5EF4-FFF2-40B4-BE49-F238E27FC236}">
                <a16:creationId xmlns:a16="http://schemas.microsoft.com/office/drawing/2014/main" id="{F841DE67-F954-4637-ACFC-6DAA206A89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F0395B41-3573-4E2A-AA4E-AB5B137ED6BF}"/>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7B3E7179-19CF-459D-9F36-746D04E9A726}"/>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703B1A45-AE18-4EB1-8F43-9B24DC7974D2}"/>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2507025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0AF3-2E8A-418D-A2C1-F1497F73CCC0}"/>
              </a:ext>
            </a:extLst>
          </p:cNvPr>
          <p:cNvSpPr>
            <a:spLocks noGrp="1"/>
          </p:cNvSpPr>
          <p:nvPr>
            <p:ph type="title"/>
          </p:nvPr>
        </p:nvSpPr>
        <p:spPr/>
        <p:txBody>
          <a:bodyPr/>
          <a:lstStyle/>
          <a:p>
            <a:r>
              <a:rPr lang="en-US"/>
              <a:t>Click to edit Master title style</a:t>
            </a:r>
            <a:endParaRPr lang="en-NZ"/>
          </a:p>
        </p:txBody>
      </p:sp>
      <p:sp>
        <p:nvSpPr>
          <p:cNvPr id="3" name="Content Placeholder 2">
            <a:extLst>
              <a:ext uri="{FF2B5EF4-FFF2-40B4-BE49-F238E27FC236}">
                <a16:creationId xmlns:a16="http://schemas.microsoft.com/office/drawing/2014/main" id="{70B4A47D-4A6C-452A-A124-B76AE3F25C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7AC83676-09A0-43C8-B6B1-B1D34762F720}"/>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5F82E3B4-5F43-4569-A18B-06D1A207FCB1}"/>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9015F367-3587-4829-B1B4-C2DE997F136E}"/>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2326536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1E0C5-989E-45FA-A1C1-4D427881AC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a:extLst>
              <a:ext uri="{FF2B5EF4-FFF2-40B4-BE49-F238E27FC236}">
                <a16:creationId xmlns:a16="http://schemas.microsoft.com/office/drawing/2014/main" id="{CDF4214F-2001-4CAC-8528-D018046F3C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3AFBA4-8BC1-4DE3-A323-B5D8A3E0AC2F}"/>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E6AEC9EA-3C9B-490A-8865-7C6BEC9403A0}"/>
              </a:ext>
            </a:extLst>
          </p:cNvPr>
          <p:cNvSpPr>
            <a:spLocks noGrp="1"/>
          </p:cNvSpPr>
          <p:nvPr>
            <p:ph type="ftr" sz="quarter" idx="11"/>
          </p:nvPr>
        </p:nvSpPr>
        <p:spPr/>
        <p:txBody>
          <a:bodyPr/>
          <a:lstStyle/>
          <a:p>
            <a:endParaRPr lang="en-NZ"/>
          </a:p>
        </p:txBody>
      </p:sp>
      <p:sp>
        <p:nvSpPr>
          <p:cNvPr id="6" name="Slide Number Placeholder 5">
            <a:extLst>
              <a:ext uri="{FF2B5EF4-FFF2-40B4-BE49-F238E27FC236}">
                <a16:creationId xmlns:a16="http://schemas.microsoft.com/office/drawing/2014/main" id="{74835D20-B85F-43DC-BE97-8385642A4B77}"/>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3909325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BE124-EE6F-4050-9D97-B377F8D96C7C}"/>
              </a:ext>
            </a:extLst>
          </p:cNvPr>
          <p:cNvSpPr>
            <a:spLocks noGrp="1"/>
          </p:cNvSpPr>
          <p:nvPr>
            <p:ph type="title"/>
          </p:nvPr>
        </p:nvSpPr>
        <p:spPr/>
        <p:txBody>
          <a:bodyPr/>
          <a:lstStyle/>
          <a:p>
            <a:r>
              <a:rPr lang="en-US"/>
              <a:t>Click to edit Master title style</a:t>
            </a:r>
            <a:endParaRPr lang="en-NZ"/>
          </a:p>
        </p:txBody>
      </p:sp>
      <p:sp>
        <p:nvSpPr>
          <p:cNvPr id="3" name="Content Placeholder 2">
            <a:extLst>
              <a:ext uri="{FF2B5EF4-FFF2-40B4-BE49-F238E27FC236}">
                <a16:creationId xmlns:a16="http://schemas.microsoft.com/office/drawing/2014/main" id="{1D90B3D5-F17C-4CC8-9312-98851BCF7C4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a:extLst>
              <a:ext uri="{FF2B5EF4-FFF2-40B4-BE49-F238E27FC236}">
                <a16:creationId xmlns:a16="http://schemas.microsoft.com/office/drawing/2014/main" id="{8FACF87C-088A-4047-B8BF-3013A181246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a:extLst>
              <a:ext uri="{FF2B5EF4-FFF2-40B4-BE49-F238E27FC236}">
                <a16:creationId xmlns:a16="http://schemas.microsoft.com/office/drawing/2014/main" id="{07FCF722-8A13-47B6-A2ED-D8296E14F9F8}"/>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6" name="Footer Placeholder 5">
            <a:extLst>
              <a:ext uri="{FF2B5EF4-FFF2-40B4-BE49-F238E27FC236}">
                <a16:creationId xmlns:a16="http://schemas.microsoft.com/office/drawing/2014/main" id="{D2258196-83BF-4AD6-810D-A2D3FD1733EB}"/>
              </a:ext>
            </a:extLst>
          </p:cNvPr>
          <p:cNvSpPr>
            <a:spLocks noGrp="1"/>
          </p:cNvSpPr>
          <p:nvPr>
            <p:ph type="ftr" sz="quarter" idx="11"/>
          </p:nvPr>
        </p:nvSpPr>
        <p:spPr/>
        <p:txBody>
          <a:bodyPr/>
          <a:lstStyle/>
          <a:p>
            <a:endParaRPr lang="en-NZ"/>
          </a:p>
        </p:txBody>
      </p:sp>
      <p:sp>
        <p:nvSpPr>
          <p:cNvPr id="7" name="Slide Number Placeholder 6">
            <a:extLst>
              <a:ext uri="{FF2B5EF4-FFF2-40B4-BE49-F238E27FC236}">
                <a16:creationId xmlns:a16="http://schemas.microsoft.com/office/drawing/2014/main" id="{9E5DF85E-8A28-470C-9795-A318F4EA3998}"/>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255031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F3A20-A412-4022-BB20-8C590E4D2809}"/>
              </a:ext>
            </a:extLst>
          </p:cNvPr>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a:extLst>
              <a:ext uri="{FF2B5EF4-FFF2-40B4-BE49-F238E27FC236}">
                <a16:creationId xmlns:a16="http://schemas.microsoft.com/office/drawing/2014/main" id="{80EEE18C-BB36-495A-A1DD-9F85A75172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02276A-C8A3-4EF7-87A5-2E2024F45AC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a:extLst>
              <a:ext uri="{FF2B5EF4-FFF2-40B4-BE49-F238E27FC236}">
                <a16:creationId xmlns:a16="http://schemas.microsoft.com/office/drawing/2014/main" id="{A4E7A6C6-03DF-42AC-A306-972B1FD6FE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38498B-EAC6-4FBF-96F8-193A3AE148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a:extLst>
              <a:ext uri="{FF2B5EF4-FFF2-40B4-BE49-F238E27FC236}">
                <a16:creationId xmlns:a16="http://schemas.microsoft.com/office/drawing/2014/main" id="{830871E2-47AE-41CB-9F55-7682698CCC6C}"/>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8" name="Footer Placeholder 7">
            <a:extLst>
              <a:ext uri="{FF2B5EF4-FFF2-40B4-BE49-F238E27FC236}">
                <a16:creationId xmlns:a16="http://schemas.microsoft.com/office/drawing/2014/main" id="{59BD361C-AC3A-4DED-9453-BE0A62F88F58}"/>
              </a:ext>
            </a:extLst>
          </p:cNvPr>
          <p:cNvSpPr>
            <a:spLocks noGrp="1"/>
          </p:cNvSpPr>
          <p:nvPr>
            <p:ph type="ftr" sz="quarter" idx="11"/>
          </p:nvPr>
        </p:nvSpPr>
        <p:spPr/>
        <p:txBody>
          <a:bodyPr/>
          <a:lstStyle/>
          <a:p>
            <a:endParaRPr lang="en-NZ"/>
          </a:p>
        </p:txBody>
      </p:sp>
      <p:sp>
        <p:nvSpPr>
          <p:cNvPr id="9" name="Slide Number Placeholder 8">
            <a:extLst>
              <a:ext uri="{FF2B5EF4-FFF2-40B4-BE49-F238E27FC236}">
                <a16:creationId xmlns:a16="http://schemas.microsoft.com/office/drawing/2014/main" id="{F1EC17FD-54BB-4EA3-BFA9-B4A5E5F029DB}"/>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1028850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9C53E-EC4A-43BA-B75E-D1AE8DCF5F04}"/>
              </a:ext>
            </a:extLst>
          </p:cNvPr>
          <p:cNvSpPr>
            <a:spLocks noGrp="1"/>
          </p:cNvSpPr>
          <p:nvPr>
            <p:ph type="title"/>
          </p:nvPr>
        </p:nvSpPr>
        <p:spPr/>
        <p:txBody>
          <a:bodyPr/>
          <a:lstStyle/>
          <a:p>
            <a:r>
              <a:rPr lang="en-US"/>
              <a:t>Click to edit Master title style</a:t>
            </a:r>
            <a:endParaRPr lang="en-NZ"/>
          </a:p>
        </p:txBody>
      </p:sp>
      <p:sp>
        <p:nvSpPr>
          <p:cNvPr id="3" name="Date Placeholder 2">
            <a:extLst>
              <a:ext uri="{FF2B5EF4-FFF2-40B4-BE49-F238E27FC236}">
                <a16:creationId xmlns:a16="http://schemas.microsoft.com/office/drawing/2014/main" id="{19961B50-A2E6-431D-885F-BE413AEE01E2}"/>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4" name="Footer Placeholder 3">
            <a:extLst>
              <a:ext uri="{FF2B5EF4-FFF2-40B4-BE49-F238E27FC236}">
                <a16:creationId xmlns:a16="http://schemas.microsoft.com/office/drawing/2014/main" id="{6F73CA46-CF8C-43F1-A5E9-A7CB519613B6}"/>
              </a:ext>
            </a:extLst>
          </p:cNvPr>
          <p:cNvSpPr>
            <a:spLocks noGrp="1"/>
          </p:cNvSpPr>
          <p:nvPr>
            <p:ph type="ftr" sz="quarter" idx="11"/>
          </p:nvPr>
        </p:nvSpPr>
        <p:spPr/>
        <p:txBody>
          <a:bodyPr/>
          <a:lstStyle/>
          <a:p>
            <a:endParaRPr lang="en-NZ"/>
          </a:p>
        </p:txBody>
      </p:sp>
      <p:sp>
        <p:nvSpPr>
          <p:cNvPr id="5" name="Slide Number Placeholder 4">
            <a:extLst>
              <a:ext uri="{FF2B5EF4-FFF2-40B4-BE49-F238E27FC236}">
                <a16:creationId xmlns:a16="http://schemas.microsoft.com/office/drawing/2014/main" id="{C63E7C4E-BC88-4C61-9E29-AE0A25649BEC}"/>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1272198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C9ADFB-59DC-46E3-8067-03977BD5BB61}"/>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3" name="Footer Placeholder 2">
            <a:extLst>
              <a:ext uri="{FF2B5EF4-FFF2-40B4-BE49-F238E27FC236}">
                <a16:creationId xmlns:a16="http://schemas.microsoft.com/office/drawing/2014/main" id="{685EEB8F-B683-4EBA-BE43-DFCFF87FD63D}"/>
              </a:ext>
            </a:extLst>
          </p:cNvPr>
          <p:cNvSpPr>
            <a:spLocks noGrp="1"/>
          </p:cNvSpPr>
          <p:nvPr>
            <p:ph type="ftr" sz="quarter" idx="11"/>
          </p:nvPr>
        </p:nvSpPr>
        <p:spPr/>
        <p:txBody>
          <a:bodyPr/>
          <a:lstStyle/>
          <a:p>
            <a:endParaRPr lang="en-NZ"/>
          </a:p>
        </p:txBody>
      </p:sp>
      <p:sp>
        <p:nvSpPr>
          <p:cNvPr id="4" name="Slide Number Placeholder 3">
            <a:extLst>
              <a:ext uri="{FF2B5EF4-FFF2-40B4-BE49-F238E27FC236}">
                <a16:creationId xmlns:a16="http://schemas.microsoft.com/office/drawing/2014/main" id="{CD36BB60-D144-4CB9-B241-75CA276A04FD}"/>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648491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A3139-9D06-4242-96F6-A2310FE4FF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a:extLst>
              <a:ext uri="{FF2B5EF4-FFF2-40B4-BE49-F238E27FC236}">
                <a16:creationId xmlns:a16="http://schemas.microsoft.com/office/drawing/2014/main" id="{FA3B0037-E81D-438F-A713-5069D449AF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a:extLst>
              <a:ext uri="{FF2B5EF4-FFF2-40B4-BE49-F238E27FC236}">
                <a16:creationId xmlns:a16="http://schemas.microsoft.com/office/drawing/2014/main" id="{C5D09283-ABCD-4E0B-96AF-6E1876FCBC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BA5C9C-81E4-4623-947C-F133F994F436}"/>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6" name="Footer Placeholder 5">
            <a:extLst>
              <a:ext uri="{FF2B5EF4-FFF2-40B4-BE49-F238E27FC236}">
                <a16:creationId xmlns:a16="http://schemas.microsoft.com/office/drawing/2014/main" id="{47CC2DEC-876D-4E28-ACB2-6711679F6DBF}"/>
              </a:ext>
            </a:extLst>
          </p:cNvPr>
          <p:cNvSpPr>
            <a:spLocks noGrp="1"/>
          </p:cNvSpPr>
          <p:nvPr>
            <p:ph type="ftr" sz="quarter" idx="11"/>
          </p:nvPr>
        </p:nvSpPr>
        <p:spPr/>
        <p:txBody>
          <a:bodyPr/>
          <a:lstStyle/>
          <a:p>
            <a:endParaRPr lang="en-NZ"/>
          </a:p>
        </p:txBody>
      </p:sp>
      <p:sp>
        <p:nvSpPr>
          <p:cNvPr id="7" name="Slide Number Placeholder 6">
            <a:extLst>
              <a:ext uri="{FF2B5EF4-FFF2-40B4-BE49-F238E27FC236}">
                <a16:creationId xmlns:a16="http://schemas.microsoft.com/office/drawing/2014/main" id="{72A53355-48F2-4760-BE09-B2906D281738}"/>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2608334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60A54-8D9B-4E7B-9097-168A7FA7E8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a:extLst>
              <a:ext uri="{FF2B5EF4-FFF2-40B4-BE49-F238E27FC236}">
                <a16:creationId xmlns:a16="http://schemas.microsoft.com/office/drawing/2014/main" id="{9080B3F0-142E-4DD8-B007-ED16D879FD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a:extLst>
              <a:ext uri="{FF2B5EF4-FFF2-40B4-BE49-F238E27FC236}">
                <a16:creationId xmlns:a16="http://schemas.microsoft.com/office/drawing/2014/main" id="{18DC55A3-AD45-4D27-9E7E-3C3E7503F8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2DC5EC-3C97-415F-8B91-B08D29C518ED}"/>
              </a:ext>
            </a:extLst>
          </p:cNvPr>
          <p:cNvSpPr>
            <a:spLocks noGrp="1"/>
          </p:cNvSpPr>
          <p:nvPr>
            <p:ph type="dt" sz="half" idx="10"/>
          </p:nvPr>
        </p:nvSpPr>
        <p:spPr/>
        <p:txBody>
          <a:bodyPr/>
          <a:lstStyle/>
          <a:p>
            <a:fld id="{53DF0943-9F4A-4B5D-B0B3-D45BBEC6D8A1}" type="datetimeFigureOut">
              <a:rPr lang="en-NZ" smtClean="0"/>
              <a:t>5/11/2020</a:t>
            </a:fld>
            <a:endParaRPr lang="en-NZ"/>
          </a:p>
        </p:txBody>
      </p:sp>
      <p:sp>
        <p:nvSpPr>
          <p:cNvPr id="6" name="Footer Placeholder 5">
            <a:extLst>
              <a:ext uri="{FF2B5EF4-FFF2-40B4-BE49-F238E27FC236}">
                <a16:creationId xmlns:a16="http://schemas.microsoft.com/office/drawing/2014/main" id="{32A54C3A-8936-402C-80CE-AAD1209BE667}"/>
              </a:ext>
            </a:extLst>
          </p:cNvPr>
          <p:cNvSpPr>
            <a:spLocks noGrp="1"/>
          </p:cNvSpPr>
          <p:nvPr>
            <p:ph type="ftr" sz="quarter" idx="11"/>
          </p:nvPr>
        </p:nvSpPr>
        <p:spPr/>
        <p:txBody>
          <a:bodyPr/>
          <a:lstStyle/>
          <a:p>
            <a:endParaRPr lang="en-NZ"/>
          </a:p>
        </p:txBody>
      </p:sp>
      <p:sp>
        <p:nvSpPr>
          <p:cNvPr id="7" name="Slide Number Placeholder 6">
            <a:extLst>
              <a:ext uri="{FF2B5EF4-FFF2-40B4-BE49-F238E27FC236}">
                <a16:creationId xmlns:a16="http://schemas.microsoft.com/office/drawing/2014/main" id="{B023F528-D267-4996-85BB-8DA9A2B38EE7}"/>
              </a:ext>
            </a:extLst>
          </p:cNvPr>
          <p:cNvSpPr>
            <a:spLocks noGrp="1"/>
          </p:cNvSpPr>
          <p:nvPr>
            <p:ph type="sldNum" sz="quarter" idx="12"/>
          </p:nvPr>
        </p:nvSpPr>
        <p:spPr/>
        <p:txBody>
          <a:bodyPr/>
          <a:lstStyle/>
          <a:p>
            <a:fld id="{029A7C49-5B25-4156-AEEE-949E8C85A535}" type="slidenum">
              <a:rPr lang="en-NZ" smtClean="0"/>
              <a:t>‹#›</a:t>
            </a:fld>
            <a:endParaRPr lang="en-NZ"/>
          </a:p>
        </p:txBody>
      </p:sp>
    </p:spTree>
    <p:extLst>
      <p:ext uri="{BB962C8B-B14F-4D97-AF65-F5344CB8AC3E}">
        <p14:creationId xmlns:p14="http://schemas.microsoft.com/office/powerpoint/2010/main" val="1308120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CB1F4C-DEBF-4833-9895-DCC50C8174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a:extLst>
              <a:ext uri="{FF2B5EF4-FFF2-40B4-BE49-F238E27FC236}">
                <a16:creationId xmlns:a16="http://schemas.microsoft.com/office/drawing/2014/main" id="{2F14AFFB-E1EE-4857-BAD1-CCBEC8A599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F7F56B40-FB2A-45D5-8962-36385F3FC6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DF0943-9F4A-4B5D-B0B3-D45BBEC6D8A1}" type="datetimeFigureOut">
              <a:rPr lang="en-NZ" smtClean="0"/>
              <a:t>5/11/2020</a:t>
            </a:fld>
            <a:endParaRPr lang="en-NZ"/>
          </a:p>
        </p:txBody>
      </p:sp>
      <p:sp>
        <p:nvSpPr>
          <p:cNvPr id="5" name="Footer Placeholder 4">
            <a:extLst>
              <a:ext uri="{FF2B5EF4-FFF2-40B4-BE49-F238E27FC236}">
                <a16:creationId xmlns:a16="http://schemas.microsoft.com/office/drawing/2014/main" id="{6569C9EF-5667-4DAE-948C-FC4D66A99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a:extLst>
              <a:ext uri="{FF2B5EF4-FFF2-40B4-BE49-F238E27FC236}">
                <a16:creationId xmlns:a16="http://schemas.microsoft.com/office/drawing/2014/main" id="{7D4D4E6D-DD3C-4A68-AA26-54E4ABF9A8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A7C49-5B25-4156-AEEE-949E8C85A535}" type="slidenum">
              <a:rPr lang="en-NZ" smtClean="0"/>
              <a:t>‹#›</a:t>
            </a:fld>
            <a:endParaRPr lang="en-NZ"/>
          </a:p>
        </p:txBody>
      </p:sp>
    </p:spTree>
    <p:extLst>
      <p:ext uri="{BB962C8B-B14F-4D97-AF65-F5344CB8AC3E}">
        <p14:creationId xmlns:p14="http://schemas.microsoft.com/office/powerpoint/2010/main" val="26258540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pxhere.com/en/photo/804575"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cessibility Tick logo with byline Committed to Accessibility">
            <a:extLst>
              <a:ext uri="{FF2B5EF4-FFF2-40B4-BE49-F238E27FC236}">
                <a16:creationId xmlns:a16="http://schemas.microsoft.com/office/drawing/2014/main" id="{7A37CC27-9861-BD46-8B93-B4E4216DD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360680"/>
            <a:ext cx="5638800" cy="4064000"/>
          </a:xfrm>
          <a:prstGeom prst="rect">
            <a:avLst/>
          </a:prstGeom>
        </p:spPr>
      </p:pic>
      <p:pic>
        <p:nvPicPr>
          <p:cNvPr id="4" name="Picture 3" descr="Two people looking at the camera&#10;&#10;Description automatically generated">
            <a:extLst>
              <a:ext uri="{FF2B5EF4-FFF2-40B4-BE49-F238E27FC236}">
                <a16:creationId xmlns:a16="http://schemas.microsoft.com/office/drawing/2014/main" id="{C56C01FE-A1CC-BC46-80B9-B70573CDC5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0651"/>
            <a:ext cx="12192000" cy="2064858"/>
          </a:xfrm>
          <a:prstGeom prst="rect">
            <a:avLst/>
          </a:prstGeom>
        </p:spPr>
      </p:pic>
    </p:spTree>
    <p:extLst>
      <p:ext uri="{BB962C8B-B14F-4D97-AF65-F5344CB8AC3E}">
        <p14:creationId xmlns:p14="http://schemas.microsoft.com/office/powerpoint/2010/main" val="154492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ccessibility Tick logo with byline Committed to Accessibility">
            <a:extLst>
              <a:ext uri="{FF2B5EF4-FFF2-40B4-BE49-F238E27FC236}">
                <a16:creationId xmlns:a16="http://schemas.microsoft.com/office/drawing/2014/main" id="{189096D7-ECAE-4EB5-9F35-F023EF8CE6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360680"/>
            <a:ext cx="5638800" cy="4064000"/>
          </a:xfrm>
          <a:prstGeom prst="rect">
            <a:avLst/>
          </a:prstGeom>
        </p:spPr>
      </p:pic>
      <p:pic>
        <p:nvPicPr>
          <p:cNvPr id="3" name="Picture 2" descr="Two people looking at the camera&#10;&#10;Description automatically generated">
            <a:extLst>
              <a:ext uri="{FF2B5EF4-FFF2-40B4-BE49-F238E27FC236}">
                <a16:creationId xmlns:a16="http://schemas.microsoft.com/office/drawing/2014/main" id="{78B21DD9-ADC7-1B4E-9E70-6D9AB6ABF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0651"/>
            <a:ext cx="12192000" cy="2064858"/>
          </a:xfrm>
          <a:prstGeom prst="rect">
            <a:avLst/>
          </a:prstGeom>
        </p:spPr>
      </p:pic>
    </p:spTree>
    <p:extLst>
      <p:ext uri="{BB962C8B-B14F-4D97-AF65-F5344CB8AC3E}">
        <p14:creationId xmlns:p14="http://schemas.microsoft.com/office/powerpoint/2010/main" val="729680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60D0B-C079-43CC-AEA3-E0F93223953A}"/>
              </a:ext>
            </a:extLst>
          </p:cNvPr>
          <p:cNvSpPr>
            <a:spLocks noGrp="1"/>
          </p:cNvSpPr>
          <p:nvPr>
            <p:ph type="ctrTitle"/>
          </p:nvPr>
        </p:nvSpPr>
        <p:spPr>
          <a:xfrm>
            <a:off x="7315200" y="1757875"/>
            <a:ext cx="4556853" cy="3342249"/>
          </a:xfrm>
        </p:spPr>
        <p:txBody>
          <a:bodyPr anchor="b">
            <a:noAutofit/>
          </a:bodyPr>
          <a:lstStyle/>
          <a:p>
            <a:r>
              <a:rPr lang="en-NZ" sz="4000" dirty="0">
                <a:effectLst/>
                <a:ea typeface="Calibri" panose="020F0502020204030204" pitchFamily="34" charset="0"/>
                <a:cs typeface="Arial" panose="020B0604020202020204" pitchFamily="34" charset="0"/>
              </a:rPr>
              <a:t>How does the Disability Employers Network work?</a:t>
            </a:r>
            <a:br>
              <a:rPr lang="en-NZ" sz="4000" dirty="0">
                <a:effectLst/>
                <a:ea typeface="Calibri" panose="020F0502020204030204" pitchFamily="34" charset="0"/>
                <a:cs typeface="Arial" panose="020B0604020202020204" pitchFamily="34" charset="0"/>
              </a:rPr>
            </a:br>
            <a:br>
              <a:rPr lang="en-NZ" sz="4000" dirty="0">
                <a:effectLst/>
                <a:ea typeface="Calibri" panose="020F0502020204030204" pitchFamily="34" charset="0"/>
                <a:cs typeface="Arial" panose="020B0604020202020204" pitchFamily="34" charset="0"/>
              </a:rPr>
            </a:br>
            <a:r>
              <a:rPr lang="en-NZ" sz="4000" dirty="0">
                <a:effectLst/>
                <a:ea typeface="Calibri" panose="020F0502020204030204" pitchFamily="34" charset="0"/>
                <a:cs typeface="Arial" panose="020B0604020202020204" pitchFamily="34" charset="0"/>
              </a:rPr>
              <a:t>How does it all lead to cultural change? </a:t>
            </a:r>
            <a:endParaRPr lang="en-NZ" sz="4000" dirty="0"/>
          </a:p>
        </p:txBody>
      </p:sp>
      <p:pic>
        <p:nvPicPr>
          <p:cNvPr id="4" name="Picture 2">
            <a:extLst>
              <a:ext uri="{FF2B5EF4-FFF2-40B4-BE49-F238E27FC236}">
                <a16:creationId xmlns:a16="http://schemas.microsoft.com/office/drawing/2014/main" id="{F56EE28F-3F62-4104-960B-E0CB938AA29B}"/>
              </a:ext>
            </a:extLst>
          </p:cNvPr>
          <p:cNvPicPr>
            <a:picLocks noChangeAspect="1"/>
          </p:cNvPicPr>
          <p:nvPr/>
        </p:nvPicPr>
        <p:blipFill rotWithShape="1">
          <a:blip r:embed="rId2"/>
          <a:srcRect l="2961" r="15639"/>
          <a:stretch/>
        </p:blipFill>
        <p:spPr>
          <a:xfrm>
            <a:off x="-483557" y="10"/>
            <a:ext cx="7443196" cy="6857990"/>
          </a:xfrm>
          <a:prstGeom prst="rect">
            <a:avLst/>
          </a:prstGeom>
        </p:spPr>
      </p:pic>
    </p:spTree>
    <p:extLst>
      <p:ext uri="{BB962C8B-B14F-4D97-AF65-F5344CB8AC3E}">
        <p14:creationId xmlns:p14="http://schemas.microsoft.com/office/powerpoint/2010/main" val="3267085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arrow&#10;&#10;Description automatically generated">
            <a:extLst>
              <a:ext uri="{FF2B5EF4-FFF2-40B4-BE49-F238E27FC236}">
                <a16:creationId xmlns:a16="http://schemas.microsoft.com/office/drawing/2014/main" id="{0455FAB9-E561-4B43-A9C3-3944421DB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892" y="160020"/>
            <a:ext cx="5383108" cy="6697980"/>
          </a:xfrm>
          <a:prstGeom prst="rect">
            <a:avLst/>
          </a:prstGeom>
        </p:spPr>
      </p:pic>
      <p:sp>
        <p:nvSpPr>
          <p:cNvPr id="3" name="Content Placeholder 2">
            <a:extLst>
              <a:ext uri="{FF2B5EF4-FFF2-40B4-BE49-F238E27FC236}">
                <a16:creationId xmlns:a16="http://schemas.microsoft.com/office/drawing/2014/main" id="{F1E9431B-3959-468F-B0E7-D38FCC3ADA25}"/>
              </a:ext>
            </a:extLst>
          </p:cNvPr>
          <p:cNvSpPr>
            <a:spLocks noGrp="1"/>
          </p:cNvSpPr>
          <p:nvPr>
            <p:ph idx="1"/>
          </p:nvPr>
        </p:nvSpPr>
        <p:spPr>
          <a:xfrm>
            <a:off x="152597" y="450749"/>
            <a:ext cx="10112793" cy="3655261"/>
          </a:xfrm>
        </p:spPr>
        <p:txBody>
          <a:bodyPr vert="horz" lIns="91440" tIns="45720" rIns="91440" bIns="45720" rtlCol="0" anchor="ctr">
            <a:normAutofit/>
          </a:bodyPr>
          <a:lstStyle/>
          <a:p>
            <a:pPr marL="360363" indent="-268288">
              <a:lnSpc>
                <a:spcPct val="100000"/>
              </a:lnSpc>
              <a:buNone/>
            </a:pPr>
            <a:r>
              <a:rPr lang="en-US" sz="5400" dirty="0">
                <a:latin typeface="+mj-lt"/>
              </a:rPr>
              <a:t>“To make Aotearoa the most accessible country in the world”</a:t>
            </a:r>
          </a:p>
        </p:txBody>
      </p:sp>
    </p:spTree>
    <p:extLst>
      <p:ext uri="{BB962C8B-B14F-4D97-AF65-F5344CB8AC3E}">
        <p14:creationId xmlns:p14="http://schemas.microsoft.com/office/powerpoint/2010/main" val="2478023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987886F8-EC84-BF4B-94DA-ED59256251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3290"/>
            <a:ext cx="12271828" cy="4581618"/>
          </a:xfrm>
          <a:prstGeom prst="rect">
            <a:avLst/>
          </a:prstGeom>
        </p:spPr>
      </p:pic>
    </p:spTree>
    <p:extLst>
      <p:ext uri="{BB962C8B-B14F-4D97-AF65-F5344CB8AC3E}">
        <p14:creationId xmlns:p14="http://schemas.microsoft.com/office/powerpoint/2010/main" val="189594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F9DA5C5-753C-432B-A64B-48611FD652AB}"/>
              </a:ext>
            </a:extLst>
          </p:cNvPr>
          <p:cNvSpPr txBox="1"/>
          <p:nvPr/>
        </p:nvSpPr>
        <p:spPr>
          <a:xfrm>
            <a:off x="5165002" y="207675"/>
            <a:ext cx="6412831" cy="1107996"/>
          </a:xfrm>
          <a:prstGeom prst="rect">
            <a:avLst/>
          </a:prstGeom>
          <a:noFill/>
        </p:spPr>
        <p:txBody>
          <a:bodyPr wrap="square" rtlCol="0">
            <a:spAutoFit/>
          </a:bodyPr>
          <a:lstStyle/>
          <a:p>
            <a:r>
              <a:rPr lang="en-NZ" sz="6600" b="1" dirty="0"/>
              <a:t>Collective Impact</a:t>
            </a:r>
          </a:p>
        </p:txBody>
      </p:sp>
      <p:pic>
        <p:nvPicPr>
          <p:cNvPr id="16" name="Picture 15" descr="Diagram&#10;&#10;Description automatically generated">
            <a:extLst>
              <a:ext uri="{FF2B5EF4-FFF2-40B4-BE49-F238E27FC236}">
                <a16:creationId xmlns:a16="http://schemas.microsoft.com/office/drawing/2014/main" id="{AAF74F18-86DB-4E4E-A72B-0C5520D75F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4070" y="659423"/>
            <a:ext cx="5716921" cy="6858000"/>
          </a:xfrm>
          <a:prstGeom prst="rect">
            <a:avLst/>
          </a:prstGeom>
        </p:spPr>
      </p:pic>
    </p:spTree>
    <p:extLst>
      <p:ext uri="{BB962C8B-B14F-4D97-AF65-F5344CB8AC3E}">
        <p14:creationId xmlns:p14="http://schemas.microsoft.com/office/powerpoint/2010/main" val="814794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FF392-AC4B-46F6-BB83-E3E7B910CA40}"/>
              </a:ext>
            </a:extLst>
          </p:cNvPr>
          <p:cNvSpPr>
            <a:spLocks noGrp="1"/>
          </p:cNvSpPr>
          <p:nvPr>
            <p:ph type="title"/>
          </p:nvPr>
        </p:nvSpPr>
        <p:spPr>
          <a:xfrm>
            <a:off x="690537" y="1252996"/>
            <a:ext cx="4334651" cy="4352005"/>
          </a:xfrm>
        </p:spPr>
        <p:txBody>
          <a:bodyPr vert="horz" lIns="91440" tIns="45720" rIns="91440" bIns="45720" rtlCol="0" anchor="b">
            <a:normAutofit/>
          </a:bodyPr>
          <a:lstStyle/>
          <a:p>
            <a:r>
              <a:rPr lang="en-US" sz="6000" dirty="0"/>
              <a:t>Let’s work together to educate one another and remove fear </a:t>
            </a:r>
          </a:p>
        </p:txBody>
      </p:sp>
      <p:pic>
        <p:nvPicPr>
          <p:cNvPr id="3074" name="Picture 2" descr="Fear is the biggest Disability of all. It will Paralyze you more than being  in a Wheelchair - Nick… | Nick vujicic quotes, Disability quotes, Life  quotes to live by">
            <a:extLst>
              <a:ext uri="{FF2B5EF4-FFF2-40B4-BE49-F238E27FC236}">
                <a16:creationId xmlns:a16="http://schemas.microsoft.com/office/drawing/2014/main" id="{4414780B-5825-4A70-B07F-4D6432E843D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095"/>
          <a:stretch/>
        </p:blipFill>
        <p:spPr bwMode="auto">
          <a:xfrm>
            <a:off x="5430252" y="732955"/>
            <a:ext cx="6178717" cy="5392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398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ccessibility Tick logo with byline Committed to Accessibility">
            <a:extLst>
              <a:ext uri="{FF2B5EF4-FFF2-40B4-BE49-F238E27FC236}">
                <a16:creationId xmlns:a16="http://schemas.microsoft.com/office/drawing/2014/main" id="{4F983FE9-FF28-9D49-B44C-BFD2C1BEA7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360680"/>
            <a:ext cx="5638800" cy="4064000"/>
          </a:xfrm>
          <a:prstGeom prst="rect">
            <a:avLst/>
          </a:prstGeom>
        </p:spPr>
      </p:pic>
      <p:pic>
        <p:nvPicPr>
          <p:cNvPr id="4" name="Picture 3" descr="Two people looking at the camera&#10;&#10;Description automatically generated">
            <a:extLst>
              <a:ext uri="{FF2B5EF4-FFF2-40B4-BE49-F238E27FC236}">
                <a16:creationId xmlns:a16="http://schemas.microsoft.com/office/drawing/2014/main" id="{125945C6-E9B1-DF4D-9369-1D943E6D29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0651"/>
            <a:ext cx="12192000" cy="2064858"/>
          </a:xfrm>
          <a:prstGeom prst="rect">
            <a:avLst/>
          </a:prstGeom>
        </p:spPr>
      </p:pic>
    </p:spTree>
    <p:extLst>
      <p:ext uri="{BB962C8B-B14F-4D97-AF65-F5344CB8AC3E}">
        <p14:creationId xmlns:p14="http://schemas.microsoft.com/office/powerpoint/2010/main" val="4042935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34EA2"/>
        </a:solidFill>
        <a:effectLst/>
      </p:bgPr>
    </p:bg>
    <p:spTree>
      <p:nvGrpSpPr>
        <p:cNvPr id="1" name=""/>
        <p:cNvGrpSpPr/>
        <p:nvPr/>
      </p:nvGrpSpPr>
      <p:grpSpPr>
        <a:xfrm>
          <a:off x="0" y="0"/>
          <a:ext cx="0" cy="0"/>
          <a:chOff x="0" y="0"/>
          <a:chExt cx="0" cy="0"/>
        </a:xfrm>
      </p:grpSpPr>
      <p:pic>
        <p:nvPicPr>
          <p:cNvPr id="6" name="Picture 5" descr="A picture containing person, standing, bird, people&#10;&#10;Description automatically generated">
            <a:extLst>
              <a:ext uri="{FF2B5EF4-FFF2-40B4-BE49-F238E27FC236}">
                <a16:creationId xmlns:a16="http://schemas.microsoft.com/office/drawing/2014/main" id="{2E47E83F-6127-7C4C-AF24-728B38210A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85" y="1848796"/>
            <a:ext cx="12192000" cy="4990065"/>
          </a:xfrm>
          <a:prstGeom prst="rect">
            <a:avLst/>
          </a:prstGeom>
        </p:spPr>
      </p:pic>
      <p:sp>
        <p:nvSpPr>
          <p:cNvPr id="2" name="Title 1">
            <a:extLst>
              <a:ext uri="{FF2B5EF4-FFF2-40B4-BE49-F238E27FC236}">
                <a16:creationId xmlns:a16="http://schemas.microsoft.com/office/drawing/2014/main" id="{BB77B8EC-A8D2-4FFA-AA39-C043F9BB56C5}"/>
              </a:ext>
            </a:extLst>
          </p:cNvPr>
          <p:cNvSpPr>
            <a:spLocks noGrp="1"/>
          </p:cNvSpPr>
          <p:nvPr>
            <p:ph type="title"/>
          </p:nvPr>
        </p:nvSpPr>
        <p:spPr>
          <a:xfrm>
            <a:off x="237392" y="456588"/>
            <a:ext cx="11816862" cy="1593655"/>
          </a:xfrm>
        </p:spPr>
        <p:txBody>
          <a:bodyPr>
            <a:normAutofit/>
          </a:bodyPr>
          <a:lstStyle/>
          <a:p>
            <a:pPr algn="ctr"/>
            <a:r>
              <a:rPr lang="en-NZ" sz="6600" dirty="0">
                <a:solidFill>
                  <a:schemeClr val="bg1"/>
                </a:solidFill>
                <a:latin typeface="Atkinson Hyperlegible" pitchFamily="2" charset="0"/>
              </a:rPr>
              <a:t>Nothing about us without us</a:t>
            </a:r>
          </a:p>
        </p:txBody>
      </p:sp>
      <p:sp>
        <p:nvSpPr>
          <p:cNvPr id="4" name="Title 1">
            <a:extLst>
              <a:ext uri="{FF2B5EF4-FFF2-40B4-BE49-F238E27FC236}">
                <a16:creationId xmlns:a16="http://schemas.microsoft.com/office/drawing/2014/main" id="{F3538D6C-662D-419F-A93A-898BF6A5869A}"/>
              </a:ext>
            </a:extLst>
          </p:cNvPr>
          <p:cNvSpPr txBox="1">
            <a:spLocks/>
          </p:cNvSpPr>
          <p:nvPr/>
        </p:nvSpPr>
        <p:spPr>
          <a:xfrm>
            <a:off x="838200" y="3845344"/>
            <a:ext cx="10515600" cy="25906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NZ" sz="7200" b="1" dirty="0">
                <a:ln>
                  <a:solidFill>
                    <a:srgbClr val="0070C0"/>
                  </a:solidFill>
                </a:ln>
                <a:solidFill>
                  <a:schemeClr val="bg1"/>
                </a:solidFill>
                <a:effectLst>
                  <a:glow rad="63500">
                    <a:schemeClr val="accent5">
                      <a:satMod val="175000"/>
                      <a:alpha val="40000"/>
                    </a:schemeClr>
                  </a:glow>
                </a:effectLst>
                <a:latin typeface="Atkinson Hyperlegible" pitchFamily="2" charset="0"/>
              </a:rPr>
              <a:t>Disability Employment</a:t>
            </a:r>
          </a:p>
        </p:txBody>
      </p:sp>
    </p:spTree>
    <p:extLst>
      <p:ext uri="{BB962C8B-B14F-4D97-AF65-F5344CB8AC3E}">
        <p14:creationId xmlns:p14="http://schemas.microsoft.com/office/powerpoint/2010/main" val="631691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9358485-868D-B14C-90DD-2DE35E6CC04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220978" y="532394"/>
            <a:ext cx="9750044" cy="5854171"/>
          </a:xfrm>
        </p:spPr>
      </p:pic>
    </p:spTree>
    <p:extLst>
      <p:ext uri="{BB962C8B-B14F-4D97-AF65-F5344CB8AC3E}">
        <p14:creationId xmlns:p14="http://schemas.microsoft.com/office/powerpoint/2010/main" val="297595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18" descr="Employment rate of disabled and non-disabled New Zealanders in 2001, 2018 and 2020.">
            <a:extLst>
              <a:ext uri="{FF2B5EF4-FFF2-40B4-BE49-F238E27FC236}">
                <a16:creationId xmlns:a16="http://schemas.microsoft.com/office/drawing/2014/main" id="{A8A7B2A4-7CB1-4EF9-BC4E-1AB25219C4DC}"/>
              </a:ext>
            </a:extLst>
          </p:cNvPr>
          <p:cNvGraphicFramePr>
            <a:graphicFrameLocks noGrp="1"/>
          </p:cNvGraphicFramePr>
          <p:nvPr>
            <p:ph idx="1"/>
            <p:extLst>
              <p:ext uri="{D42A27DB-BD31-4B8C-83A1-F6EECF244321}">
                <p14:modId xmlns:p14="http://schemas.microsoft.com/office/powerpoint/2010/main" val="290760692"/>
              </p:ext>
            </p:extLst>
          </p:nvPr>
        </p:nvGraphicFramePr>
        <p:xfrm>
          <a:off x="388146" y="14288"/>
          <a:ext cx="11313320" cy="6015038"/>
        </p:xfrm>
        <a:graphic>
          <a:graphicData uri="http://schemas.openxmlformats.org/drawingml/2006/chart">
            <c:chart xmlns:c="http://schemas.openxmlformats.org/drawingml/2006/chart" xmlns:r="http://schemas.openxmlformats.org/officeDocument/2006/relationships" r:id="rId2"/>
          </a:graphicData>
        </a:graphic>
      </p:graphicFrame>
      <p:sp>
        <p:nvSpPr>
          <p:cNvPr id="20" name="TextBox 19">
            <a:extLst>
              <a:ext uri="{FF2B5EF4-FFF2-40B4-BE49-F238E27FC236}">
                <a16:creationId xmlns:a16="http://schemas.microsoft.com/office/drawing/2014/main" id="{0ACFFB5C-CA96-413F-9A4C-0B7835827F2C}"/>
              </a:ext>
            </a:extLst>
          </p:cNvPr>
          <p:cNvSpPr txBox="1"/>
          <p:nvPr/>
        </p:nvSpPr>
        <p:spPr>
          <a:xfrm>
            <a:off x="302418" y="6015038"/>
            <a:ext cx="11587163" cy="646331"/>
          </a:xfrm>
          <a:prstGeom prst="rect">
            <a:avLst/>
          </a:prstGeom>
          <a:noFill/>
        </p:spPr>
        <p:txBody>
          <a:bodyPr wrap="square" rtlCol="0">
            <a:spAutoFit/>
          </a:bodyPr>
          <a:lstStyle/>
          <a:p>
            <a:pPr marL="285750" indent="-285750">
              <a:buFont typeface="Arial" panose="020B0604020202020204" pitchFamily="34" charset="0"/>
              <a:buChar char="•"/>
            </a:pPr>
            <a:r>
              <a:rPr lang="en-NZ" dirty="0"/>
              <a:t>2001 Statistics - National Equal Opportunities Network, ‘Disability in the workplace: the good and bad news’, May 2006</a:t>
            </a:r>
          </a:p>
          <a:p>
            <a:pPr marL="285750" indent="-285750">
              <a:buFont typeface="Arial" panose="020B0604020202020204" pitchFamily="34" charset="0"/>
              <a:buChar char="•"/>
            </a:pPr>
            <a:r>
              <a:rPr lang="en-NZ" dirty="0"/>
              <a:t>2018 and 2020 Statistics – Stats NZ, Labour Market Statistics, June 2020 Quarter.</a:t>
            </a:r>
          </a:p>
        </p:txBody>
      </p:sp>
    </p:spTree>
    <p:extLst>
      <p:ext uri="{BB962C8B-B14F-4D97-AF65-F5344CB8AC3E}">
        <p14:creationId xmlns:p14="http://schemas.microsoft.com/office/powerpoint/2010/main" val="1766841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ctor logo">
            <a:extLst>
              <a:ext uri="{FF2B5EF4-FFF2-40B4-BE49-F238E27FC236}">
                <a16:creationId xmlns:a16="http://schemas.microsoft.com/office/drawing/2014/main" id="{17E6E3E5-CBB1-4D1D-8F40-D9DFD2BDFA0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02661" y="1893248"/>
            <a:ext cx="6186677" cy="3071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68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9A72E43A-2FC3-43A9-8E8E-0BF749E66E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1" name="Picture 10" descr="Business man with arms out looking confused">
            <a:extLst>
              <a:ext uri="{FF2B5EF4-FFF2-40B4-BE49-F238E27FC236}">
                <a16:creationId xmlns:a16="http://schemas.microsoft.com/office/drawing/2014/main" id="{D3C7A0F6-B76D-4843-897D-3A0A2158FEA8}"/>
              </a:ext>
            </a:extLst>
          </p:cNvPr>
          <p:cNvPicPr>
            <a:picLocks noChangeAspect="1"/>
          </p:cNvPicPr>
          <p:nvPr/>
        </p:nvPicPr>
        <p:blipFill rotWithShape="1">
          <a:blip r:embed="rId2">
            <a:extLst>
              <a:ext uri="{28A0092B-C50C-407E-A947-70E740481C1C}">
                <a14:useLocalDpi xmlns:a14="http://schemas.microsoft.com/office/drawing/2010/main" val="0"/>
              </a:ext>
            </a:extLst>
          </a:blip>
          <a:srcRect r="1" b="58306"/>
          <a:stretch/>
        </p:blipFill>
        <p:spPr>
          <a:xfrm>
            <a:off x="20" y="10"/>
            <a:ext cx="4003019" cy="3388883"/>
          </a:xfrm>
          <a:prstGeom prst="rect">
            <a:avLst/>
          </a:prstGeom>
        </p:spPr>
      </p:pic>
      <p:pic>
        <p:nvPicPr>
          <p:cNvPr id="3" name="Picture 2" descr="A person posing for the camera&#10;&#10;Description automatically generated">
            <a:extLst>
              <a:ext uri="{FF2B5EF4-FFF2-40B4-BE49-F238E27FC236}">
                <a16:creationId xmlns:a16="http://schemas.microsoft.com/office/drawing/2014/main" id="{1AD71BC8-1048-4A99-912E-7C17B0143DB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5288" r="12911" b="-2"/>
          <a:stretch/>
        </p:blipFill>
        <p:spPr>
          <a:xfrm>
            <a:off x="20" y="3469102"/>
            <a:ext cx="4003019" cy="3388893"/>
          </a:xfrm>
          <a:prstGeom prst="rect">
            <a:avLst/>
          </a:prstGeom>
        </p:spPr>
      </p:pic>
      <p:pic>
        <p:nvPicPr>
          <p:cNvPr id="7" name="Picture 6" descr="Business man looking frustrated">
            <a:extLst>
              <a:ext uri="{FF2B5EF4-FFF2-40B4-BE49-F238E27FC236}">
                <a16:creationId xmlns:a16="http://schemas.microsoft.com/office/drawing/2014/main" id="{DF18F18E-A458-472C-A166-B20987ECA4D8}"/>
              </a:ext>
            </a:extLst>
          </p:cNvPr>
          <p:cNvPicPr>
            <a:picLocks noChangeAspect="1"/>
          </p:cNvPicPr>
          <p:nvPr/>
        </p:nvPicPr>
        <p:blipFill rotWithShape="1">
          <a:blip r:embed="rId5">
            <a:extLst>
              <a:ext uri="{28A0092B-C50C-407E-A947-70E740481C1C}">
                <a14:useLocalDpi xmlns:a14="http://schemas.microsoft.com/office/drawing/2010/main" val="0"/>
              </a:ext>
            </a:extLst>
          </a:blip>
          <a:srcRect b="41911"/>
          <a:stretch/>
        </p:blipFill>
        <p:spPr>
          <a:xfrm>
            <a:off x="4094479" y="10"/>
            <a:ext cx="4014047" cy="6857990"/>
          </a:xfrm>
          <a:prstGeom prst="rect">
            <a:avLst/>
          </a:prstGeom>
        </p:spPr>
      </p:pic>
      <p:pic>
        <p:nvPicPr>
          <p:cNvPr id="9" name="Picture 8" descr="Chinese woman with arms up and confused look on her face">
            <a:extLst>
              <a:ext uri="{FF2B5EF4-FFF2-40B4-BE49-F238E27FC236}">
                <a16:creationId xmlns:a16="http://schemas.microsoft.com/office/drawing/2014/main" id="{0728B964-AB3E-46E4-B07F-9104CEAC6E0E}"/>
              </a:ext>
            </a:extLst>
          </p:cNvPr>
          <p:cNvPicPr>
            <a:picLocks noChangeAspect="1"/>
          </p:cNvPicPr>
          <p:nvPr/>
        </p:nvPicPr>
        <p:blipFill rotWithShape="1">
          <a:blip r:embed="rId6">
            <a:extLst>
              <a:ext uri="{28A0092B-C50C-407E-A947-70E740481C1C}">
                <a14:useLocalDpi xmlns:a14="http://schemas.microsoft.com/office/drawing/2010/main" val="0"/>
              </a:ext>
            </a:extLst>
          </a:blip>
          <a:srcRect b="42528"/>
          <a:stretch/>
        </p:blipFill>
        <p:spPr>
          <a:xfrm>
            <a:off x="8188960" y="10"/>
            <a:ext cx="4003039" cy="3383270"/>
          </a:xfrm>
          <a:prstGeom prst="rect">
            <a:avLst/>
          </a:prstGeom>
        </p:spPr>
      </p:pic>
      <p:pic>
        <p:nvPicPr>
          <p:cNvPr id="13" name="Picture 12" descr="English business man with arms up and questioning look">
            <a:extLst>
              <a:ext uri="{FF2B5EF4-FFF2-40B4-BE49-F238E27FC236}">
                <a16:creationId xmlns:a16="http://schemas.microsoft.com/office/drawing/2014/main" id="{88BCD76D-E348-4E71-A2C3-450EE13E507F}"/>
              </a:ext>
            </a:extLst>
          </p:cNvPr>
          <p:cNvPicPr>
            <a:picLocks noChangeAspect="1"/>
          </p:cNvPicPr>
          <p:nvPr/>
        </p:nvPicPr>
        <p:blipFill rotWithShape="1">
          <a:blip r:embed="rId7">
            <a:extLst>
              <a:ext uri="{28A0092B-C50C-407E-A947-70E740481C1C}">
                <a14:useLocalDpi xmlns:a14="http://schemas.microsoft.com/office/drawing/2010/main" val="0"/>
              </a:ext>
            </a:extLst>
          </a:blip>
          <a:srcRect r="2" b="62861"/>
          <a:stretch/>
        </p:blipFill>
        <p:spPr>
          <a:xfrm>
            <a:off x="8199966" y="3469102"/>
            <a:ext cx="3992034" cy="3388893"/>
          </a:xfrm>
          <a:prstGeom prst="rect">
            <a:avLst/>
          </a:prstGeom>
        </p:spPr>
      </p:pic>
    </p:spTree>
    <p:extLst>
      <p:ext uri="{BB962C8B-B14F-4D97-AF65-F5344CB8AC3E}">
        <p14:creationId xmlns:p14="http://schemas.microsoft.com/office/powerpoint/2010/main" val="900620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room with a large question mark leaning against the wall">
            <a:extLst>
              <a:ext uri="{FF2B5EF4-FFF2-40B4-BE49-F238E27FC236}">
                <a16:creationId xmlns:a16="http://schemas.microsoft.com/office/drawing/2014/main" id="{1B6064AF-6BC9-4F2D-85E3-40E92E63EE4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7369969"/>
          </a:xfrm>
        </p:spPr>
      </p:pic>
      <p:sp>
        <p:nvSpPr>
          <p:cNvPr id="6" name="TextBox 5">
            <a:extLst>
              <a:ext uri="{FF2B5EF4-FFF2-40B4-BE49-F238E27FC236}">
                <a16:creationId xmlns:a16="http://schemas.microsoft.com/office/drawing/2014/main" id="{E9D5E7F7-9FAA-4E80-B3A7-248981932186}"/>
              </a:ext>
            </a:extLst>
          </p:cNvPr>
          <p:cNvSpPr txBox="1"/>
          <p:nvPr/>
        </p:nvSpPr>
        <p:spPr>
          <a:xfrm>
            <a:off x="-418826" y="1896747"/>
            <a:ext cx="9250119" cy="2554545"/>
          </a:xfrm>
          <a:prstGeom prst="rect">
            <a:avLst/>
          </a:prstGeom>
          <a:noFill/>
        </p:spPr>
        <p:txBody>
          <a:bodyPr wrap="square" rtlCol="0">
            <a:spAutoFit/>
          </a:bodyPr>
          <a:lstStyle/>
          <a:p>
            <a:pPr algn="ctr"/>
            <a:r>
              <a:rPr lang="en-NZ" sz="8000" dirty="0">
                <a:solidFill>
                  <a:schemeClr val="bg1"/>
                </a:solidFill>
                <a:latin typeface="+mj-lt"/>
              </a:rPr>
              <a:t>How can we</a:t>
            </a:r>
            <a:br>
              <a:rPr lang="en-NZ" sz="8000" dirty="0">
                <a:solidFill>
                  <a:schemeClr val="bg1"/>
                </a:solidFill>
                <a:latin typeface="+mj-lt"/>
              </a:rPr>
            </a:br>
            <a:r>
              <a:rPr lang="en-NZ" sz="8000" dirty="0">
                <a:solidFill>
                  <a:schemeClr val="bg1"/>
                </a:solidFill>
                <a:latin typeface="+mj-lt"/>
              </a:rPr>
              <a:t>fix that</a:t>
            </a:r>
          </a:p>
        </p:txBody>
      </p:sp>
    </p:spTree>
    <p:extLst>
      <p:ext uri="{BB962C8B-B14F-4D97-AF65-F5344CB8AC3E}">
        <p14:creationId xmlns:p14="http://schemas.microsoft.com/office/powerpoint/2010/main" val="3839507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room with a large question mark leaning against the wall">
            <a:extLst>
              <a:ext uri="{FF2B5EF4-FFF2-40B4-BE49-F238E27FC236}">
                <a16:creationId xmlns:a16="http://schemas.microsoft.com/office/drawing/2014/main" id="{1B6064AF-6BC9-4F2D-85E3-40E92E63EE4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7369969"/>
          </a:xfrm>
        </p:spPr>
      </p:pic>
      <p:sp>
        <p:nvSpPr>
          <p:cNvPr id="2" name="TextBox 1">
            <a:extLst>
              <a:ext uri="{FF2B5EF4-FFF2-40B4-BE49-F238E27FC236}">
                <a16:creationId xmlns:a16="http://schemas.microsoft.com/office/drawing/2014/main" id="{C8A3B3F3-2845-4D1E-9BCF-AEBE87C13949}"/>
              </a:ext>
            </a:extLst>
          </p:cNvPr>
          <p:cNvSpPr txBox="1"/>
          <p:nvPr/>
        </p:nvSpPr>
        <p:spPr>
          <a:xfrm rot="20803489">
            <a:off x="717940" y="755649"/>
            <a:ext cx="2242829" cy="830997"/>
          </a:xfrm>
          <a:prstGeom prst="rect">
            <a:avLst/>
          </a:prstGeom>
          <a:noFill/>
        </p:spPr>
        <p:txBody>
          <a:bodyPr wrap="square" rtlCol="0">
            <a:spAutoFit/>
          </a:bodyPr>
          <a:lstStyle/>
          <a:p>
            <a:r>
              <a:rPr lang="en-NZ" sz="4800" dirty="0">
                <a:solidFill>
                  <a:schemeClr val="bg1"/>
                </a:solidFill>
              </a:rPr>
              <a:t>Simplify</a:t>
            </a:r>
          </a:p>
        </p:txBody>
      </p:sp>
      <p:sp>
        <p:nvSpPr>
          <p:cNvPr id="3" name="TextBox 2">
            <a:extLst>
              <a:ext uri="{FF2B5EF4-FFF2-40B4-BE49-F238E27FC236}">
                <a16:creationId xmlns:a16="http://schemas.microsoft.com/office/drawing/2014/main" id="{D783F740-843A-43B1-9954-00B750E34EC9}"/>
              </a:ext>
            </a:extLst>
          </p:cNvPr>
          <p:cNvSpPr txBox="1"/>
          <p:nvPr/>
        </p:nvSpPr>
        <p:spPr>
          <a:xfrm rot="506661">
            <a:off x="3905089" y="581053"/>
            <a:ext cx="2955299" cy="830997"/>
          </a:xfrm>
          <a:prstGeom prst="rect">
            <a:avLst/>
          </a:prstGeom>
          <a:noFill/>
        </p:spPr>
        <p:txBody>
          <a:bodyPr wrap="square" rtlCol="0">
            <a:spAutoFit/>
          </a:bodyPr>
          <a:lstStyle/>
          <a:p>
            <a:r>
              <a:rPr lang="en-NZ" sz="4800" dirty="0">
                <a:solidFill>
                  <a:schemeClr val="bg1"/>
                </a:solidFill>
              </a:rPr>
              <a:t>Achievable</a:t>
            </a:r>
          </a:p>
        </p:txBody>
      </p:sp>
      <p:sp>
        <p:nvSpPr>
          <p:cNvPr id="4" name="TextBox 3">
            <a:extLst>
              <a:ext uri="{FF2B5EF4-FFF2-40B4-BE49-F238E27FC236}">
                <a16:creationId xmlns:a16="http://schemas.microsoft.com/office/drawing/2014/main" id="{8B752994-4FE3-4002-8D88-80238F01E5FD}"/>
              </a:ext>
            </a:extLst>
          </p:cNvPr>
          <p:cNvSpPr txBox="1"/>
          <p:nvPr/>
        </p:nvSpPr>
        <p:spPr>
          <a:xfrm rot="476782">
            <a:off x="5194867" y="3919945"/>
            <a:ext cx="2295641" cy="830997"/>
          </a:xfrm>
          <a:prstGeom prst="rect">
            <a:avLst/>
          </a:prstGeom>
          <a:noFill/>
        </p:spPr>
        <p:txBody>
          <a:bodyPr wrap="square" rtlCol="0">
            <a:spAutoFit/>
          </a:bodyPr>
          <a:lstStyle/>
          <a:p>
            <a:r>
              <a:rPr lang="en-NZ" sz="4800" dirty="0">
                <a:solidFill>
                  <a:schemeClr val="bg1"/>
                </a:solidFill>
              </a:rPr>
              <a:t>Partner</a:t>
            </a:r>
          </a:p>
        </p:txBody>
      </p:sp>
      <p:sp>
        <p:nvSpPr>
          <p:cNvPr id="10" name="TextBox 9">
            <a:extLst>
              <a:ext uri="{FF2B5EF4-FFF2-40B4-BE49-F238E27FC236}">
                <a16:creationId xmlns:a16="http://schemas.microsoft.com/office/drawing/2014/main" id="{68B81485-69B8-4101-A78F-E9460C161B63}"/>
              </a:ext>
            </a:extLst>
          </p:cNvPr>
          <p:cNvSpPr txBox="1"/>
          <p:nvPr/>
        </p:nvSpPr>
        <p:spPr>
          <a:xfrm>
            <a:off x="652496" y="1993101"/>
            <a:ext cx="3590925" cy="1569660"/>
          </a:xfrm>
          <a:prstGeom prst="rect">
            <a:avLst/>
          </a:prstGeom>
          <a:noFill/>
        </p:spPr>
        <p:txBody>
          <a:bodyPr wrap="square" rtlCol="0">
            <a:spAutoFit/>
          </a:bodyPr>
          <a:lstStyle/>
          <a:p>
            <a:pPr algn="ctr"/>
            <a:r>
              <a:rPr lang="en-NZ" sz="4800" dirty="0">
                <a:solidFill>
                  <a:schemeClr val="bg1"/>
                </a:solidFill>
              </a:rPr>
              <a:t>A brand to rally behind</a:t>
            </a:r>
          </a:p>
        </p:txBody>
      </p:sp>
      <p:sp>
        <p:nvSpPr>
          <p:cNvPr id="12" name="TextBox 11">
            <a:extLst>
              <a:ext uri="{FF2B5EF4-FFF2-40B4-BE49-F238E27FC236}">
                <a16:creationId xmlns:a16="http://schemas.microsoft.com/office/drawing/2014/main" id="{636EB864-66EA-45B5-9B7D-9614A07E01CA}"/>
              </a:ext>
            </a:extLst>
          </p:cNvPr>
          <p:cNvSpPr txBox="1"/>
          <p:nvPr/>
        </p:nvSpPr>
        <p:spPr>
          <a:xfrm rot="408170">
            <a:off x="1668870" y="4020342"/>
            <a:ext cx="2470191" cy="853793"/>
          </a:xfrm>
          <a:prstGeom prst="rect">
            <a:avLst/>
          </a:prstGeom>
          <a:noFill/>
        </p:spPr>
        <p:txBody>
          <a:bodyPr wrap="square" rtlCol="0">
            <a:spAutoFit/>
          </a:bodyPr>
          <a:lstStyle/>
          <a:p>
            <a:r>
              <a:rPr lang="en-NZ" sz="4800" dirty="0">
                <a:solidFill>
                  <a:schemeClr val="bg1"/>
                </a:solidFill>
              </a:rPr>
              <a:t>Network</a:t>
            </a:r>
          </a:p>
        </p:txBody>
      </p:sp>
      <p:sp>
        <p:nvSpPr>
          <p:cNvPr id="14" name="TextBox 13">
            <a:extLst>
              <a:ext uri="{FF2B5EF4-FFF2-40B4-BE49-F238E27FC236}">
                <a16:creationId xmlns:a16="http://schemas.microsoft.com/office/drawing/2014/main" id="{07DC565A-EEEF-4621-9F10-AA0ECE86FE5B}"/>
              </a:ext>
            </a:extLst>
          </p:cNvPr>
          <p:cNvSpPr txBox="1"/>
          <p:nvPr/>
        </p:nvSpPr>
        <p:spPr>
          <a:xfrm rot="21278587">
            <a:off x="4565222" y="2134212"/>
            <a:ext cx="3061558" cy="825198"/>
          </a:xfrm>
          <a:prstGeom prst="rect">
            <a:avLst/>
          </a:prstGeom>
          <a:noFill/>
        </p:spPr>
        <p:txBody>
          <a:bodyPr wrap="square" rtlCol="0">
            <a:spAutoFit/>
          </a:bodyPr>
          <a:lstStyle/>
          <a:p>
            <a:r>
              <a:rPr lang="en-NZ" sz="4800" dirty="0">
                <a:solidFill>
                  <a:schemeClr val="bg1"/>
                </a:solidFill>
              </a:rPr>
              <a:t>Sustainable</a:t>
            </a:r>
          </a:p>
        </p:txBody>
      </p:sp>
    </p:spTree>
    <p:extLst>
      <p:ext uri="{BB962C8B-B14F-4D97-AF65-F5344CB8AC3E}">
        <p14:creationId xmlns:p14="http://schemas.microsoft.com/office/powerpoint/2010/main" val="1774732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ction Plan template">
            <a:extLst>
              <a:ext uri="{FF2B5EF4-FFF2-40B4-BE49-F238E27FC236}">
                <a16:creationId xmlns:a16="http://schemas.microsoft.com/office/drawing/2014/main" id="{1AE7BB9B-FD51-4184-9216-3C1199E4B652}"/>
              </a:ext>
            </a:extLst>
          </p:cNvPr>
          <p:cNvPicPr>
            <a:picLocks noChangeAspect="1"/>
          </p:cNvPicPr>
          <p:nvPr/>
        </p:nvPicPr>
        <p:blipFill>
          <a:blip r:embed="rId2"/>
          <a:stretch>
            <a:fillRect/>
          </a:stretch>
        </p:blipFill>
        <p:spPr>
          <a:xfrm>
            <a:off x="6096000" y="430556"/>
            <a:ext cx="3965326" cy="5649331"/>
          </a:xfrm>
          <a:prstGeom prst="rect">
            <a:avLst/>
          </a:prstGeom>
          <a:ln>
            <a:solidFill>
              <a:schemeClr val="tx1">
                <a:lumMod val="75000"/>
                <a:lumOff val="25000"/>
              </a:schemeClr>
            </a:solidFill>
          </a:ln>
          <a:effectLst>
            <a:outerShdw blurRad="139700" dist="76200" dir="2700000" algn="tl" rotWithShape="0">
              <a:prstClr val="black">
                <a:alpha val="10000"/>
              </a:prstClr>
            </a:outerShdw>
          </a:effectLst>
        </p:spPr>
      </p:pic>
      <p:pic>
        <p:nvPicPr>
          <p:cNvPr id="5" name="Picture 4" descr="Front cover of Accessibility Tick Workplace Accessibility and Inclusion Assessment">
            <a:extLst>
              <a:ext uri="{FF2B5EF4-FFF2-40B4-BE49-F238E27FC236}">
                <a16:creationId xmlns:a16="http://schemas.microsoft.com/office/drawing/2014/main" id="{2FCD37D0-EC2A-4E7D-BD4C-A39A3A2F0378}"/>
              </a:ext>
            </a:extLst>
          </p:cNvPr>
          <p:cNvPicPr>
            <a:picLocks noChangeAspect="1"/>
          </p:cNvPicPr>
          <p:nvPr/>
        </p:nvPicPr>
        <p:blipFill>
          <a:blip r:embed="rId3"/>
          <a:stretch>
            <a:fillRect/>
          </a:stretch>
        </p:blipFill>
        <p:spPr>
          <a:xfrm rot="21275193">
            <a:off x="2089826" y="605051"/>
            <a:ext cx="3965326" cy="5628899"/>
          </a:xfrm>
          <a:prstGeom prst="rect">
            <a:avLst/>
          </a:prstGeom>
          <a:ln>
            <a:solidFill>
              <a:schemeClr val="tx1">
                <a:lumMod val="50000"/>
                <a:lumOff val="50000"/>
              </a:schemeClr>
            </a:solidFill>
          </a:ln>
          <a:effectLst>
            <a:outerShdw blurRad="139700" dist="76200" dir="2700000" algn="tl" rotWithShape="0">
              <a:prstClr val="black">
                <a:alpha val="10000"/>
              </a:prstClr>
            </a:outerShdw>
          </a:effectLst>
        </p:spPr>
      </p:pic>
    </p:spTree>
    <p:extLst>
      <p:ext uri="{BB962C8B-B14F-4D97-AF65-F5344CB8AC3E}">
        <p14:creationId xmlns:p14="http://schemas.microsoft.com/office/powerpoint/2010/main" val="3424338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737EB1-1918-435E-85DD-26A65936F33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929459" y="366712"/>
            <a:ext cx="4333082" cy="6124575"/>
          </a:xfrm>
          <a:prstGeom prst="rect">
            <a:avLst/>
          </a:prstGeom>
          <a:ln>
            <a:solidFill>
              <a:schemeClr val="tx1">
                <a:lumMod val="65000"/>
                <a:lumOff val="35000"/>
              </a:schemeClr>
            </a:solidFill>
          </a:ln>
          <a:effectLst>
            <a:outerShdw blurRad="139700" dist="76200" dir="2700000" algn="tl" rotWithShape="0">
              <a:prstClr val="black">
                <a:alpha val="10000"/>
              </a:prstClr>
            </a:outerShdw>
          </a:effectLst>
        </p:spPr>
      </p:pic>
    </p:spTree>
    <p:extLst>
      <p:ext uri="{BB962C8B-B14F-4D97-AF65-F5344CB8AC3E}">
        <p14:creationId xmlns:p14="http://schemas.microsoft.com/office/powerpoint/2010/main" val="3045463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34EA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DEC9C-7F3A-4B72-BE0B-97A3F94FF82E}"/>
              </a:ext>
            </a:extLst>
          </p:cNvPr>
          <p:cNvSpPr>
            <a:spLocks noGrp="1"/>
          </p:cNvSpPr>
          <p:nvPr>
            <p:ph type="title"/>
          </p:nvPr>
        </p:nvSpPr>
        <p:spPr>
          <a:xfrm>
            <a:off x="838200" y="513881"/>
            <a:ext cx="10515600" cy="1325563"/>
          </a:xfrm>
        </p:spPr>
        <p:txBody>
          <a:bodyPr>
            <a:normAutofit/>
          </a:bodyPr>
          <a:lstStyle/>
          <a:p>
            <a:r>
              <a:rPr lang="en-NZ" sz="5400" b="1" dirty="0">
                <a:solidFill>
                  <a:schemeClr val="bg1"/>
                </a:solidFill>
              </a:rPr>
              <a:t>NZ Disability Employers’ Network</a:t>
            </a:r>
          </a:p>
        </p:txBody>
      </p:sp>
      <p:pic>
        <p:nvPicPr>
          <p:cNvPr id="5" name="Content Placeholder 4" descr="A group of people in a room&#10;&#10;Description automatically generated">
            <a:extLst>
              <a:ext uri="{FF2B5EF4-FFF2-40B4-BE49-F238E27FC236}">
                <a16:creationId xmlns:a16="http://schemas.microsoft.com/office/drawing/2014/main" id="{30F63A79-E430-46C4-AFDB-D01F5B016E6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5690" r="7136" b="5738"/>
          <a:stretch/>
        </p:blipFill>
        <p:spPr>
          <a:xfrm>
            <a:off x="838200" y="1900990"/>
            <a:ext cx="6155686" cy="3906252"/>
          </a:xfrm>
        </p:spPr>
      </p:pic>
      <p:pic>
        <p:nvPicPr>
          <p:cNvPr id="2050" name="Picture 2" descr="Global Business and Disability Network">
            <a:extLst>
              <a:ext uri="{FF2B5EF4-FFF2-40B4-BE49-F238E27FC236}">
                <a16:creationId xmlns:a16="http://schemas.microsoft.com/office/drawing/2014/main" id="{92552891-4E1E-4F1E-A89F-F3AD1CF5D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9606" y="3537652"/>
            <a:ext cx="3821920" cy="78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3406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0A1EE9A5D3D44AEBFFEFB03178705" ma:contentTypeVersion="12" ma:contentTypeDescription="Create a new document." ma:contentTypeScope="" ma:versionID="090289d80a2bfa8be432c90f028e4da2">
  <xsd:schema xmlns:xsd="http://www.w3.org/2001/XMLSchema" xmlns:xs="http://www.w3.org/2001/XMLSchema" xmlns:p="http://schemas.microsoft.com/office/2006/metadata/properties" xmlns:ns2="91e80eef-6cad-4113-bd46-0d0ee734f794" xmlns:ns3="9da458a8-efe0-42cd-95c9-3e0f528d963a" targetNamespace="http://schemas.microsoft.com/office/2006/metadata/properties" ma:root="true" ma:fieldsID="2e15f384f35151e91bf3215136b0c477" ns2:_="" ns3:_="">
    <xsd:import namespace="91e80eef-6cad-4113-bd46-0d0ee734f794"/>
    <xsd:import namespace="9da458a8-efe0-42cd-95c9-3e0f528d963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e80eef-6cad-4113-bd46-0d0ee734f7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a458a8-efe0-42cd-95c9-3e0f528d963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351E0B-8E1B-4C25-8A37-0C5E194D5DC7}"/>
</file>

<file path=customXml/itemProps2.xml><?xml version="1.0" encoding="utf-8"?>
<ds:datastoreItem xmlns:ds="http://schemas.openxmlformats.org/officeDocument/2006/customXml" ds:itemID="{E1F77285-2776-4C3C-84B3-2309C8382D37}"/>
</file>

<file path=customXml/itemProps3.xml><?xml version="1.0" encoding="utf-8"?>
<ds:datastoreItem xmlns:ds="http://schemas.openxmlformats.org/officeDocument/2006/customXml" ds:itemID="{A1C4F560-72A9-40F3-837A-675A6969576B}"/>
</file>

<file path=docProps/app.xml><?xml version="1.0" encoding="utf-8"?>
<Properties xmlns="http://schemas.openxmlformats.org/officeDocument/2006/extended-properties" xmlns:vt="http://schemas.openxmlformats.org/officeDocument/2006/docPropsVTypes">
  <TotalTime>8</TotalTime>
  <Words>708</Words>
  <Application>Microsoft Office PowerPoint</Application>
  <PresentationFormat>Widescreen</PresentationFormat>
  <Paragraphs>23</Paragraphs>
  <Slides>18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Atkinson Hyperlegible</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NZ Disability Employers’ Network</vt:lpstr>
      <vt:lpstr>PowerPoint Presentation</vt:lpstr>
      <vt:lpstr>How does the Disability Employers Network work?  How does it all lead to cultural change? </vt:lpstr>
      <vt:lpstr>PowerPoint Presentation</vt:lpstr>
      <vt:lpstr>PowerPoint Presentation</vt:lpstr>
      <vt:lpstr>PowerPoint Presentation</vt:lpstr>
      <vt:lpstr>Let’s work together to educate one another and remove fear </vt:lpstr>
      <vt:lpstr>PowerPoint Presentation</vt:lpstr>
      <vt:lpstr>Nothing about us without 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 Turner</dc:creator>
  <cp:lastModifiedBy>Philip Turner</cp:lastModifiedBy>
  <cp:revision>2</cp:revision>
  <dcterms:created xsi:type="dcterms:W3CDTF">2020-11-05T04:54:51Z</dcterms:created>
  <dcterms:modified xsi:type="dcterms:W3CDTF">2020-11-05T05:02:51Z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0x010100E450A1EE9A5D3D44AEBFFEFB03178705</vt:lpwstr>
  </property>
</Properties>
</file>