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15"/>
  </p:notesMasterIdLst>
  <p:sldIdLst>
    <p:sldId id="2550" r:id="rId2"/>
    <p:sldId id="2525" r:id="rId3"/>
    <p:sldId id="2556" r:id="rId4"/>
    <p:sldId id="2549" r:id="rId5"/>
    <p:sldId id="2548" r:id="rId6"/>
    <p:sldId id="2551" r:id="rId7"/>
    <p:sldId id="2557" r:id="rId8"/>
    <p:sldId id="2543" r:id="rId9"/>
    <p:sldId id="2562" r:id="rId10"/>
    <p:sldId id="2563" r:id="rId11"/>
    <p:sldId id="2564" r:id="rId12"/>
    <p:sldId id="2555" r:id="rId13"/>
    <p:sldId id="2559" r:id="rId14"/>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ssa Thompson" initials="TT" lastIdx="0" clrIdx="0">
    <p:extLst>
      <p:ext uri="{19B8F6BF-5375-455C-9EA6-DF929625EA0E}">
        <p15:presenceInfo xmlns:p15="http://schemas.microsoft.com/office/powerpoint/2012/main" userId="S::Tessa.Thompson036@msd.govt.nz::3c349d83-7a57-48e6-bc52-bd398627959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4E0"/>
    <a:srgbClr val="F2FBDB"/>
    <a:srgbClr val="DEEBF7"/>
    <a:srgbClr val="E2F0D9"/>
    <a:srgbClr val="B40000"/>
    <a:srgbClr val="FFF2CC"/>
    <a:srgbClr val="FBE5D6"/>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220" autoAdjust="0"/>
  </p:normalViewPr>
  <p:slideViewPr>
    <p:cSldViewPr snapToGrid="0">
      <p:cViewPr varScale="1">
        <p:scale>
          <a:sx n="86" d="100"/>
          <a:sy n="86" d="100"/>
        </p:scale>
        <p:origin x="562" y="53"/>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5FD87ED-248A-47D9-9792-43201D68F64D}" type="datetimeFigureOut">
              <a:rPr lang="en-NZ" smtClean="0"/>
              <a:t>5/11/2020</a:t>
            </a:fld>
            <a:endParaRPr lang="en-NZ"/>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89C33A5D-9D8D-4B30-8AE1-01C05A516722}" type="slidenum">
              <a:rPr lang="en-NZ" smtClean="0"/>
              <a:t>‹#›</a:t>
            </a:fld>
            <a:endParaRPr lang="en-NZ"/>
          </a:p>
        </p:txBody>
      </p:sp>
    </p:spTree>
    <p:extLst>
      <p:ext uri="{BB962C8B-B14F-4D97-AF65-F5344CB8AC3E}">
        <p14:creationId xmlns:p14="http://schemas.microsoft.com/office/powerpoint/2010/main" val="1863123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Kia </a:t>
            </a:r>
            <a:r>
              <a:rPr lang="en-NZ" dirty="0" err="1"/>
              <a:t>ora</a:t>
            </a:r>
            <a:r>
              <a:rPr lang="en-NZ" dirty="0"/>
              <a:t>  -Mihi</a:t>
            </a:r>
          </a:p>
          <a:p>
            <a:r>
              <a:rPr lang="en-NZ" dirty="0"/>
              <a:t>A lot has happened since we consulted with NZDSN at various  huis early this year about the draft disability employment action plan (DEAP)</a:t>
            </a:r>
          </a:p>
          <a:p>
            <a:r>
              <a:rPr lang="en-NZ" dirty="0"/>
              <a:t>Great that we managed to keep reasonably on track despite big disruption  - the plan was launched  -albeit delayed</a:t>
            </a:r>
          </a:p>
          <a:p>
            <a:r>
              <a:rPr lang="en-NZ" dirty="0"/>
              <a:t>Today we will tell you about:</a:t>
            </a:r>
          </a:p>
          <a:p>
            <a:pPr marL="171450" indent="-171450">
              <a:buFont typeface="Arial" panose="020B0604020202020204" pitchFamily="34" charset="0"/>
              <a:buChar char="•"/>
            </a:pPr>
            <a:r>
              <a:rPr lang="en-NZ" dirty="0"/>
              <a:t>what we heard in the consultation – </a:t>
            </a:r>
          </a:p>
          <a:p>
            <a:pPr marL="171450" indent="-171450">
              <a:buFont typeface="Arial" panose="020B0604020202020204" pitchFamily="34" charset="0"/>
              <a:buChar char="•"/>
            </a:pPr>
            <a:r>
              <a:rPr lang="en-NZ" dirty="0"/>
              <a:t>what is in working matters (the DEAP) </a:t>
            </a:r>
          </a:p>
          <a:p>
            <a:pPr marL="171450" indent="-171450">
              <a:buFont typeface="Arial" panose="020B0604020202020204" pitchFamily="34" charset="0"/>
              <a:buChar char="•"/>
            </a:pPr>
            <a:r>
              <a:rPr lang="en-NZ" dirty="0"/>
              <a:t>what is explicitly in the DEAP about Transitions </a:t>
            </a:r>
            <a:r>
              <a:rPr lang="en-NZ" u="sng" dirty="0"/>
              <a:t>to work </a:t>
            </a:r>
            <a:r>
              <a:rPr lang="en-NZ" dirty="0"/>
              <a:t>– from school </a:t>
            </a:r>
          </a:p>
          <a:p>
            <a:pPr marL="171450" indent="-171450">
              <a:buFont typeface="Arial" panose="020B0604020202020204" pitchFamily="34" charset="0"/>
              <a:buChar char="•"/>
            </a:pPr>
            <a:r>
              <a:rPr lang="en-NZ" dirty="0"/>
              <a:t>how we intend to help  make it happen   - the monitoring framework – and opportunities for action </a:t>
            </a:r>
          </a:p>
          <a:p>
            <a:pPr marL="171450" indent="-171450">
              <a:buFont typeface="Arial" panose="020B0604020202020204" pitchFamily="34" charset="0"/>
              <a:buChar char="•"/>
            </a:pPr>
            <a:r>
              <a:rPr lang="en-NZ" dirty="0"/>
              <a:t>First a recap on the context for this action plan</a:t>
            </a:r>
          </a:p>
          <a:p>
            <a:endParaRPr lang="en-NZ" dirty="0"/>
          </a:p>
          <a:p>
            <a:endParaRPr lang="en-NZ" dirty="0"/>
          </a:p>
        </p:txBody>
      </p:sp>
      <p:sp>
        <p:nvSpPr>
          <p:cNvPr id="4" name="Slide Number Placeholder 3"/>
          <p:cNvSpPr>
            <a:spLocks noGrp="1"/>
          </p:cNvSpPr>
          <p:nvPr>
            <p:ph type="sldNum" sz="quarter" idx="5"/>
          </p:nvPr>
        </p:nvSpPr>
        <p:spPr/>
        <p:txBody>
          <a:bodyPr/>
          <a:lstStyle/>
          <a:p>
            <a:fld id="{89C33A5D-9D8D-4B30-8AE1-01C05A516722}" type="slidenum">
              <a:rPr lang="en-NZ" smtClean="0"/>
              <a:t>1</a:t>
            </a:fld>
            <a:endParaRPr lang="en-NZ"/>
          </a:p>
        </p:txBody>
      </p:sp>
    </p:spTree>
    <p:extLst>
      <p:ext uri="{BB962C8B-B14F-4D97-AF65-F5344CB8AC3E}">
        <p14:creationId xmlns:p14="http://schemas.microsoft.com/office/powerpoint/2010/main" val="5107086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1" dirty="0"/>
              <a:t>Objective 2: Back people who want to work and employers with the right support</a:t>
            </a:r>
          </a:p>
          <a:p>
            <a:r>
              <a:rPr lang="en-NZ" dirty="0"/>
              <a:t>Effective employment services are different for different groups, different individuals in those groups and different employers.</a:t>
            </a:r>
          </a:p>
          <a:p>
            <a:r>
              <a:rPr lang="en-NZ" dirty="0"/>
              <a:t>Some people need personalised support to help them find a job, or to stay in work due to an array of complex barriers that may be in the labour market and/or in their personal circumstances. Others only need for their employer to receive good advice to support them better. Everyone can benefit from more inclusive workplaces.</a:t>
            </a:r>
          </a:p>
          <a:p>
            <a:r>
              <a:rPr lang="en-NZ" dirty="0"/>
              <a:t>The range of employment services available in New Zealand are not currently accessed by all disabled people or people with health conditions that could benefit from them.</a:t>
            </a:r>
          </a:p>
          <a:p>
            <a:r>
              <a:rPr lang="en-NZ" dirty="0"/>
              <a:t>This action plan aims to improve both the coverage and take-up of effective employment services at all levels of intensity.</a:t>
            </a:r>
          </a:p>
          <a:p>
            <a:endParaRPr lang="en-NZ" dirty="0"/>
          </a:p>
        </p:txBody>
      </p:sp>
      <p:sp>
        <p:nvSpPr>
          <p:cNvPr id="4" name="Slide Number Placeholder 3"/>
          <p:cNvSpPr>
            <a:spLocks noGrp="1"/>
          </p:cNvSpPr>
          <p:nvPr>
            <p:ph type="sldNum" sz="quarter" idx="5"/>
          </p:nvPr>
        </p:nvSpPr>
        <p:spPr/>
        <p:txBody>
          <a:bodyPr/>
          <a:lstStyle/>
          <a:p>
            <a:fld id="{89C33A5D-9D8D-4B30-8AE1-01C05A516722}" type="slidenum">
              <a:rPr lang="en-NZ" smtClean="0"/>
              <a:t>10</a:t>
            </a:fld>
            <a:endParaRPr lang="en-NZ"/>
          </a:p>
        </p:txBody>
      </p:sp>
    </p:spTree>
    <p:extLst>
      <p:ext uri="{BB962C8B-B14F-4D97-AF65-F5344CB8AC3E}">
        <p14:creationId xmlns:p14="http://schemas.microsoft.com/office/powerpoint/2010/main" val="4270172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1" dirty="0"/>
              <a:t>Objective 3: Partner with industry to improve work opportunities for disabled people and people with health conditions</a:t>
            </a:r>
          </a:p>
          <a:p>
            <a:r>
              <a:rPr lang="en-NZ" dirty="0"/>
              <a:t>The Government will partner with businesses and innovators to grow employment opportunities (including part-time, full-time and intermittent work) for people with diverse support, access, or health needs. This is critical to </a:t>
            </a:r>
            <a:r>
              <a:rPr lang="en-NZ" dirty="0" err="1"/>
              <a:t>kia</a:t>
            </a:r>
            <a:r>
              <a:rPr lang="en-NZ" dirty="0"/>
              <a:t> </a:t>
            </a:r>
            <a:r>
              <a:rPr lang="en-NZ" dirty="0" err="1"/>
              <a:t>takatū</a:t>
            </a:r>
            <a:r>
              <a:rPr lang="en-NZ" dirty="0"/>
              <a:t> </a:t>
            </a:r>
            <a:r>
              <a:rPr lang="en-NZ" dirty="0" err="1"/>
              <a:t>tātou</a:t>
            </a:r>
            <a:r>
              <a:rPr lang="en-NZ" dirty="0"/>
              <a:t> − supporting the long-term social and economic development of New Zealand because:</a:t>
            </a:r>
          </a:p>
          <a:p>
            <a:r>
              <a:rPr lang="en-NZ" dirty="0"/>
              <a:t>businesses need know-how and networks so they can benefit from recruiting, retaining and working with disabled people and people with health conditions - particularly as the population ages</a:t>
            </a:r>
          </a:p>
          <a:p>
            <a:r>
              <a:rPr lang="en-NZ" dirty="0"/>
              <a:t>it is important to support good employers with the information and tools that will allow a fully inclusive labour market to thrive, and to stop people from falling out of work when they acquire support, access or health needs</a:t>
            </a:r>
          </a:p>
          <a:p>
            <a:r>
              <a:rPr lang="en-NZ" dirty="0"/>
              <a:t>the economy needs new businesses (including self-employment) that respond to new post-COVID economic drivers, take advantage of new technologies and future work trends and that offer new opportunities for disabled workers</a:t>
            </a:r>
          </a:p>
          <a:p>
            <a:r>
              <a:rPr lang="en-NZ" dirty="0"/>
              <a:t>local employment initiatives are known to be effective where they build on high-trust relationships and strengths amongst local businesses, education and support providers and other community organisations such as iwi trusts, councils or churches to respond to local needs. These partnerships or ‘place-based’ initiatives are an emergent and unique sector that needs nurturing and development.</a:t>
            </a:r>
          </a:p>
          <a:p>
            <a:endParaRPr lang="en-NZ" dirty="0"/>
          </a:p>
        </p:txBody>
      </p:sp>
      <p:sp>
        <p:nvSpPr>
          <p:cNvPr id="4" name="Slide Number Placeholder 3"/>
          <p:cNvSpPr>
            <a:spLocks noGrp="1"/>
          </p:cNvSpPr>
          <p:nvPr>
            <p:ph type="sldNum" sz="quarter" idx="5"/>
          </p:nvPr>
        </p:nvSpPr>
        <p:spPr/>
        <p:txBody>
          <a:bodyPr/>
          <a:lstStyle/>
          <a:p>
            <a:fld id="{89C33A5D-9D8D-4B30-8AE1-01C05A516722}" type="slidenum">
              <a:rPr lang="en-NZ" smtClean="0"/>
              <a:t>11</a:t>
            </a:fld>
            <a:endParaRPr lang="en-NZ"/>
          </a:p>
        </p:txBody>
      </p:sp>
    </p:spTree>
    <p:extLst>
      <p:ext uri="{BB962C8B-B14F-4D97-AF65-F5344CB8AC3E}">
        <p14:creationId xmlns:p14="http://schemas.microsoft.com/office/powerpoint/2010/main" val="3251031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This means we need to look for opportunities to add new actions that didn’t make it on to the first iteration </a:t>
            </a:r>
          </a:p>
          <a:p>
            <a:r>
              <a:rPr lang="en-NZ" dirty="0"/>
              <a:t>Or have arisen through other work programmes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The Employment, Education and Training Ministers Group  (EETMG)    - very engaged </a:t>
            </a:r>
          </a:p>
          <a:p>
            <a:endParaRPr lang="en-NZ" dirty="0"/>
          </a:p>
          <a:p>
            <a:r>
              <a:rPr lang="en-NZ" dirty="0"/>
              <a:t>Keep disability and these actions and opportunities in front of Ministers</a:t>
            </a:r>
          </a:p>
          <a:p>
            <a:r>
              <a:rPr lang="en-NZ" dirty="0"/>
              <a:t> Success stories important  - taking heart and soul a approach alongside data and evidence </a:t>
            </a:r>
          </a:p>
          <a:p>
            <a:r>
              <a:rPr lang="en-NZ" dirty="0"/>
              <a:t>Also problems and how to address them  - chance to fix issues quickly…</a:t>
            </a:r>
          </a:p>
          <a:p>
            <a:r>
              <a:rPr lang="en-NZ" dirty="0"/>
              <a:t> Reporting requirements keeps it front of mind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(also through the disability ministers reporting frameworks)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r>
              <a:rPr lang="en-NZ" sz="1200" kern="1200" dirty="0">
                <a:solidFill>
                  <a:schemeClr val="tx1"/>
                </a:solidFill>
                <a:effectLst/>
                <a:latin typeface="+mn-lt"/>
                <a:ea typeface="+mn-ea"/>
                <a:cs typeface="+mn-cs"/>
              </a:rPr>
              <a:t>The plan provides guidance for all government agencies and industries</a:t>
            </a:r>
          </a:p>
          <a:p>
            <a:r>
              <a:rPr lang="en-NZ" sz="1200" kern="1200" dirty="0">
                <a:solidFill>
                  <a:schemeClr val="tx1"/>
                </a:solidFill>
                <a:effectLst/>
                <a:latin typeface="+mn-lt"/>
                <a:ea typeface="+mn-ea"/>
                <a:cs typeface="+mn-cs"/>
              </a:rPr>
              <a:t> (including industry specific employers, trainers, regulators and unions) currently working on employment initiatives − including all the new COVID-19 economic recovery initiatives. </a:t>
            </a:r>
          </a:p>
          <a:p>
            <a:endParaRPr lang="en-NZ"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Implementation of the plan will be monitored by a group of ministers with a focus on employment, education, and training, and who can ensure they leverage new opportunities to improve employment outcomes for disabled people as they arise across government work programmes. </a:t>
            </a:r>
          </a:p>
          <a:p>
            <a:r>
              <a:rPr lang="en-NZ"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endParaRPr lang="en-NZ" dirty="0"/>
          </a:p>
        </p:txBody>
      </p:sp>
      <p:sp>
        <p:nvSpPr>
          <p:cNvPr id="4" name="Slide Number Placeholder 3"/>
          <p:cNvSpPr>
            <a:spLocks noGrp="1"/>
          </p:cNvSpPr>
          <p:nvPr>
            <p:ph type="sldNum" sz="quarter" idx="5"/>
          </p:nvPr>
        </p:nvSpPr>
        <p:spPr/>
        <p:txBody>
          <a:bodyPr/>
          <a:lstStyle/>
          <a:p>
            <a:fld id="{89C33A5D-9D8D-4B30-8AE1-01C05A516722}" type="slidenum">
              <a:rPr lang="en-NZ" smtClean="0"/>
              <a:t>12</a:t>
            </a:fld>
            <a:endParaRPr lang="en-NZ"/>
          </a:p>
        </p:txBody>
      </p:sp>
    </p:spTree>
    <p:extLst>
      <p:ext uri="{BB962C8B-B14F-4D97-AF65-F5344CB8AC3E}">
        <p14:creationId xmlns:p14="http://schemas.microsoft.com/office/powerpoint/2010/main" val="2846498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89C33A5D-9D8D-4B30-8AE1-01C05A516722}" type="slidenum">
              <a:rPr lang="en-NZ" smtClean="0"/>
              <a:t>13</a:t>
            </a:fld>
            <a:endParaRPr lang="en-NZ"/>
          </a:p>
        </p:txBody>
      </p:sp>
    </p:spTree>
    <p:extLst>
      <p:ext uri="{BB962C8B-B14F-4D97-AF65-F5344CB8AC3E}">
        <p14:creationId xmlns:p14="http://schemas.microsoft.com/office/powerpoint/2010/main" val="221420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mi-NZ" dirty="0"/>
              <a:t>Context for the development of the draft and the consulattion</a:t>
            </a:r>
          </a:p>
          <a:p>
            <a:pPr marL="0" indent="0">
              <a:buFont typeface="Arial" panose="020B0604020202020204" pitchFamily="34" charset="0"/>
              <a:buNone/>
            </a:pPr>
            <a:r>
              <a:rPr lang="mi-NZ" dirty="0"/>
              <a:t>This is where we were  March 2020 – this is a slide we presented to Ministers </a:t>
            </a:r>
          </a:p>
          <a:p>
            <a:pPr marL="0" indent="0">
              <a:buFont typeface="Arial" panose="020B0604020202020204" pitchFamily="34" charset="0"/>
              <a:buNone/>
            </a:pPr>
            <a:r>
              <a:rPr lang="mi-NZ" dirty="0"/>
              <a:t>At this point we had an almost complete action plan and reasonably detailed cross government work programme- about to be agreed by Cabinet </a:t>
            </a:r>
          </a:p>
          <a:p>
            <a:pPr marL="0" indent="0">
              <a:buFont typeface="Arial" panose="020B0604020202020204" pitchFamily="34" charset="0"/>
              <a:buNone/>
            </a:pPr>
            <a:r>
              <a:rPr lang="mi-NZ" dirty="0"/>
              <a:t>But then COVID-19 came along</a:t>
            </a:r>
          </a:p>
          <a:p>
            <a:pPr marL="0" indent="0">
              <a:buFont typeface="Arial" panose="020B0604020202020204" pitchFamily="34" charset="0"/>
              <a:buNone/>
            </a:pPr>
            <a:endParaRPr lang="mi-NZ" dirty="0"/>
          </a:p>
          <a:p>
            <a:pPr marL="0" indent="0">
              <a:buFont typeface="Arial" panose="020B0604020202020204" pitchFamily="34" charset="0"/>
              <a:buNone/>
            </a:pPr>
            <a:r>
              <a:rPr lang="en-NZ" sz="1200" kern="1200" dirty="0">
                <a:solidFill>
                  <a:schemeClr val="tx1"/>
                </a:solidFill>
                <a:effectLst/>
                <a:latin typeface="+mn-lt"/>
                <a:ea typeface="+mn-ea"/>
                <a:cs typeface="+mn-cs"/>
              </a:rPr>
              <a:t>This Action Plan is one of several plans that support the Government’s Employment Strategy to create a more productive, sustainable and inclusive labour market. It also supports the Disability Action Plan. </a:t>
            </a:r>
            <a:endParaRPr lang="mi-NZ" dirty="0"/>
          </a:p>
        </p:txBody>
      </p:sp>
      <p:sp>
        <p:nvSpPr>
          <p:cNvPr id="4" name="Slide Number Placeholder 3"/>
          <p:cNvSpPr>
            <a:spLocks noGrp="1"/>
          </p:cNvSpPr>
          <p:nvPr>
            <p:ph type="sldNum" sz="quarter" idx="5"/>
          </p:nvPr>
        </p:nvSpPr>
        <p:spPr/>
        <p:txBody>
          <a:bodyPr/>
          <a:lstStyle/>
          <a:p>
            <a:fld id="{D8595166-D0EB-43ED-9B3E-78C56A50E542}" type="slidenum">
              <a:rPr lang="en-NZ" smtClean="0"/>
              <a:t>2</a:t>
            </a:fld>
            <a:endParaRPr lang="en-NZ"/>
          </a:p>
        </p:txBody>
      </p:sp>
    </p:spTree>
    <p:extLst>
      <p:ext uri="{BB962C8B-B14F-4D97-AF65-F5344CB8AC3E}">
        <p14:creationId xmlns:p14="http://schemas.microsoft.com/office/powerpoint/2010/main" val="147503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NZ" sz="1200" kern="1200" dirty="0">
                <a:solidFill>
                  <a:schemeClr val="tx1"/>
                </a:solidFill>
                <a:effectLst/>
                <a:latin typeface="+mn-lt"/>
                <a:ea typeface="+mn-ea"/>
                <a:cs typeface="+mn-cs"/>
              </a:rPr>
              <a:t>COVID changed things for the whole economy and for all communities. </a:t>
            </a:r>
          </a:p>
          <a:p>
            <a:pPr marL="0" indent="0">
              <a:buFont typeface="Arial" panose="020B0604020202020204" pitchFamily="34" charset="0"/>
              <a:buNone/>
            </a:pPr>
            <a:r>
              <a:rPr lang="en-NZ" sz="1200" kern="1200" dirty="0">
                <a:solidFill>
                  <a:schemeClr val="tx1"/>
                </a:solidFill>
                <a:effectLst/>
                <a:latin typeface="+mn-lt"/>
                <a:ea typeface="+mn-ea"/>
                <a:cs typeface="+mn-cs"/>
              </a:rPr>
              <a:t>It did not change Government’s commitment to improve employment outcomes for the many people in New Zealand who have disability or health needs – they articulated a desire to ensure an inclusive recovery</a:t>
            </a:r>
          </a:p>
          <a:p>
            <a:pPr marL="0" indent="0">
              <a:buFont typeface="Arial" panose="020B0604020202020204" pitchFamily="34" charset="0"/>
              <a:buNone/>
            </a:pPr>
            <a:endParaRPr lang="en-NZ" sz="1200" kern="1200" dirty="0">
              <a:solidFill>
                <a:schemeClr val="tx1"/>
              </a:solidFill>
              <a:effectLst/>
              <a:latin typeface="+mn-lt"/>
              <a:ea typeface="+mn-ea"/>
              <a:cs typeface="+mn-cs"/>
            </a:endParaRPr>
          </a:p>
          <a:p>
            <a:pPr marL="0" indent="0">
              <a:buFont typeface="Arial" panose="020B0604020202020204" pitchFamily="34" charset="0"/>
              <a:buNone/>
            </a:pPr>
            <a:r>
              <a:rPr lang="en-NZ" sz="1200" kern="1200" dirty="0">
                <a:solidFill>
                  <a:schemeClr val="tx1"/>
                </a:solidFill>
                <a:effectLst/>
                <a:latin typeface="+mn-lt"/>
                <a:ea typeface="+mn-ea"/>
                <a:cs typeface="+mn-cs"/>
              </a:rPr>
              <a:t>But the context in which action plan is being implemented changed</a:t>
            </a:r>
          </a:p>
          <a:p>
            <a:pPr marL="0" indent="0">
              <a:buFont typeface="Arial" panose="020B0604020202020204" pitchFamily="34" charset="0"/>
              <a:buNone/>
            </a:pPr>
            <a:r>
              <a:rPr lang="en-NZ" sz="1200" kern="1200" dirty="0">
                <a:solidFill>
                  <a:schemeClr val="tx1"/>
                </a:solidFill>
                <a:effectLst/>
                <a:latin typeface="+mn-lt"/>
                <a:ea typeface="+mn-ea"/>
                <a:cs typeface="+mn-cs"/>
              </a:rPr>
              <a:t>In particular there is a much more  investment in employment support, job creation and career support such as apprenticeships etc plus there is more uncertainty </a:t>
            </a:r>
          </a:p>
          <a:p>
            <a:pPr marL="0" indent="0">
              <a:buFont typeface="Arial" panose="020B0604020202020204" pitchFamily="34" charset="0"/>
              <a:buNone/>
            </a:pPr>
            <a:endParaRPr lang="en-NZ" sz="1200" kern="1200" dirty="0">
              <a:solidFill>
                <a:schemeClr val="tx1"/>
              </a:solidFill>
              <a:effectLst/>
              <a:latin typeface="+mn-lt"/>
              <a:ea typeface="+mn-ea"/>
              <a:cs typeface="+mn-cs"/>
            </a:endParaRPr>
          </a:p>
          <a:p>
            <a:pPr marL="0" indent="0">
              <a:buFont typeface="Arial" panose="020B0604020202020204" pitchFamily="34" charset="0"/>
              <a:buNone/>
            </a:pPr>
            <a:r>
              <a:rPr lang="en-NZ" sz="1200" kern="1200" dirty="0">
                <a:solidFill>
                  <a:schemeClr val="tx1"/>
                </a:solidFill>
                <a:effectLst/>
                <a:latin typeface="+mn-lt"/>
                <a:ea typeface="+mn-ea"/>
                <a:cs typeface="+mn-cs"/>
              </a:rPr>
              <a:t>The objectives and priorities  we heard about in the consultation remained relevant and important  - but it became important for the action plan to make the most of the new opportunities to ensure they are accessible etc   -‘a living document ‘ -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NZ"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Z" sz="1200" kern="1200" dirty="0">
                <a:solidFill>
                  <a:schemeClr val="tx1"/>
                </a:solidFill>
                <a:effectLst/>
                <a:latin typeface="+mn-lt"/>
                <a:ea typeface="+mn-ea"/>
                <a:cs typeface="+mn-cs"/>
              </a:rPr>
              <a:t>This plan will provide critical guidance for all agencies and industries currently working on employment initiatives.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Z" sz="1200" kern="1200" dirty="0">
                <a:solidFill>
                  <a:schemeClr val="tx1"/>
                </a:solidFill>
                <a:effectLst/>
                <a:latin typeface="+mn-lt"/>
                <a:ea typeface="+mn-ea"/>
                <a:cs typeface="+mn-cs"/>
              </a:rPr>
              <a:t> It will help to ensure opportunities to improve outcomes for disabled people and people with health conditions are sought, recognised and prioritised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Z" sz="1200" kern="1200" dirty="0">
                <a:solidFill>
                  <a:schemeClr val="tx1"/>
                </a:solidFill>
                <a:effectLst/>
                <a:latin typeface="+mn-lt"/>
                <a:ea typeface="+mn-ea"/>
                <a:cs typeface="+mn-cs"/>
              </a:rPr>
              <a:t>as new ways of working are developed across all of New Zealand. – More on this later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NZ" sz="1200" kern="1200" dirty="0">
              <a:solidFill>
                <a:schemeClr val="tx1"/>
              </a:solidFill>
              <a:effectLst/>
              <a:latin typeface="+mn-lt"/>
              <a:ea typeface="+mn-ea"/>
              <a:cs typeface="+mn-cs"/>
            </a:endParaRPr>
          </a:p>
          <a:p>
            <a:pPr marL="0" indent="0">
              <a:buFont typeface="Arial" panose="020B0604020202020204" pitchFamily="34" charset="0"/>
              <a:buNone/>
            </a:pPr>
            <a:endParaRPr lang="mi-NZ" dirty="0"/>
          </a:p>
        </p:txBody>
      </p:sp>
      <p:sp>
        <p:nvSpPr>
          <p:cNvPr id="4" name="Slide Number Placeholder 3"/>
          <p:cNvSpPr>
            <a:spLocks noGrp="1"/>
          </p:cNvSpPr>
          <p:nvPr>
            <p:ph type="sldNum" sz="quarter" idx="5"/>
          </p:nvPr>
        </p:nvSpPr>
        <p:spPr/>
        <p:txBody>
          <a:bodyPr/>
          <a:lstStyle/>
          <a:p>
            <a:fld id="{D8595166-D0EB-43ED-9B3E-78C56A50E542}" type="slidenum">
              <a:rPr lang="en-NZ" smtClean="0"/>
              <a:t>3</a:t>
            </a:fld>
            <a:endParaRPr lang="en-NZ"/>
          </a:p>
        </p:txBody>
      </p:sp>
    </p:spTree>
    <p:extLst>
      <p:ext uri="{BB962C8B-B14F-4D97-AF65-F5344CB8AC3E}">
        <p14:creationId xmlns:p14="http://schemas.microsoft.com/office/powerpoint/2010/main" val="2677420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So back to pre COVID  -how the consultation went </a:t>
            </a:r>
          </a:p>
          <a:p>
            <a:r>
              <a:rPr lang="en-NZ" dirty="0"/>
              <a:t>Thanks to NZDSN  - and other partner organisations we got a great deal of rich information </a:t>
            </a:r>
          </a:p>
          <a:p>
            <a:r>
              <a:rPr lang="en-NZ" dirty="0"/>
              <a:t>A summary is on the website  - at the end of this presentation we will provide that </a:t>
            </a:r>
          </a:p>
          <a:p>
            <a:endParaRPr lang="en-NZ" dirty="0"/>
          </a:p>
          <a:p>
            <a:r>
              <a:rPr lang="en-NZ" dirty="0"/>
              <a:t>http://msd.govt.nz/what-we-can-do/disability-services/disability-employment-action-plan/index.html</a:t>
            </a:r>
          </a:p>
          <a:p>
            <a:endParaRPr lang="en-NZ" dirty="0"/>
          </a:p>
          <a:p>
            <a:endParaRPr lang="en-NZ" dirty="0"/>
          </a:p>
        </p:txBody>
      </p:sp>
      <p:sp>
        <p:nvSpPr>
          <p:cNvPr id="4" name="Slide Number Placeholder 3"/>
          <p:cNvSpPr>
            <a:spLocks noGrp="1"/>
          </p:cNvSpPr>
          <p:nvPr>
            <p:ph type="sldNum" sz="quarter" idx="5"/>
          </p:nvPr>
        </p:nvSpPr>
        <p:spPr/>
        <p:txBody>
          <a:bodyPr/>
          <a:lstStyle/>
          <a:p>
            <a:fld id="{89C33A5D-9D8D-4B30-8AE1-01C05A516722}" type="slidenum">
              <a:rPr lang="en-NZ" smtClean="0"/>
              <a:t>4</a:t>
            </a:fld>
            <a:endParaRPr lang="en-NZ"/>
          </a:p>
        </p:txBody>
      </p:sp>
    </p:spTree>
    <p:extLst>
      <p:ext uri="{BB962C8B-B14F-4D97-AF65-F5344CB8AC3E}">
        <p14:creationId xmlns:p14="http://schemas.microsoft.com/office/powerpoint/2010/main" val="1935811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Generally what we heard </a:t>
            </a:r>
          </a:p>
        </p:txBody>
      </p:sp>
      <p:sp>
        <p:nvSpPr>
          <p:cNvPr id="4" name="Slide Number Placeholder 3"/>
          <p:cNvSpPr>
            <a:spLocks noGrp="1"/>
          </p:cNvSpPr>
          <p:nvPr>
            <p:ph type="sldNum" sz="quarter" idx="5"/>
          </p:nvPr>
        </p:nvSpPr>
        <p:spPr/>
        <p:txBody>
          <a:bodyPr/>
          <a:lstStyle/>
          <a:p>
            <a:fld id="{89C33A5D-9D8D-4B30-8AE1-01C05A516722}" type="slidenum">
              <a:rPr lang="en-NZ" smtClean="0"/>
              <a:t>5</a:t>
            </a:fld>
            <a:endParaRPr lang="en-NZ"/>
          </a:p>
        </p:txBody>
      </p:sp>
    </p:spTree>
    <p:extLst>
      <p:ext uri="{BB962C8B-B14F-4D97-AF65-F5344CB8AC3E}">
        <p14:creationId xmlns:p14="http://schemas.microsoft.com/office/powerpoint/2010/main" val="2801370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89C33A5D-9D8D-4B30-8AE1-01C05A516722}" type="slidenum">
              <a:rPr lang="en-NZ" smtClean="0"/>
              <a:t>6</a:t>
            </a:fld>
            <a:endParaRPr lang="en-NZ"/>
          </a:p>
        </p:txBody>
      </p:sp>
    </p:spTree>
    <p:extLst>
      <p:ext uri="{BB962C8B-B14F-4D97-AF65-F5344CB8AC3E}">
        <p14:creationId xmlns:p14="http://schemas.microsoft.com/office/powerpoint/2010/main" val="4050663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What we heard in relation to transitions from school </a:t>
            </a:r>
          </a:p>
          <a:p>
            <a:r>
              <a:rPr lang="en-NZ" dirty="0"/>
              <a:t>Perhaps the biggest priority – certainly a lot of people had a lot to say about this topic –</a:t>
            </a:r>
          </a:p>
          <a:p>
            <a:r>
              <a:rPr lang="en-NZ" dirty="0"/>
              <a:t>No surprises there </a:t>
            </a:r>
          </a:p>
          <a:p>
            <a:endParaRPr lang="en-NZ" dirty="0"/>
          </a:p>
          <a:p>
            <a:pPr lvl="0"/>
            <a:r>
              <a:rPr lang="en-NZ" sz="1200" b="1" kern="1200" dirty="0">
                <a:solidFill>
                  <a:schemeClr val="tx1"/>
                </a:solidFill>
                <a:effectLst/>
                <a:latin typeface="+mn-lt"/>
                <a:ea typeface="+mn-ea"/>
                <a:cs typeface="+mn-cs"/>
              </a:rPr>
              <a:t>Pathways and transitions to and from education are critical </a:t>
            </a:r>
          </a:p>
          <a:p>
            <a:pPr marL="171450" lvl="0" indent="-171450">
              <a:buFont typeface="Arial" panose="020B0604020202020204" pitchFamily="34" charset="0"/>
              <a:buChar char="•"/>
            </a:pPr>
            <a:r>
              <a:rPr lang="en-NZ" sz="1200" kern="1200" dirty="0">
                <a:solidFill>
                  <a:schemeClr val="tx1"/>
                </a:solidFill>
                <a:effectLst/>
                <a:latin typeface="+mn-lt"/>
                <a:ea typeface="+mn-ea"/>
                <a:cs typeface="+mn-cs"/>
              </a:rPr>
              <a:t>Build expectations and aspirations by starting access to work </a:t>
            </a:r>
            <a:r>
              <a:rPr lang="en-NZ" sz="1200" u="sng" kern="1200" dirty="0">
                <a:solidFill>
                  <a:schemeClr val="tx1"/>
                </a:solidFill>
                <a:effectLst/>
                <a:latin typeface="+mn-lt"/>
                <a:ea typeface="+mn-ea"/>
                <a:cs typeface="+mn-cs"/>
              </a:rPr>
              <a:t>young. </a:t>
            </a:r>
          </a:p>
          <a:p>
            <a:pPr marL="171450" lvl="0" indent="-171450">
              <a:buFont typeface="Arial" panose="020B0604020202020204" pitchFamily="34" charset="0"/>
              <a:buChar char="•"/>
            </a:pPr>
            <a:r>
              <a:rPr lang="en-NZ" sz="1200" kern="1200" dirty="0">
                <a:solidFill>
                  <a:schemeClr val="tx1"/>
                </a:solidFill>
                <a:effectLst/>
                <a:latin typeface="+mn-lt"/>
                <a:ea typeface="+mn-ea"/>
                <a:cs typeface="+mn-cs"/>
              </a:rPr>
              <a:t>Work with families and teachers and connect with service providers and employers early to ensure work experience.</a:t>
            </a:r>
          </a:p>
          <a:p>
            <a:pPr marL="171450" lvl="0" indent="-171450">
              <a:buFont typeface="Arial" panose="020B0604020202020204" pitchFamily="34" charset="0"/>
              <a:buChar char="•"/>
            </a:pPr>
            <a:r>
              <a:rPr lang="en-NZ" sz="1200" kern="1200" dirty="0">
                <a:solidFill>
                  <a:schemeClr val="tx1"/>
                </a:solidFill>
                <a:effectLst/>
                <a:latin typeface="+mn-lt"/>
                <a:ea typeface="+mn-ea"/>
                <a:cs typeface="+mn-cs"/>
              </a:rPr>
              <a:t>Better information and mentoring about opportunities.</a:t>
            </a:r>
          </a:p>
          <a:p>
            <a:pPr lvl="0"/>
            <a:r>
              <a:rPr lang="en-NZ" sz="1200" b="1" kern="1200" dirty="0">
                <a:solidFill>
                  <a:schemeClr val="tx1"/>
                </a:solidFill>
                <a:effectLst/>
                <a:latin typeface="+mn-lt"/>
                <a:ea typeface="+mn-ea"/>
                <a:cs typeface="+mn-cs"/>
              </a:rPr>
              <a:t>Accessible career guidance or re-training support is needed at all stages of life</a:t>
            </a:r>
          </a:p>
          <a:p>
            <a:pPr marL="171450" lvl="0" indent="-171450">
              <a:buFont typeface="Arial" panose="020B0604020202020204" pitchFamily="34" charset="0"/>
              <a:buChar char="•"/>
            </a:pPr>
            <a:r>
              <a:rPr lang="en-NZ" sz="1200" kern="1200" dirty="0">
                <a:solidFill>
                  <a:schemeClr val="tx1"/>
                </a:solidFill>
                <a:effectLst/>
                <a:latin typeface="+mn-lt"/>
                <a:ea typeface="+mn-ea"/>
                <a:cs typeface="+mn-cs"/>
              </a:rPr>
              <a:t>Some people need tailored support to navigate career pathways. </a:t>
            </a:r>
          </a:p>
          <a:p>
            <a:pPr marL="171450" lvl="0" indent="-171450">
              <a:buFont typeface="Arial" panose="020B0604020202020204" pitchFamily="34" charset="0"/>
              <a:buChar char="•"/>
            </a:pPr>
            <a:r>
              <a:rPr lang="en-NZ" sz="1200" kern="1200" dirty="0">
                <a:solidFill>
                  <a:schemeClr val="tx1"/>
                </a:solidFill>
                <a:effectLst/>
                <a:latin typeface="+mn-lt"/>
                <a:ea typeface="+mn-ea"/>
                <a:cs typeface="+mn-cs"/>
              </a:rPr>
              <a:t>Career and transition support is important for disabled people at all ages of life including for those who develop a disability later in life.</a:t>
            </a:r>
          </a:p>
          <a:p>
            <a:pPr marL="171450" indent="-171450">
              <a:buFont typeface="Arial" panose="020B0604020202020204" pitchFamily="34" charset="0"/>
              <a:buChar char="•"/>
            </a:pPr>
            <a:r>
              <a:rPr lang="en-NZ" sz="1200" i="1" kern="1200" dirty="0">
                <a:solidFill>
                  <a:schemeClr val="tx1"/>
                </a:solidFill>
                <a:effectLst/>
                <a:latin typeface="+mn-lt"/>
                <a:ea typeface="+mn-ea"/>
                <a:cs typeface="+mn-cs"/>
              </a:rPr>
              <a:t>“We strongly recommend making resources and services such as paid internships available for anyone at any age, not only as transitional support from tertiary education.</a:t>
            </a:r>
            <a:endParaRPr lang="en-NZ" sz="1200" kern="1200" dirty="0">
              <a:solidFill>
                <a:schemeClr val="tx1"/>
              </a:solidFill>
              <a:effectLst/>
              <a:latin typeface="+mn-lt"/>
              <a:ea typeface="+mn-ea"/>
              <a:cs typeface="+mn-cs"/>
            </a:endParaRPr>
          </a:p>
          <a:p>
            <a:endParaRPr lang="en-NZ" sz="1200" kern="1200" dirty="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5"/>
          </p:nvPr>
        </p:nvSpPr>
        <p:spPr/>
        <p:txBody>
          <a:bodyPr/>
          <a:lstStyle/>
          <a:p>
            <a:fld id="{89C33A5D-9D8D-4B30-8AE1-01C05A516722}" type="slidenum">
              <a:rPr lang="en-NZ" smtClean="0"/>
              <a:t>7</a:t>
            </a:fld>
            <a:endParaRPr lang="en-NZ"/>
          </a:p>
        </p:txBody>
      </p:sp>
    </p:spTree>
    <p:extLst>
      <p:ext uri="{BB962C8B-B14F-4D97-AF65-F5344CB8AC3E}">
        <p14:creationId xmlns:p14="http://schemas.microsoft.com/office/powerpoint/2010/main" val="4022489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All of this informed the action plan where you can see the  number one Priority  (out of 6) is all about transitions from school </a:t>
            </a:r>
          </a:p>
        </p:txBody>
      </p:sp>
      <p:sp>
        <p:nvSpPr>
          <p:cNvPr id="4" name="Slide Number Placeholder 3"/>
          <p:cNvSpPr>
            <a:spLocks noGrp="1"/>
          </p:cNvSpPr>
          <p:nvPr>
            <p:ph type="sldNum" sz="quarter" idx="5"/>
          </p:nvPr>
        </p:nvSpPr>
        <p:spPr/>
        <p:txBody>
          <a:bodyPr/>
          <a:lstStyle/>
          <a:p>
            <a:fld id="{D8595166-D0EB-43ED-9B3E-78C56A50E542}" type="slidenum">
              <a:rPr lang="en-NZ" smtClean="0"/>
              <a:t>8</a:t>
            </a:fld>
            <a:endParaRPr lang="en-NZ"/>
          </a:p>
        </p:txBody>
      </p:sp>
    </p:spTree>
    <p:extLst>
      <p:ext uri="{BB962C8B-B14F-4D97-AF65-F5344CB8AC3E}">
        <p14:creationId xmlns:p14="http://schemas.microsoft.com/office/powerpoint/2010/main" val="3639366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1" dirty="0"/>
              <a:t>Objective 1: Support people to steer their own employment futures</a:t>
            </a:r>
          </a:p>
          <a:p>
            <a:r>
              <a:rPr lang="en-NZ" dirty="0"/>
              <a:t>All people and their </a:t>
            </a:r>
            <a:r>
              <a:rPr lang="en-NZ" dirty="0" err="1"/>
              <a:t>whānau</a:t>
            </a:r>
            <a:r>
              <a:rPr lang="en-NZ" dirty="0"/>
              <a:t> can benefit from an equal opportunity to pursue their aspirations for earning, learning, caring and volunteering - on their own terms. </a:t>
            </a:r>
            <a:br>
              <a:rPr lang="en-NZ" dirty="0"/>
            </a:br>
            <a:r>
              <a:rPr lang="en-NZ" dirty="0"/>
              <a:t>To support people to hold ‘the reins’ in their own working lives they need equal access to quality and life-long education and training alongside diverse career pathways and work opportunities</a:t>
            </a:r>
          </a:p>
          <a:p>
            <a:endParaRPr lang="en-NZ" b="1" dirty="0"/>
          </a:p>
          <a:p>
            <a:r>
              <a:rPr lang="en-NZ" b="1" dirty="0" err="1"/>
              <a:t>Kaupapa</a:t>
            </a:r>
            <a:r>
              <a:rPr lang="en-NZ" dirty="0"/>
              <a:t>: Low expectations about the lives of young disabled people is identified as a major barrier to building positive futures</a:t>
            </a:r>
          </a:p>
          <a:p>
            <a:r>
              <a:rPr lang="en-NZ" dirty="0"/>
              <a:t>Many young disabled jobseekers lack the work experience that many of their non-disabled peers gain through an after-school or holiday job. And we know that early work experience and on-the-job training significantly improves education and employment outcomes.</a:t>
            </a:r>
            <a:br>
              <a:rPr lang="en-NZ" dirty="0"/>
            </a:br>
            <a:endParaRPr lang="en-NZ" dirty="0"/>
          </a:p>
          <a:p>
            <a:endParaRPr lang="en-NZ" dirty="0"/>
          </a:p>
        </p:txBody>
      </p:sp>
      <p:sp>
        <p:nvSpPr>
          <p:cNvPr id="4" name="Slide Number Placeholder 3"/>
          <p:cNvSpPr>
            <a:spLocks noGrp="1"/>
          </p:cNvSpPr>
          <p:nvPr>
            <p:ph type="sldNum" sz="quarter" idx="5"/>
          </p:nvPr>
        </p:nvSpPr>
        <p:spPr/>
        <p:txBody>
          <a:bodyPr/>
          <a:lstStyle/>
          <a:p>
            <a:fld id="{89C33A5D-9D8D-4B30-8AE1-01C05A516722}" type="slidenum">
              <a:rPr lang="en-NZ" smtClean="0"/>
              <a:t>9</a:t>
            </a:fld>
            <a:endParaRPr lang="en-NZ"/>
          </a:p>
        </p:txBody>
      </p:sp>
    </p:spTree>
    <p:extLst>
      <p:ext uri="{BB962C8B-B14F-4D97-AF65-F5344CB8AC3E}">
        <p14:creationId xmlns:p14="http://schemas.microsoft.com/office/powerpoint/2010/main" val="2316460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337F0-B289-4EA3-AA46-FBDCC3CDBB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B7C82251-D238-4D60-9810-DB5C42107D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212A8C0C-394F-4545-A99E-5659D807D99C}"/>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5" name="Footer Placeholder 4">
            <a:extLst>
              <a:ext uri="{FF2B5EF4-FFF2-40B4-BE49-F238E27FC236}">
                <a16:creationId xmlns:a16="http://schemas.microsoft.com/office/drawing/2014/main" id="{B892C825-0933-4ADC-BB66-AA2E3BC9002F}"/>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429173CC-5C23-4AAF-BBB1-C63CDB707EA5}"/>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3228830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65EC9-4207-4588-A6E6-6C902AC41FF1}"/>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ECDD3172-0721-41A5-A66B-3842DECA737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232397E1-48A0-4429-B8E2-9BEED8F844CB}"/>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5" name="Footer Placeholder 4">
            <a:extLst>
              <a:ext uri="{FF2B5EF4-FFF2-40B4-BE49-F238E27FC236}">
                <a16:creationId xmlns:a16="http://schemas.microsoft.com/office/drawing/2014/main" id="{2D9858BA-1882-4229-B31D-FD5304FDAA1A}"/>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3C87BA6C-2B14-4F8D-AAB7-4ABB55A6C6AB}"/>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48969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49C41E-B433-41CF-A25B-FE6BBAD8A83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831F93DE-5E0B-4EDF-92ED-ED3E823BC7A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094589DA-86D8-4927-ABC5-195846C6FCE5}"/>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5" name="Footer Placeholder 4">
            <a:extLst>
              <a:ext uri="{FF2B5EF4-FFF2-40B4-BE49-F238E27FC236}">
                <a16:creationId xmlns:a16="http://schemas.microsoft.com/office/drawing/2014/main" id="{6647094F-801D-4D22-A87D-B4E50D725DE6}"/>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9959375D-C315-4184-A40A-D3830F31BD3F}"/>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2563796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BF98B-2743-4B47-AE32-9926CC2BF549}"/>
              </a:ext>
            </a:extLst>
          </p:cNvPr>
          <p:cNvSpPr>
            <a:spLocks noGrp="1"/>
          </p:cNvSpPr>
          <p:nvPr>
            <p:ph type="title"/>
          </p:nvPr>
        </p:nvSpPr>
        <p:spPr>
          <a:xfrm>
            <a:off x="839788" y="365125"/>
            <a:ext cx="10515600" cy="1325563"/>
          </a:xfrm>
        </p:spPr>
        <p:txBody>
          <a:bodyPr/>
          <a:lstStyle>
            <a:lvl1pPr>
              <a:defRPr>
                <a:solidFill>
                  <a:schemeClr val="tx2"/>
                </a:solidFill>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AC6908B9-8BB9-5247-A9CC-EADBF62AB670}"/>
              </a:ext>
            </a:extLst>
          </p:cNvPr>
          <p:cNvSpPr>
            <a:spLocks noGrp="1"/>
          </p:cNvSpPr>
          <p:nvPr>
            <p:ph sz="half" idx="2"/>
          </p:nvPr>
        </p:nvSpPr>
        <p:spPr>
          <a:xfrm>
            <a:off x="839788" y="1885361"/>
            <a:ext cx="5157787" cy="4304302"/>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A5572680-8F07-DD43-A1EC-F836900FFE13}"/>
              </a:ext>
            </a:extLst>
          </p:cNvPr>
          <p:cNvSpPr>
            <a:spLocks noGrp="1"/>
          </p:cNvSpPr>
          <p:nvPr>
            <p:ph sz="quarter" idx="4"/>
          </p:nvPr>
        </p:nvSpPr>
        <p:spPr>
          <a:xfrm>
            <a:off x="6172200" y="1885361"/>
            <a:ext cx="5183188" cy="4304302"/>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2954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135A9-16E6-4416-BAA3-A20E4CBA28EC}"/>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B197744A-1205-49CA-9FF9-0899420485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20F6A570-AF52-477C-8A64-3FF9E3BD528F}"/>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5" name="Footer Placeholder 4">
            <a:extLst>
              <a:ext uri="{FF2B5EF4-FFF2-40B4-BE49-F238E27FC236}">
                <a16:creationId xmlns:a16="http://schemas.microsoft.com/office/drawing/2014/main" id="{6541185C-C6CA-4814-84DF-E24D6FE1FA6B}"/>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A8A0009E-9B87-4CA9-AAD0-91CD1294C616}"/>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3979839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03487-2445-451C-B5CC-ECCB41AD80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59D72686-B05C-4AA0-9AF2-738688ED5F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F11009-295C-4017-BB70-4D39124A3853}"/>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5" name="Footer Placeholder 4">
            <a:extLst>
              <a:ext uri="{FF2B5EF4-FFF2-40B4-BE49-F238E27FC236}">
                <a16:creationId xmlns:a16="http://schemas.microsoft.com/office/drawing/2014/main" id="{1D3DE38C-D107-4226-A511-8E4EFA2799EB}"/>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AEA135F0-F077-4135-B1A8-FBA04D87C619}"/>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515712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5111C-CE5D-4E71-AFCD-9E9B15725E9E}"/>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7EB72298-9141-400F-B8AD-D14C107E26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7569DACB-7823-4520-83E4-4F654958FEB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6640B241-0049-48C2-83CA-55902C11BD24}"/>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6" name="Footer Placeholder 5">
            <a:extLst>
              <a:ext uri="{FF2B5EF4-FFF2-40B4-BE49-F238E27FC236}">
                <a16:creationId xmlns:a16="http://schemas.microsoft.com/office/drawing/2014/main" id="{C58C3B19-E11A-4C13-9BFB-8A321B11A651}"/>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E51007BD-C3DA-4350-8AB8-9D95EF91AFC7}"/>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1325107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10076-CBA9-4A37-B0FC-9365844CC57E}"/>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F269B971-A7C7-4A30-9F51-5946FD0B58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486C46-9714-49DE-A5DB-64E5AA21D17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CC2F3E96-6DE4-4A69-AC37-DAAE76F2FE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91EDCC-7375-4E53-95D9-286F11C8EC2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BDCDD972-2344-4081-97D3-8A92A6B7B1DC}"/>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8" name="Footer Placeholder 7">
            <a:extLst>
              <a:ext uri="{FF2B5EF4-FFF2-40B4-BE49-F238E27FC236}">
                <a16:creationId xmlns:a16="http://schemas.microsoft.com/office/drawing/2014/main" id="{29B2A311-B518-404B-9F11-3BBEB8DF8D18}"/>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3C49AC57-530A-4737-9E37-57A983C5B69A}"/>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1040657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D8107-F1E2-46E5-9211-112323D04F2F}"/>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0671BC2C-0F9D-4637-9C22-5FD4D3816313}"/>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4" name="Footer Placeholder 3">
            <a:extLst>
              <a:ext uri="{FF2B5EF4-FFF2-40B4-BE49-F238E27FC236}">
                <a16:creationId xmlns:a16="http://schemas.microsoft.com/office/drawing/2014/main" id="{F858A1A5-AD9B-40F0-9194-77F505930BE2}"/>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FA746C4B-2D25-4C50-A10C-DCEF338D9482}"/>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322550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05F760-67AC-4B40-9949-237A2381F7DE}"/>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3" name="Footer Placeholder 2">
            <a:extLst>
              <a:ext uri="{FF2B5EF4-FFF2-40B4-BE49-F238E27FC236}">
                <a16:creationId xmlns:a16="http://schemas.microsoft.com/office/drawing/2014/main" id="{9EA67FC9-0387-4048-9757-96BEC7B275F9}"/>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5D997C33-51A4-4B40-BA9A-19D9F0C950F4}"/>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1440053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669CB-DE78-446F-A599-11CC58EA62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900FBDF1-76EC-4C41-9A97-DE1FDEA7C3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8A4A9B46-FB28-4F70-8772-02C9899F62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FBCB3A-C55A-40AA-80BC-905A94A08410}"/>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6" name="Footer Placeholder 5">
            <a:extLst>
              <a:ext uri="{FF2B5EF4-FFF2-40B4-BE49-F238E27FC236}">
                <a16:creationId xmlns:a16="http://schemas.microsoft.com/office/drawing/2014/main" id="{D01767DC-1D52-49BA-95DE-A98D75164B6C}"/>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9305B528-1858-4D5B-8582-7C51F69DB12F}"/>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1084550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13DBE-A110-4463-A58A-826F584D5D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B77C679C-4741-4781-AAF9-84D04FD9FC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67740449-C118-48F2-9786-06A065B9A8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3ADC92-B6FD-4967-BDDC-5AA2669155C3}"/>
              </a:ext>
            </a:extLst>
          </p:cNvPr>
          <p:cNvSpPr>
            <a:spLocks noGrp="1"/>
          </p:cNvSpPr>
          <p:nvPr>
            <p:ph type="dt" sz="half" idx="10"/>
          </p:nvPr>
        </p:nvSpPr>
        <p:spPr/>
        <p:txBody>
          <a:bodyPr/>
          <a:lstStyle/>
          <a:p>
            <a:fld id="{8D3D0295-CEE7-41C0-BD5B-34E9FA62136F}" type="datetimeFigureOut">
              <a:rPr lang="en-NZ" smtClean="0"/>
              <a:t>5/11/2020</a:t>
            </a:fld>
            <a:endParaRPr lang="en-NZ"/>
          </a:p>
        </p:txBody>
      </p:sp>
      <p:sp>
        <p:nvSpPr>
          <p:cNvPr id="6" name="Footer Placeholder 5">
            <a:extLst>
              <a:ext uri="{FF2B5EF4-FFF2-40B4-BE49-F238E27FC236}">
                <a16:creationId xmlns:a16="http://schemas.microsoft.com/office/drawing/2014/main" id="{BBB0A74B-51AB-4106-A53A-771EC2B1F2DE}"/>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9FC0C70E-4744-4DD6-B252-A973AB04625E}"/>
              </a:ext>
            </a:extLst>
          </p:cNvPr>
          <p:cNvSpPr>
            <a:spLocks noGrp="1"/>
          </p:cNvSpPr>
          <p:nvPr>
            <p:ph type="sldNum" sz="quarter" idx="12"/>
          </p:nvPr>
        </p:nvSpPr>
        <p:spPr/>
        <p:txBody>
          <a:bodyPr/>
          <a:lstStyle/>
          <a:p>
            <a:fld id="{B59A126D-C4DE-470D-BF54-7E1E96DC0AB2}" type="slidenum">
              <a:rPr lang="en-NZ" smtClean="0"/>
              <a:t>‹#›</a:t>
            </a:fld>
            <a:endParaRPr lang="en-NZ"/>
          </a:p>
        </p:txBody>
      </p:sp>
    </p:spTree>
    <p:extLst>
      <p:ext uri="{BB962C8B-B14F-4D97-AF65-F5344CB8AC3E}">
        <p14:creationId xmlns:p14="http://schemas.microsoft.com/office/powerpoint/2010/main" val="3128438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809027-2B2D-49C5-89A3-C408BFC8B4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FC87339F-6672-47E9-A6BD-2E910DE3B3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54BA515D-5D9B-4D77-BB92-C00821AEE9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3D0295-CEE7-41C0-BD5B-34E9FA62136F}" type="datetimeFigureOut">
              <a:rPr lang="en-NZ" smtClean="0"/>
              <a:t>5/11/2020</a:t>
            </a:fld>
            <a:endParaRPr lang="en-NZ"/>
          </a:p>
        </p:txBody>
      </p:sp>
      <p:sp>
        <p:nvSpPr>
          <p:cNvPr id="5" name="Footer Placeholder 4">
            <a:extLst>
              <a:ext uri="{FF2B5EF4-FFF2-40B4-BE49-F238E27FC236}">
                <a16:creationId xmlns:a16="http://schemas.microsoft.com/office/drawing/2014/main" id="{659E08A5-3B1F-4FCD-A158-B5F5FBA696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A273A34B-0FA8-4B53-9079-A76AB8FA4A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9A126D-C4DE-470D-BF54-7E1E96DC0AB2}" type="slidenum">
              <a:rPr lang="en-NZ" smtClean="0"/>
              <a:t>‹#›</a:t>
            </a:fld>
            <a:endParaRPr lang="en-NZ"/>
          </a:p>
        </p:txBody>
      </p:sp>
    </p:spTree>
    <p:extLst>
      <p:ext uri="{BB962C8B-B14F-4D97-AF65-F5344CB8AC3E}">
        <p14:creationId xmlns:p14="http://schemas.microsoft.com/office/powerpoint/2010/main" val="19751739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msd.govt.nz/what-we-can-do/disability-services/disability-employment-action-plan/index.html"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D0A2208-1208-4446-BD60-6BC9A86F1758}"/>
              </a:ext>
            </a:extLst>
          </p:cNvPr>
          <p:cNvPicPr>
            <a:picLocks noGrp="1" noChangeAspect="1"/>
          </p:cNvPicPr>
          <p:nvPr>
            <p:ph sz="half" idx="2"/>
          </p:nvPr>
        </p:nvPicPr>
        <p:blipFill rotWithShape="1">
          <a:blip r:embed="rId3"/>
          <a:srcRect t="11075" b="5592"/>
          <a:stretch/>
        </p:blipFill>
        <p:spPr>
          <a:xfrm>
            <a:off x="20" y="10"/>
            <a:ext cx="12191980" cy="6857990"/>
          </a:xfrm>
          <a:prstGeom prst="rect">
            <a:avLst/>
          </a:prstGeom>
        </p:spPr>
      </p:pic>
      <p:sp>
        <p:nvSpPr>
          <p:cNvPr id="10"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FABDEA75-A69F-4AA9-B8FC-68559BAEBDB9}"/>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NZ" sz="6000" b="1" dirty="0">
                <a:solidFill>
                  <a:srgbClr val="002060"/>
                </a:solidFill>
              </a:rPr>
              <a:t>Working</a:t>
            </a:r>
            <a:br>
              <a:rPr lang="en-NZ" sz="6000" b="1" dirty="0">
                <a:solidFill>
                  <a:srgbClr val="002060"/>
                </a:solidFill>
              </a:rPr>
            </a:br>
            <a:r>
              <a:rPr lang="en-NZ" sz="6000" b="1" dirty="0">
                <a:solidFill>
                  <a:srgbClr val="002060"/>
                </a:solidFill>
              </a:rPr>
              <a:t>Matters</a:t>
            </a:r>
            <a:endParaRPr lang="en-US" sz="6000" b="1" dirty="0">
              <a:solidFill>
                <a:srgbClr val="002060"/>
              </a:solidFill>
            </a:endParaRPr>
          </a:p>
        </p:txBody>
      </p:sp>
      <p:cxnSp>
        <p:nvCxnSpPr>
          <p:cNvPr id="12" name="Straight Connector 11">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2AE5C309-5EE4-45CD-B34F-CFC8974C688F}"/>
              </a:ext>
            </a:extLst>
          </p:cNvPr>
          <p:cNvSpPr/>
          <p:nvPr/>
        </p:nvSpPr>
        <p:spPr>
          <a:xfrm>
            <a:off x="8129230" y="5360433"/>
            <a:ext cx="3735253" cy="884538"/>
          </a:xfrm>
          <a:prstGeom prst="rect">
            <a:avLst/>
          </a:prstGeom>
        </p:spPr>
        <p:txBody>
          <a:bodyPr wrap="none">
            <a:spAutoFit/>
          </a:bodyPr>
          <a:lstStyle/>
          <a:p>
            <a:pPr marL="144000" algn="ctr">
              <a:lnSpc>
                <a:spcPct val="110000"/>
              </a:lnSpc>
              <a:spcBef>
                <a:spcPts val="1800"/>
              </a:spcBef>
            </a:pPr>
            <a:r>
              <a:rPr lang="mi-NZ" sz="2400"/>
              <a:t>The Disability Employment </a:t>
            </a:r>
            <a:br>
              <a:rPr lang="mi-NZ" sz="2400"/>
            </a:br>
            <a:r>
              <a:rPr lang="mi-NZ" sz="2400"/>
              <a:t>Action Plan</a:t>
            </a:r>
          </a:p>
        </p:txBody>
      </p:sp>
      <p:sp>
        <p:nvSpPr>
          <p:cNvPr id="7" name="TextBox 6">
            <a:extLst>
              <a:ext uri="{FF2B5EF4-FFF2-40B4-BE49-F238E27FC236}">
                <a16:creationId xmlns:a16="http://schemas.microsoft.com/office/drawing/2014/main" id="{D02101D9-A945-4EBB-B26D-591335E0D290}"/>
              </a:ext>
            </a:extLst>
          </p:cNvPr>
          <p:cNvSpPr txBox="1"/>
          <p:nvPr/>
        </p:nvSpPr>
        <p:spPr>
          <a:xfrm>
            <a:off x="-171450" y="-137160"/>
            <a:ext cx="4290689" cy="2856428"/>
          </a:xfrm>
          <a:prstGeom prst="flowChartConnector">
            <a:avLst/>
          </a:prstGeom>
          <a:solidFill>
            <a:srgbClr val="F2FBDB">
              <a:alpha val="67843"/>
            </a:srgbClr>
          </a:solidFill>
        </p:spPr>
        <p:txBody>
          <a:bodyPr wrap="square" rtlCol="0">
            <a:spAutoFit/>
          </a:bodyPr>
          <a:lstStyle/>
          <a:p>
            <a:pPr algn="ctr"/>
            <a:endParaRPr lang="en-NZ" dirty="0"/>
          </a:p>
          <a:p>
            <a:pPr algn="ctr"/>
            <a:r>
              <a:rPr lang="en-NZ" b="1" dirty="0">
                <a:solidFill>
                  <a:srgbClr val="002060"/>
                </a:solidFill>
              </a:rPr>
              <a:t>MSD Presentation to the </a:t>
            </a:r>
            <a:br>
              <a:rPr lang="en-NZ" b="1" dirty="0">
                <a:solidFill>
                  <a:srgbClr val="002060"/>
                </a:solidFill>
              </a:rPr>
            </a:br>
            <a:r>
              <a:rPr lang="en-NZ" b="1" dirty="0">
                <a:solidFill>
                  <a:srgbClr val="002060"/>
                </a:solidFill>
              </a:rPr>
              <a:t>NZDSN on </a:t>
            </a:r>
            <a:br>
              <a:rPr lang="en-NZ" b="1" dirty="0">
                <a:solidFill>
                  <a:srgbClr val="002060"/>
                </a:solidFill>
              </a:rPr>
            </a:br>
            <a:r>
              <a:rPr lang="en-NZ" b="1" dirty="0">
                <a:solidFill>
                  <a:srgbClr val="002060"/>
                </a:solidFill>
              </a:rPr>
              <a:t>Employment Support</a:t>
            </a:r>
            <a:endParaRPr lang="en-NZ" sz="2400" b="1" dirty="0">
              <a:solidFill>
                <a:srgbClr val="002060"/>
              </a:solidFill>
            </a:endParaRPr>
          </a:p>
          <a:p>
            <a:pPr algn="ctr"/>
            <a:br>
              <a:rPr lang="en-NZ" b="1" dirty="0">
                <a:solidFill>
                  <a:srgbClr val="002060"/>
                </a:solidFill>
              </a:rPr>
            </a:br>
            <a:r>
              <a:rPr lang="en-NZ" b="1">
                <a:solidFill>
                  <a:srgbClr val="002060"/>
                </a:solidFill>
              </a:rPr>
              <a:t>10 November 2020</a:t>
            </a:r>
            <a:endParaRPr lang="en-NZ" b="1" dirty="0">
              <a:solidFill>
                <a:srgbClr val="002060"/>
              </a:solidFill>
            </a:endParaRPr>
          </a:p>
          <a:p>
            <a:pPr algn="ctr"/>
            <a:endParaRPr lang="en-NZ" dirty="0"/>
          </a:p>
        </p:txBody>
      </p:sp>
    </p:spTree>
    <p:extLst>
      <p:ext uri="{BB962C8B-B14F-4D97-AF65-F5344CB8AC3E}">
        <p14:creationId xmlns:p14="http://schemas.microsoft.com/office/powerpoint/2010/main" val="3175801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E885331E-6C35-4315-9CB3-0F6B3EA178AD}"/>
              </a:ext>
            </a:extLst>
          </p:cNvPr>
          <p:cNvSpPr/>
          <p:nvPr/>
        </p:nvSpPr>
        <p:spPr>
          <a:xfrm>
            <a:off x="6507808" y="3947075"/>
            <a:ext cx="3653742" cy="1828800"/>
          </a:xfrm>
          <a:prstGeom prst="ellipse">
            <a:avLst/>
          </a:prstGeom>
          <a:solidFill>
            <a:schemeClr val="accent4">
              <a:lumMod val="60000"/>
              <a:lumOff val="40000"/>
            </a:schemeClr>
          </a:solidFill>
          <a:ln>
            <a:noFill/>
          </a:ln>
          <a:effectLst>
            <a:glow rad="139700">
              <a:schemeClr val="accent4">
                <a:satMod val="175000"/>
                <a:alpha val="40000"/>
              </a:schemeClr>
            </a:glow>
            <a:softEdge rad="317500"/>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NZ"/>
          </a:p>
        </p:txBody>
      </p:sp>
      <p:sp>
        <p:nvSpPr>
          <p:cNvPr id="11" name="Oval 10">
            <a:extLst>
              <a:ext uri="{FF2B5EF4-FFF2-40B4-BE49-F238E27FC236}">
                <a16:creationId xmlns:a16="http://schemas.microsoft.com/office/drawing/2014/main" id="{724BFB08-AE09-4E6C-B4E8-5B57C4470731}"/>
              </a:ext>
            </a:extLst>
          </p:cNvPr>
          <p:cNvSpPr/>
          <p:nvPr/>
        </p:nvSpPr>
        <p:spPr>
          <a:xfrm>
            <a:off x="623355" y="1420679"/>
            <a:ext cx="5146902" cy="1448400"/>
          </a:xfrm>
          <a:prstGeom prst="ellipse">
            <a:avLst/>
          </a:prstGeom>
          <a:solidFill>
            <a:schemeClr val="accent4">
              <a:lumMod val="60000"/>
              <a:lumOff val="40000"/>
            </a:schemeClr>
          </a:solidFill>
          <a:ln>
            <a:noFill/>
          </a:ln>
          <a:effectLst>
            <a:glow rad="139700">
              <a:schemeClr val="accent4">
                <a:satMod val="175000"/>
                <a:alpha val="40000"/>
              </a:schemeClr>
            </a:glow>
            <a:softEdge rad="317500"/>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NZ"/>
          </a:p>
        </p:txBody>
      </p:sp>
      <p:sp>
        <p:nvSpPr>
          <p:cNvPr id="4" name="Rectangle 3">
            <a:extLst>
              <a:ext uri="{FF2B5EF4-FFF2-40B4-BE49-F238E27FC236}">
                <a16:creationId xmlns:a16="http://schemas.microsoft.com/office/drawing/2014/main" id="{538CA576-2863-4349-9E6E-9E6BF462C107}"/>
              </a:ext>
            </a:extLst>
          </p:cNvPr>
          <p:cNvSpPr/>
          <p:nvPr/>
        </p:nvSpPr>
        <p:spPr>
          <a:xfrm>
            <a:off x="416589" y="1104211"/>
            <a:ext cx="5833740" cy="338554"/>
          </a:xfrm>
          <a:prstGeom prst="rect">
            <a:avLst/>
          </a:prstGeom>
        </p:spPr>
        <p:txBody>
          <a:bodyPr wrap="square">
            <a:spAutoFit/>
          </a:bodyPr>
          <a:lstStyle/>
          <a:p>
            <a:r>
              <a:rPr lang="en-NZ" sz="1600" b="1" dirty="0"/>
              <a:t>Priority 3: More and better employment services</a:t>
            </a:r>
            <a:endParaRPr lang="en-NZ" sz="1600" dirty="0"/>
          </a:p>
        </p:txBody>
      </p:sp>
      <p:sp>
        <p:nvSpPr>
          <p:cNvPr id="5" name="Rectangle 4">
            <a:extLst>
              <a:ext uri="{FF2B5EF4-FFF2-40B4-BE49-F238E27FC236}">
                <a16:creationId xmlns:a16="http://schemas.microsoft.com/office/drawing/2014/main" id="{E8E52E08-3B72-40B4-A51E-2FB1DC6B51D6}"/>
              </a:ext>
            </a:extLst>
          </p:cNvPr>
          <p:cNvSpPr/>
          <p:nvPr/>
        </p:nvSpPr>
        <p:spPr>
          <a:xfrm>
            <a:off x="6549165" y="1082125"/>
            <a:ext cx="5345225" cy="338554"/>
          </a:xfrm>
          <a:prstGeom prst="rect">
            <a:avLst/>
          </a:prstGeom>
        </p:spPr>
        <p:txBody>
          <a:bodyPr wrap="square">
            <a:spAutoFit/>
          </a:bodyPr>
          <a:lstStyle/>
          <a:p>
            <a:r>
              <a:rPr lang="en-NZ" sz="1600" b="1" dirty="0"/>
              <a:t>Priority 4: Information and support for employers</a:t>
            </a:r>
            <a:endParaRPr lang="en-NZ" sz="1600" dirty="0"/>
          </a:p>
        </p:txBody>
      </p:sp>
      <p:sp>
        <p:nvSpPr>
          <p:cNvPr id="6" name="Rectangle 1">
            <a:extLst>
              <a:ext uri="{FF2B5EF4-FFF2-40B4-BE49-F238E27FC236}">
                <a16:creationId xmlns:a16="http://schemas.microsoft.com/office/drawing/2014/main" id="{4361A32F-02E1-4899-B7FF-A681C77C6757}"/>
              </a:ext>
            </a:extLst>
          </p:cNvPr>
          <p:cNvSpPr>
            <a:spLocks noChangeArrowheads="1"/>
          </p:cNvSpPr>
          <p:nvPr/>
        </p:nvSpPr>
        <p:spPr bwMode="auto">
          <a:xfrm>
            <a:off x="416589" y="751128"/>
            <a:ext cx="609121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a:t>Building on existing services the government is progressing the following actions:</a:t>
            </a:r>
          </a:p>
        </p:txBody>
      </p:sp>
      <p:sp>
        <p:nvSpPr>
          <p:cNvPr id="7" name="Rectangle 1">
            <a:extLst>
              <a:ext uri="{FF2B5EF4-FFF2-40B4-BE49-F238E27FC236}">
                <a16:creationId xmlns:a16="http://schemas.microsoft.com/office/drawing/2014/main" id="{81C7CE2E-A279-45DE-BDF3-9BD09D61245B}"/>
              </a:ext>
            </a:extLst>
          </p:cNvPr>
          <p:cNvSpPr>
            <a:spLocks noChangeArrowheads="1"/>
          </p:cNvSpPr>
          <p:nvPr/>
        </p:nvSpPr>
        <p:spPr bwMode="auto">
          <a:xfrm>
            <a:off x="2100552" y="53534"/>
            <a:ext cx="7832204" cy="673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2" tIns="63480" rIns="914112"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defTabSz="457200" eaLnBrk="1" hangingPunct="1">
              <a:lnSpc>
                <a:spcPct val="90000"/>
              </a:lnSpc>
            </a:pPr>
            <a:r>
              <a:rPr lang="en-NZ" altLang="en-US" sz="4400" b="1" dirty="0" bmk="_Toc34210412">
                <a:solidFill>
                  <a:srgbClr val="C00000"/>
                </a:solidFill>
                <a:latin typeface="+mj-lt"/>
                <a:ea typeface="+mj-ea"/>
                <a:cs typeface="+mj-cs"/>
              </a:rPr>
              <a:t>Some of the Initial actions </a:t>
            </a:r>
          </a:p>
        </p:txBody>
      </p:sp>
      <p:sp>
        <p:nvSpPr>
          <p:cNvPr id="8" name="Rectangle 7">
            <a:extLst>
              <a:ext uri="{FF2B5EF4-FFF2-40B4-BE49-F238E27FC236}">
                <a16:creationId xmlns:a16="http://schemas.microsoft.com/office/drawing/2014/main" id="{A40EDBFD-187E-4AC7-B03A-555068C68F73}"/>
              </a:ext>
            </a:extLst>
          </p:cNvPr>
          <p:cNvSpPr/>
          <p:nvPr/>
        </p:nvSpPr>
        <p:spPr>
          <a:xfrm>
            <a:off x="246926" y="6227645"/>
            <a:ext cx="11725155" cy="523220"/>
          </a:xfrm>
          <a:prstGeom prst="rect">
            <a:avLst/>
          </a:prstGeom>
        </p:spPr>
        <p:txBody>
          <a:bodyPr wrap="square">
            <a:spAutoFit/>
          </a:bodyPr>
          <a:lstStyle/>
          <a:p>
            <a:r>
              <a:rPr lang="en-NZ" sz="1400" dirty="0"/>
              <a:t>“This plan is a living document and new actions will be developed that address this priority alongside Government’s broader work programme, guided by the </a:t>
            </a:r>
            <a:r>
              <a:rPr lang="en-NZ" sz="1400" dirty="0" err="1"/>
              <a:t>kaupapa</a:t>
            </a:r>
            <a:r>
              <a:rPr lang="en-NZ" sz="1400" dirty="0"/>
              <a:t> and informed by monitoring.”</a:t>
            </a:r>
          </a:p>
        </p:txBody>
      </p:sp>
      <p:graphicFrame>
        <p:nvGraphicFramePr>
          <p:cNvPr id="9" name="Table 8">
            <a:extLst>
              <a:ext uri="{FF2B5EF4-FFF2-40B4-BE49-F238E27FC236}">
                <a16:creationId xmlns:a16="http://schemas.microsoft.com/office/drawing/2014/main" id="{A20AA536-E72F-490F-BB25-5FCD4FDF8FCD}"/>
              </a:ext>
            </a:extLst>
          </p:cNvPr>
          <p:cNvGraphicFramePr>
            <a:graphicFrameLocks noGrp="1"/>
          </p:cNvGraphicFramePr>
          <p:nvPr>
            <p:extLst>
              <p:ext uri="{D42A27DB-BD31-4B8C-83A1-F6EECF244321}">
                <p14:modId xmlns:p14="http://schemas.microsoft.com/office/powerpoint/2010/main" val="3286892501"/>
              </p:ext>
            </p:extLst>
          </p:nvPr>
        </p:nvGraphicFramePr>
        <p:xfrm>
          <a:off x="623355" y="1488071"/>
          <a:ext cx="5472645" cy="4476612"/>
        </p:xfrm>
        <a:graphic>
          <a:graphicData uri="http://schemas.openxmlformats.org/drawingml/2006/table">
            <a:tbl>
              <a:tblPr firstRow="1" firstCol="1" bandRow="1">
                <a:tableStyleId>{5C22544A-7EE6-4342-B048-85BDC9FD1C3A}</a:tableStyleId>
              </a:tblPr>
              <a:tblGrid>
                <a:gridCol w="5472645">
                  <a:extLst>
                    <a:ext uri="{9D8B030D-6E8A-4147-A177-3AD203B41FA5}">
                      <a16:colId xmlns:a16="http://schemas.microsoft.com/office/drawing/2014/main" val="1119631065"/>
                    </a:ext>
                  </a:extLst>
                </a:gridCol>
              </a:tblGrid>
              <a:tr h="942613">
                <a:tc>
                  <a:txBody>
                    <a:bodyPr/>
                    <a:lstStyle/>
                    <a:p>
                      <a:pPr>
                        <a:lnSpc>
                          <a:spcPct val="120000"/>
                        </a:lnSpc>
                        <a:spcAft>
                          <a:spcPts val="0"/>
                        </a:spcAft>
                      </a:pPr>
                      <a:r>
                        <a:rPr lang="en-NZ" sz="1200" b="0" dirty="0">
                          <a:solidFill>
                            <a:schemeClr val="tx1"/>
                          </a:solidFill>
                          <a:effectLst/>
                        </a:rPr>
                        <a:t>Extend the period Supported Living Payment recipients can work more than 15 hours a week from 6 months to 2 years (this action involves changes to legislation)</a:t>
                      </a:r>
                      <a:endParaRPr lang="en-NZ" sz="1000" b="0" dirty="0">
                        <a:solidFill>
                          <a:schemeClr val="tx1"/>
                        </a:solidFill>
                        <a:effectLst/>
                        <a:latin typeface="Verdana" panose="020B0604030504040204" pitchFamily="34" charset="0"/>
                        <a:ea typeface="Calibri" panose="020F0502020204030204" pitchFamily="34" charset="0"/>
                        <a:cs typeface="Arial" panose="020B0604020202020204" pitchFamily="34" charset="0"/>
                      </a:endParaRPr>
                    </a:p>
                  </a:txBody>
                  <a:tcPr marL="9525" marR="9525" marT="9525" marB="9525" anchor="ctr">
                    <a:noFill/>
                  </a:tcPr>
                </a:tc>
                <a:extLst>
                  <a:ext uri="{0D108BD9-81ED-4DB2-BD59-A6C34878D82A}">
                    <a16:rowId xmlns:a16="http://schemas.microsoft.com/office/drawing/2014/main" val="4137361143"/>
                  </a:ext>
                </a:extLst>
              </a:tr>
              <a:tr h="642890">
                <a:tc>
                  <a:txBody>
                    <a:bodyPr/>
                    <a:lstStyle/>
                    <a:p>
                      <a:pPr>
                        <a:lnSpc>
                          <a:spcPct val="120000"/>
                        </a:lnSpc>
                        <a:spcAft>
                          <a:spcPts val="0"/>
                        </a:spcAft>
                      </a:pPr>
                      <a:r>
                        <a:rPr lang="en-NZ" sz="1200" b="0" dirty="0">
                          <a:solidFill>
                            <a:schemeClr val="tx1"/>
                          </a:solidFill>
                          <a:effectLst/>
                        </a:rPr>
                        <a:t>Value diverse work outcomes and pathways to work within MSD systems (including part-time and intermittent work)</a:t>
                      </a:r>
                      <a:endParaRPr lang="en-NZ" sz="1000" b="0" dirty="0">
                        <a:solidFill>
                          <a:schemeClr val="tx1"/>
                        </a:solidFill>
                        <a:effectLst/>
                        <a:latin typeface="Verdana" panose="020B0604030504040204" pitchFamily="34" charset="0"/>
                        <a:ea typeface="Calibri" panose="020F0502020204030204" pitchFamily="34" charset="0"/>
                        <a:cs typeface="Arial" panose="020B0604020202020204" pitchFamily="34" charset="0"/>
                      </a:endParaRPr>
                    </a:p>
                  </a:txBody>
                  <a:tcPr marL="9525" marR="9525" marT="9525" marB="9525" anchor="ctr">
                    <a:noFill/>
                  </a:tcPr>
                </a:tc>
                <a:extLst>
                  <a:ext uri="{0D108BD9-81ED-4DB2-BD59-A6C34878D82A}">
                    <a16:rowId xmlns:a16="http://schemas.microsoft.com/office/drawing/2014/main" val="3155899072"/>
                  </a:ext>
                </a:extLst>
              </a:tr>
              <a:tr h="323341">
                <a:tc>
                  <a:txBody>
                    <a:bodyPr/>
                    <a:lstStyle/>
                    <a:p>
                      <a:pPr>
                        <a:lnSpc>
                          <a:spcPct val="120000"/>
                        </a:lnSpc>
                        <a:spcAft>
                          <a:spcPts val="0"/>
                        </a:spcAft>
                      </a:pPr>
                      <a:r>
                        <a:rPr lang="en-NZ" sz="1200" b="0" dirty="0">
                          <a:solidFill>
                            <a:schemeClr val="tx1"/>
                          </a:solidFill>
                          <a:effectLst/>
                        </a:rPr>
                        <a:t>Expand specialist disability employment services</a:t>
                      </a:r>
                      <a:endParaRPr lang="en-NZ" sz="1000" b="0" dirty="0">
                        <a:solidFill>
                          <a:schemeClr val="tx1"/>
                        </a:solidFill>
                        <a:effectLst/>
                        <a:latin typeface="Verdana" panose="020B0604030504040204" pitchFamily="34" charset="0"/>
                        <a:ea typeface="Calibri" panose="020F0502020204030204" pitchFamily="34" charset="0"/>
                        <a:cs typeface="Arial" panose="020B0604020202020204" pitchFamily="34" charset="0"/>
                      </a:endParaRPr>
                    </a:p>
                  </a:txBody>
                  <a:tcPr marL="9525" marR="9525" marT="9525" marB="9525" anchor="ctr">
                    <a:noFill/>
                  </a:tcPr>
                </a:tc>
                <a:extLst>
                  <a:ext uri="{0D108BD9-81ED-4DB2-BD59-A6C34878D82A}">
                    <a16:rowId xmlns:a16="http://schemas.microsoft.com/office/drawing/2014/main" val="4115828533"/>
                  </a:ext>
                </a:extLst>
              </a:tr>
              <a:tr h="1281988">
                <a:tc>
                  <a:txBody>
                    <a:bodyPr/>
                    <a:lstStyle/>
                    <a:p>
                      <a:pPr>
                        <a:lnSpc>
                          <a:spcPct val="120000"/>
                        </a:lnSpc>
                        <a:spcAft>
                          <a:spcPts val="0"/>
                        </a:spcAft>
                      </a:pPr>
                      <a:r>
                        <a:rPr lang="en-NZ" sz="1200" b="0" dirty="0">
                          <a:solidFill>
                            <a:schemeClr val="tx1"/>
                          </a:solidFill>
                          <a:effectLst/>
                        </a:rPr>
                        <a:t>Scale up integrated health and employment services (developed by MSD in partnership with health sector organisations such as District Health Boards or Primary Health Organisations, including Individualised Placement Services for people who access mental health and addiction services)</a:t>
                      </a:r>
                      <a:endParaRPr lang="en-NZ" sz="1000" b="0" dirty="0">
                        <a:solidFill>
                          <a:schemeClr val="tx1"/>
                        </a:solidFill>
                        <a:effectLst/>
                        <a:latin typeface="Verdana" panose="020B0604030504040204" pitchFamily="34" charset="0"/>
                        <a:ea typeface="Calibri" panose="020F0502020204030204" pitchFamily="34" charset="0"/>
                        <a:cs typeface="Arial" panose="020B0604020202020204" pitchFamily="34" charset="0"/>
                      </a:endParaRPr>
                    </a:p>
                  </a:txBody>
                  <a:tcPr marL="9525" marR="9525" marT="9525" marB="9525" anchor="ctr">
                    <a:noFill/>
                  </a:tcPr>
                </a:tc>
                <a:extLst>
                  <a:ext uri="{0D108BD9-81ED-4DB2-BD59-A6C34878D82A}">
                    <a16:rowId xmlns:a16="http://schemas.microsoft.com/office/drawing/2014/main" val="1922953643"/>
                  </a:ext>
                </a:extLst>
              </a:tr>
              <a:tr h="642890">
                <a:tc>
                  <a:txBody>
                    <a:bodyPr/>
                    <a:lstStyle/>
                    <a:p>
                      <a:pPr>
                        <a:lnSpc>
                          <a:spcPct val="120000"/>
                        </a:lnSpc>
                        <a:spcAft>
                          <a:spcPts val="0"/>
                        </a:spcAft>
                      </a:pPr>
                      <a:r>
                        <a:rPr lang="en-NZ" sz="1200" b="0" dirty="0">
                          <a:solidFill>
                            <a:schemeClr val="tx1"/>
                          </a:solidFill>
                          <a:effectLst/>
                        </a:rPr>
                        <a:t>Develop a Diploma in Employment Support (building on Employment Support Practice Guidelines)</a:t>
                      </a:r>
                      <a:endParaRPr lang="en-NZ" sz="1000" b="0" dirty="0">
                        <a:solidFill>
                          <a:schemeClr val="tx1"/>
                        </a:solidFill>
                        <a:effectLst/>
                        <a:latin typeface="Verdana" panose="020B0604030504040204" pitchFamily="34" charset="0"/>
                        <a:ea typeface="Calibri" panose="020F0502020204030204" pitchFamily="34" charset="0"/>
                        <a:cs typeface="Arial" panose="020B0604020202020204" pitchFamily="34" charset="0"/>
                      </a:endParaRPr>
                    </a:p>
                  </a:txBody>
                  <a:tcPr marL="9525" marR="9525" marT="9525" marB="9525" anchor="ctr">
                    <a:noFill/>
                  </a:tcPr>
                </a:tc>
                <a:extLst>
                  <a:ext uri="{0D108BD9-81ED-4DB2-BD59-A6C34878D82A}">
                    <a16:rowId xmlns:a16="http://schemas.microsoft.com/office/drawing/2014/main" val="3828109420"/>
                  </a:ext>
                </a:extLst>
              </a:tr>
              <a:tr h="642890">
                <a:tc>
                  <a:txBody>
                    <a:bodyPr/>
                    <a:lstStyle/>
                    <a:p>
                      <a:pPr>
                        <a:lnSpc>
                          <a:spcPct val="120000"/>
                        </a:lnSpc>
                        <a:spcAft>
                          <a:spcPts val="0"/>
                        </a:spcAft>
                      </a:pPr>
                      <a:r>
                        <a:rPr lang="en-NZ" sz="1200" b="0" dirty="0">
                          <a:solidFill>
                            <a:schemeClr val="tx1"/>
                          </a:solidFill>
                          <a:effectLst/>
                        </a:rPr>
                        <a:t>Explore opportunities to strengthen integration between primary mental health and addiction services and employment services</a:t>
                      </a:r>
                      <a:endParaRPr lang="en-NZ" sz="1000" b="0" dirty="0">
                        <a:solidFill>
                          <a:schemeClr val="tx1"/>
                        </a:solidFill>
                        <a:effectLst/>
                        <a:latin typeface="Verdana" panose="020B0604030504040204" pitchFamily="34" charset="0"/>
                        <a:ea typeface="Calibri" panose="020F0502020204030204" pitchFamily="34" charset="0"/>
                        <a:cs typeface="Arial" panose="020B0604020202020204" pitchFamily="34" charset="0"/>
                      </a:endParaRPr>
                    </a:p>
                  </a:txBody>
                  <a:tcPr marL="9525" marR="9525" marT="9525" marB="9525" anchor="ctr">
                    <a:noFill/>
                  </a:tcPr>
                </a:tc>
                <a:extLst>
                  <a:ext uri="{0D108BD9-81ED-4DB2-BD59-A6C34878D82A}">
                    <a16:rowId xmlns:a16="http://schemas.microsoft.com/office/drawing/2014/main" val="2214563359"/>
                  </a:ext>
                </a:extLst>
              </a:tr>
            </a:tbl>
          </a:graphicData>
        </a:graphic>
      </p:graphicFrame>
      <p:graphicFrame>
        <p:nvGraphicFramePr>
          <p:cNvPr id="10" name="Table 9">
            <a:extLst>
              <a:ext uri="{FF2B5EF4-FFF2-40B4-BE49-F238E27FC236}">
                <a16:creationId xmlns:a16="http://schemas.microsoft.com/office/drawing/2014/main" id="{0459CA4D-CB24-4588-8B5C-335A45C9B96C}"/>
              </a:ext>
            </a:extLst>
          </p:cNvPr>
          <p:cNvGraphicFramePr>
            <a:graphicFrameLocks noGrp="1"/>
          </p:cNvGraphicFramePr>
          <p:nvPr>
            <p:extLst>
              <p:ext uri="{D42A27DB-BD31-4B8C-83A1-F6EECF244321}">
                <p14:modId xmlns:p14="http://schemas.microsoft.com/office/powerpoint/2010/main" val="1262401856"/>
              </p:ext>
            </p:extLst>
          </p:nvPr>
        </p:nvGraphicFramePr>
        <p:xfrm>
          <a:off x="6421745" y="1321867"/>
          <a:ext cx="5472645" cy="4727756"/>
        </p:xfrm>
        <a:graphic>
          <a:graphicData uri="http://schemas.openxmlformats.org/drawingml/2006/table">
            <a:tbl>
              <a:tblPr/>
              <a:tblGrid>
                <a:gridCol w="4458436">
                  <a:extLst>
                    <a:ext uri="{9D8B030D-6E8A-4147-A177-3AD203B41FA5}">
                      <a16:colId xmlns:a16="http://schemas.microsoft.com/office/drawing/2014/main" val="2221918786"/>
                    </a:ext>
                  </a:extLst>
                </a:gridCol>
                <a:gridCol w="1014209">
                  <a:extLst>
                    <a:ext uri="{9D8B030D-6E8A-4147-A177-3AD203B41FA5}">
                      <a16:colId xmlns:a16="http://schemas.microsoft.com/office/drawing/2014/main" val="1231733648"/>
                    </a:ext>
                  </a:extLst>
                </a:gridCol>
              </a:tblGrid>
              <a:tr h="843455">
                <a:tc>
                  <a:txBody>
                    <a:bodyPr/>
                    <a:lstStyle/>
                    <a:p>
                      <a:pPr marL="0" algn="l" defTabSz="914400" rtl="0" eaLnBrk="1" latinLnBrk="0" hangingPunct="1">
                        <a:lnSpc>
                          <a:spcPct val="120000"/>
                        </a:lnSpc>
                        <a:spcAft>
                          <a:spcPts val="0"/>
                        </a:spcAft>
                      </a:pPr>
                      <a:r>
                        <a:rPr lang="en-NZ" sz="1200" b="0" kern="1200" dirty="0">
                          <a:solidFill>
                            <a:schemeClr val="tx1"/>
                          </a:solidFill>
                          <a:effectLst/>
                          <a:latin typeface="+mn-lt"/>
                          <a:ea typeface="+mn-ea"/>
                          <a:cs typeface="+mn-cs"/>
                        </a:rPr>
                        <a:t>Disseminate information that raises the visibility of disabled people and people with health conditions as a talent pool</a:t>
                      </a:r>
                    </a:p>
                    <a:p>
                      <a:pPr marL="0" algn="l" defTabSz="914400" rtl="0" eaLnBrk="1" latinLnBrk="0" hangingPunct="1">
                        <a:lnSpc>
                          <a:spcPct val="120000"/>
                        </a:lnSpc>
                        <a:spcAft>
                          <a:spcPts val="0"/>
                        </a:spcAft>
                      </a:pPr>
                      <a:r>
                        <a:rPr lang="en-NZ" sz="1200" b="0" kern="1200" dirty="0">
                          <a:solidFill>
                            <a:schemeClr val="tx1"/>
                          </a:solidFill>
                          <a:effectLst/>
                          <a:latin typeface="+mn-lt"/>
                          <a:ea typeface="+mn-ea"/>
                          <a:cs typeface="+mn-cs"/>
                        </a:rPr>
                        <a:t>Disseminate good practice stories</a:t>
                      </a:r>
                    </a:p>
                  </a:txBody>
                  <a:tcPr marL="49447" marR="49447" marT="24724" marB="24724" anchor="ctr">
                    <a:lnL>
                      <a:noFill/>
                    </a:lnL>
                    <a:lnR>
                      <a:noFill/>
                    </a:lnR>
                    <a:lnT>
                      <a:noFill/>
                    </a:lnT>
                    <a:lnB>
                      <a:noFill/>
                    </a:lnB>
                  </a:tcPr>
                </a:tc>
                <a:tc rowSpan="3">
                  <a:txBody>
                    <a:bodyPr/>
                    <a:lstStyle/>
                    <a:p>
                      <a:r>
                        <a:rPr lang="en-NZ" sz="1000" dirty="0"/>
                        <a:t>Disability Strategy and Action Plan</a:t>
                      </a:r>
                    </a:p>
                  </a:txBody>
                  <a:tcPr marL="49447" marR="49447" marT="24724" marB="24724" anchor="ctr">
                    <a:lnL>
                      <a:noFill/>
                    </a:lnL>
                    <a:lnR>
                      <a:noFill/>
                    </a:lnR>
                    <a:lnT>
                      <a:noFill/>
                    </a:lnT>
                    <a:lnB>
                      <a:noFill/>
                    </a:lnB>
                  </a:tcPr>
                </a:tc>
                <a:extLst>
                  <a:ext uri="{0D108BD9-81ED-4DB2-BD59-A6C34878D82A}">
                    <a16:rowId xmlns:a16="http://schemas.microsoft.com/office/drawing/2014/main" val="3498425664"/>
                  </a:ext>
                </a:extLst>
              </a:tr>
              <a:tr h="1159751">
                <a:tc>
                  <a:txBody>
                    <a:bodyPr/>
                    <a:lstStyle/>
                    <a:p>
                      <a:pPr marL="0" algn="l" defTabSz="914400" rtl="0" eaLnBrk="1" latinLnBrk="0" hangingPunct="1">
                        <a:lnSpc>
                          <a:spcPct val="120000"/>
                        </a:lnSpc>
                        <a:spcAft>
                          <a:spcPts val="0"/>
                        </a:spcAft>
                      </a:pPr>
                      <a:r>
                        <a:rPr lang="en-NZ" sz="1200" b="0" kern="1200" dirty="0">
                          <a:solidFill>
                            <a:schemeClr val="tx1"/>
                          </a:solidFill>
                          <a:effectLst/>
                          <a:latin typeface="+mn-lt"/>
                          <a:ea typeface="+mn-ea"/>
                          <a:cs typeface="+mn-cs"/>
                        </a:rPr>
                        <a:t>The Public Service leads by example with the recruitment and retention of disabled people, and improved data collection on disabled employees across the public sector to support inclusive workplaces</a:t>
                      </a:r>
                    </a:p>
                  </a:txBody>
                  <a:tcPr marL="49447" marR="49447" marT="24724" marB="24724" anchor="ctr">
                    <a:lnL>
                      <a:noFill/>
                    </a:lnL>
                    <a:lnR>
                      <a:noFill/>
                    </a:lnR>
                    <a:lnT>
                      <a:noFill/>
                    </a:lnT>
                    <a:lnB>
                      <a:noFill/>
                    </a:lnB>
                  </a:tcPr>
                </a:tc>
                <a:tc vMerge="1">
                  <a:txBody>
                    <a:bodyPr/>
                    <a:lstStyle/>
                    <a:p>
                      <a:endParaRPr lang="en-NZ" sz="1000" dirty="0"/>
                    </a:p>
                  </a:txBody>
                  <a:tcPr marL="49447" marR="49447" marT="24724" marB="24724" anchor="ctr">
                    <a:lnL>
                      <a:noFill/>
                    </a:lnL>
                    <a:lnR>
                      <a:noFill/>
                    </a:lnR>
                    <a:lnT>
                      <a:noFill/>
                    </a:lnT>
                    <a:lnB>
                      <a:noFill/>
                    </a:lnB>
                  </a:tcPr>
                </a:tc>
                <a:extLst>
                  <a:ext uri="{0D108BD9-81ED-4DB2-BD59-A6C34878D82A}">
                    <a16:rowId xmlns:a16="http://schemas.microsoft.com/office/drawing/2014/main" val="3364092489"/>
                  </a:ext>
                </a:extLst>
              </a:tr>
              <a:tr h="527160">
                <a:tc>
                  <a:txBody>
                    <a:bodyPr/>
                    <a:lstStyle/>
                    <a:p>
                      <a:pPr marL="0" algn="l" defTabSz="914400" rtl="0" eaLnBrk="1" latinLnBrk="0" hangingPunct="1">
                        <a:lnSpc>
                          <a:spcPct val="120000"/>
                        </a:lnSpc>
                        <a:spcAft>
                          <a:spcPts val="0"/>
                        </a:spcAft>
                      </a:pPr>
                      <a:r>
                        <a:rPr lang="en-NZ" sz="1200" b="0" kern="1200" dirty="0">
                          <a:solidFill>
                            <a:schemeClr val="tx1"/>
                          </a:solidFill>
                          <a:effectLst/>
                          <a:latin typeface="+mn-lt"/>
                          <a:ea typeface="+mn-ea"/>
                          <a:cs typeface="+mn-cs"/>
                        </a:rPr>
                        <a:t>Development of regional employer hubs with a focus on improving disability employment</a:t>
                      </a:r>
                    </a:p>
                  </a:txBody>
                  <a:tcPr marL="49447" marR="49447" marT="24724" marB="24724" anchor="ctr">
                    <a:lnL>
                      <a:noFill/>
                    </a:lnL>
                    <a:lnR>
                      <a:noFill/>
                    </a:lnR>
                    <a:lnT>
                      <a:noFill/>
                    </a:lnT>
                    <a:lnB>
                      <a:noFill/>
                    </a:lnB>
                  </a:tcPr>
                </a:tc>
                <a:tc vMerge="1">
                  <a:txBody>
                    <a:bodyPr/>
                    <a:lstStyle/>
                    <a:p>
                      <a:endParaRPr lang="en-NZ" sz="1000" dirty="0"/>
                    </a:p>
                  </a:txBody>
                  <a:tcPr marL="49447" marR="49447" marT="24724" marB="24724" anchor="ctr">
                    <a:lnL>
                      <a:noFill/>
                    </a:lnL>
                    <a:lnR>
                      <a:noFill/>
                    </a:lnR>
                    <a:lnT>
                      <a:noFill/>
                    </a:lnT>
                    <a:lnB>
                      <a:noFill/>
                    </a:lnB>
                  </a:tcPr>
                </a:tc>
                <a:extLst>
                  <a:ext uri="{0D108BD9-81ED-4DB2-BD59-A6C34878D82A}">
                    <a16:rowId xmlns:a16="http://schemas.microsoft.com/office/drawing/2014/main" val="3016441316"/>
                  </a:ext>
                </a:extLst>
              </a:tr>
              <a:tr h="2197390">
                <a:tc>
                  <a:txBody>
                    <a:bodyPr/>
                    <a:lstStyle/>
                    <a:p>
                      <a:pPr marL="0" algn="l" defTabSz="914400" rtl="0" eaLnBrk="1" latinLnBrk="0" hangingPunct="1">
                        <a:lnSpc>
                          <a:spcPct val="120000"/>
                        </a:lnSpc>
                        <a:spcAft>
                          <a:spcPts val="0"/>
                        </a:spcAft>
                      </a:pPr>
                      <a:r>
                        <a:rPr lang="en-NZ" sz="1200" b="0" kern="1200" dirty="0">
                          <a:solidFill>
                            <a:schemeClr val="tx1"/>
                          </a:solidFill>
                          <a:effectLst/>
                          <a:latin typeface="+mn-lt"/>
                          <a:ea typeface="+mn-ea"/>
                          <a:cs typeface="+mn-cs"/>
                        </a:rPr>
                        <a:t>Develop and expand partnerships between employers and Government with a focus on improving disability employment.</a:t>
                      </a:r>
                    </a:p>
                    <a:p>
                      <a:pPr marL="0" algn="l" defTabSz="914400" rtl="0" eaLnBrk="1" latinLnBrk="0" hangingPunct="1">
                        <a:lnSpc>
                          <a:spcPct val="120000"/>
                        </a:lnSpc>
                        <a:spcAft>
                          <a:spcPts val="0"/>
                        </a:spcAft>
                      </a:pPr>
                      <a:r>
                        <a:rPr lang="en-NZ" sz="1200" b="0" kern="1200" dirty="0">
                          <a:solidFill>
                            <a:schemeClr val="tx1"/>
                          </a:solidFill>
                          <a:effectLst/>
                          <a:latin typeface="+mn-lt"/>
                          <a:ea typeface="+mn-ea"/>
                          <a:cs typeface="+mn-cs"/>
                        </a:rPr>
                        <a:t>(This action will include employer-led initiatives such as:</a:t>
                      </a:r>
                    </a:p>
                    <a:p>
                      <a:pPr marL="0" algn="l" defTabSz="914400" rtl="0" eaLnBrk="1" latinLnBrk="0" hangingPunct="1">
                        <a:lnSpc>
                          <a:spcPct val="120000"/>
                        </a:lnSpc>
                        <a:spcAft>
                          <a:spcPts val="0"/>
                        </a:spcAft>
                        <a:buFont typeface="Arial" panose="020B0604020202020204" pitchFamily="34" charset="0"/>
                        <a:buChar char="•"/>
                      </a:pPr>
                      <a:r>
                        <a:rPr lang="en-NZ" sz="1200" b="0" kern="1200" dirty="0">
                          <a:solidFill>
                            <a:schemeClr val="tx1"/>
                          </a:solidFill>
                          <a:effectLst/>
                          <a:latin typeface="+mn-lt"/>
                          <a:ea typeface="+mn-ea"/>
                          <a:cs typeface="+mn-cs"/>
                        </a:rPr>
                        <a:t>the development of pipelines for jobseekers with disability or health needs into recruitment and training</a:t>
                      </a:r>
                    </a:p>
                    <a:p>
                      <a:pPr marL="0" algn="l" defTabSz="914400" rtl="0" eaLnBrk="1" latinLnBrk="0" hangingPunct="1">
                        <a:lnSpc>
                          <a:spcPct val="120000"/>
                        </a:lnSpc>
                        <a:spcAft>
                          <a:spcPts val="0"/>
                        </a:spcAft>
                        <a:buFont typeface="Arial" panose="020B0604020202020204" pitchFamily="34" charset="0"/>
                        <a:buChar char="•"/>
                      </a:pPr>
                      <a:r>
                        <a:rPr lang="en-NZ" sz="1200" b="0" kern="1200" dirty="0">
                          <a:solidFill>
                            <a:schemeClr val="tx1"/>
                          </a:solidFill>
                          <a:effectLst/>
                          <a:latin typeface="+mn-lt"/>
                          <a:ea typeface="+mn-ea"/>
                          <a:cs typeface="+mn-cs"/>
                        </a:rPr>
                        <a:t>tailored practical support for employers to help them ensure their Human Resource systems are inclusive)</a:t>
                      </a:r>
                    </a:p>
                  </a:txBody>
                  <a:tcPr marL="49447" marR="49447" marT="24724" marB="24724" anchor="ctr">
                    <a:lnL>
                      <a:noFill/>
                    </a:lnL>
                    <a:lnR>
                      <a:noFill/>
                    </a:lnR>
                    <a:lnT>
                      <a:noFill/>
                    </a:lnT>
                    <a:lnB>
                      <a:noFill/>
                    </a:lnB>
                  </a:tcPr>
                </a:tc>
                <a:tc>
                  <a:txBody>
                    <a:bodyPr/>
                    <a:lstStyle/>
                    <a:p>
                      <a:r>
                        <a:rPr lang="en-NZ" sz="1000" dirty="0"/>
                        <a:t>Industry partnerships</a:t>
                      </a:r>
                    </a:p>
                    <a:p>
                      <a:r>
                        <a:rPr lang="en-NZ" sz="1000" dirty="0"/>
                        <a:t>Skills for Industry</a:t>
                      </a:r>
                    </a:p>
                    <a:p>
                      <a:r>
                        <a:rPr lang="en-NZ" sz="1000" dirty="0"/>
                        <a:t>Te Ara Mahi</a:t>
                      </a:r>
                    </a:p>
                  </a:txBody>
                  <a:tcPr marL="49447" marR="49447" marT="24724" marB="24724" anchor="ctr">
                    <a:lnL>
                      <a:noFill/>
                    </a:lnL>
                    <a:lnR>
                      <a:noFill/>
                    </a:lnR>
                    <a:lnT>
                      <a:noFill/>
                    </a:lnT>
                    <a:lnB>
                      <a:noFill/>
                    </a:lnB>
                  </a:tcPr>
                </a:tc>
                <a:extLst>
                  <a:ext uri="{0D108BD9-81ED-4DB2-BD59-A6C34878D82A}">
                    <a16:rowId xmlns:a16="http://schemas.microsoft.com/office/drawing/2014/main" val="3882598947"/>
                  </a:ext>
                </a:extLst>
              </a:tr>
            </a:tbl>
          </a:graphicData>
        </a:graphic>
      </p:graphicFrame>
    </p:spTree>
    <p:extLst>
      <p:ext uri="{BB962C8B-B14F-4D97-AF65-F5344CB8AC3E}">
        <p14:creationId xmlns:p14="http://schemas.microsoft.com/office/powerpoint/2010/main" val="2469794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8FD293FA-FBCD-4486-B46A-1209F62D7188}"/>
              </a:ext>
            </a:extLst>
          </p:cNvPr>
          <p:cNvSpPr/>
          <p:nvPr/>
        </p:nvSpPr>
        <p:spPr>
          <a:xfrm>
            <a:off x="6096000" y="1488072"/>
            <a:ext cx="3653742" cy="2053782"/>
          </a:xfrm>
          <a:prstGeom prst="ellipse">
            <a:avLst/>
          </a:prstGeom>
          <a:solidFill>
            <a:schemeClr val="accent4">
              <a:lumMod val="60000"/>
              <a:lumOff val="40000"/>
            </a:schemeClr>
          </a:solidFill>
          <a:ln>
            <a:noFill/>
          </a:ln>
          <a:effectLst>
            <a:glow rad="139700">
              <a:schemeClr val="accent4">
                <a:satMod val="175000"/>
                <a:alpha val="40000"/>
              </a:schemeClr>
            </a:glow>
            <a:softEdge rad="317500"/>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NZ"/>
          </a:p>
        </p:txBody>
      </p:sp>
      <p:sp>
        <p:nvSpPr>
          <p:cNvPr id="11" name="Oval 10">
            <a:extLst>
              <a:ext uri="{FF2B5EF4-FFF2-40B4-BE49-F238E27FC236}">
                <a16:creationId xmlns:a16="http://schemas.microsoft.com/office/drawing/2014/main" id="{FBDFAD20-E86C-4727-A8C3-2BC22167083E}"/>
              </a:ext>
            </a:extLst>
          </p:cNvPr>
          <p:cNvSpPr/>
          <p:nvPr/>
        </p:nvSpPr>
        <p:spPr>
          <a:xfrm>
            <a:off x="351190" y="2307347"/>
            <a:ext cx="3653742" cy="2658192"/>
          </a:xfrm>
          <a:prstGeom prst="ellipse">
            <a:avLst/>
          </a:prstGeom>
          <a:solidFill>
            <a:schemeClr val="accent4">
              <a:lumMod val="60000"/>
              <a:lumOff val="40000"/>
            </a:schemeClr>
          </a:solidFill>
          <a:ln>
            <a:noFill/>
          </a:ln>
          <a:effectLst>
            <a:glow rad="139700">
              <a:schemeClr val="accent4">
                <a:satMod val="175000"/>
                <a:alpha val="40000"/>
              </a:schemeClr>
            </a:glow>
            <a:softEdge rad="317500"/>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NZ"/>
          </a:p>
        </p:txBody>
      </p:sp>
      <p:sp>
        <p:nvSpPr>
          <p:cNvPr id="4" name="Rectangle 3">
            <a:extLst>
              <a:ext uri="{FF2B5EF4-FFF2-40B4-BE49-F238E27FC236}">
                <a16:creationId xmlns:a16="http://schemas.microsoft.com/office/drawing/2014/main" id="{538CA576-2863-4349-9E6E-9E6BF462C107}"/>
              </a:ext>
            </a:extLst>
          </p:cNvPr>
          <p:cNvSpPr/>
          <p:nvPr/>
        </p:nvSpPr>
        <p:spPr>
          <a:xfrm>
            <a:off x="416589" y="1104211"/>
            <a:ext cx="5833740" cy="338554"/>
          </a:xfrm>
          <a:prstGeom prst="rect">
            <a:avLst/>
          </a:prstGeom>
        </p:spPr>
        <p:txBody>
          <a:bodyPr wrap="square">
            <a:spAutoFit/>
          </a:bodyPr>
          <a:lstStyle/>
          <a:p>
            <a:r>
              <a:rPr lang="en-NZ" sz="1600" b="1" dirty="0"/>
              <a:t>Priority 5: Inclusive and wellbeing enhancing workplaces</a:t>
            </a:r>
            <a:endParaRPr lang="en-NZ" sz="1600" dirty="0"/>
          </a:p>
        </p:txBody>
      </p:sp>
      <p:sp>
        <p:nvSpPr>
          <p:cNvPr id="5" name="Rectangle 4">
            <a:extLst>
              <a:ext uri="{FF2B5EF4-FFF2-40B4-BE49-F238E27FC236}">
                <a16:creationId xmlns:a16="http://schemas.microsoft.com/office/drawing/2014/main" id="{E8E52E08-3B72-40B4-A51E-2FB1DC6B51D6}"/>
              </a:ext>
            </a:extLst>
          </p:cNvPr>
          <p:cNvSpPr/>
          <p:nvPr/>
        </p:nvSpPr>
        <p:spPr>
          <a:xfrm>
            <a:off x="6267135" y="940906"/>
            <a:ext cx="5924865" cy="584775"/>
          </a:xfrm>
          <a:prstGeom prst="rect">
            <a:avLst/>
          </a:prstGeom>
        </p:spPr>
        <p:txBody>
          <a:bodyPr wrap="square">
            <a:spAutoFit/>
          </a:bodyPr>
          <a:lstStyle/>
          <a:p>
            <a:r>
              <a:rPr lang="en-NZ" sz="1600" b="1" dirty="0"/>
              <a:t>Priority 6: Innovative labour market support and business development</a:t>
            </a:r>
            <a:endParaRPr lang="en-NZ" sz="1600" dirty="0"/>
          </a:p>
        </p:txBody>
      </p:sp>
      <p:sp>
        <p:nvSpPr>
          <p:cNvPr id="6" name="Rectangle 1">
            <a:extLst>
              <a:ext uri="{FF2B5EF4-FFF2-40B4-BE49-F238E27FC236}">
                <a16:creationId xmlns:a16="http://schemas.microsoft.com/office/drawing/2014/main" id="{4361A32F-02E1-4899-B7FF-A681C77C6757}"/>
              </a:ext>
            </a:extLst>
          </p:cNvPr>
          <p:cNvSpPr>
            <a:spLocks noChangeArrowheads="1"/>
          </p:cNvSpPr>
          <p:nvPr/>
        </p:nvSpPr>
        <p:spPr bwMode="auto">
          <a:xfrm>
            <a:off x="416589" y="751128"/>
            <a:ext cx="609121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a:t>Building on existing services the government is progressing the following actions:</a:t>
            </a:r>
          </a:p>
        </p:txBody>
      </p:sp>
      <p:sp>
        <p:nvSpPr>
          <p:cNvPr id="7" name="Rectangle 1">
            <a:extLst>
              <a:ext uri="{FF2B5EF4-FFF2-40B4-BE49-F238E27FC236}">
                <a16:creationId xmlns:a16="http://schemas.microsoft.com/office/drawing/2014/main" id="{81C7CE2E-A279-45DE-BDF3-9BD09D61245B}"/>
              </a:ext>
            </a:extLst>
          </p:cNvPr>
          <p:cNvSpPr>
            <a:spLocks noChangeArrowheads="1"/>
          </p:cNvSpPr>
          <p:nvPr/>
        </p:nvSpPr>
        <p:spPr bwMode="auto">
          <a:xfrm>
            <a:off x="2075725" y="62942"/>
            <a:ext cx="7832204" cy="673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2" tIns="63480" rIns="914112"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defTabSz="457200" eaLnBrk="1" hangingPunct="1">
              <a:lnSpc>
                <a:spcPct val="90000"/>
              </a:lnSpc>
            </a:pPr>
            <a:r>
              <a:rPr lang="en-NZ" altLang="en-US" sz="4400" b="1" dirty="0" bmk="_Toc34210412">
                <a:solidFill>
                  <a:srgbClr val="C00000"/>
                </a:solidFill>
                <a:latin typeface="+mj-lt"/>
                <a:ea typeface="+mj-ea"/>
                <a:cs typeface="+mj-cs"/>
              </a:rPr>
              <a:t>Some of the Initial actions </a:t>
            </a:r>
          </a:p>
        </p:txBody>
      </p:sp>
      <p:sp>
        <p:nvSpPr>
          <p:cNvPr id="8" name="Rectangle 7">
            <a:extLst>
              <a:ext uri="{FF2B5EF4-FFF2-40B4-BE49-F238E27FC236}">
                <a16:creationId xmlns:a16="http://schemas.microsoft.com/office/drawing/2014/main" id="{A40EDBFD-187E-4AC7-B03A-555068C68F73}"/>
              </a:ext>
            </a:extLst>
          </p:cNvPr>
          <p:cNvSpPr/>
          <p:nvPr/>
        </p:nvSpPr>
        <p:spPr>
          <a:xfrm>
            <a:off x="246926" y="6227645"/>
            <a:ext cx="11725155" cy="523220"/>
          </a:xfrm>
          <a:prstGeom prst="rect">
            <a:avLst/>
          </a:prstGeom>
        </p:spPr>
        <p:txBody>
          <a:bodyPr wrap="square">
            <a:spAutoFit/>
          </a:bodyPr>
          <a:lstStyle/>
          <a:p>
            <a:r>
              <a:rPr lang="en-NZ" sz="1400" dirty="0"/>
              <a:t>“This plan is a living document and new actions will be developed that address this priority alongside Government’s broader work programme, guided by the </a:t>
            </a:r>
            <a:r>
              <a:rPr lang="en-NZ" sz="1400" dirty="0" err="1"/>
              <a:t>kaupapa</a:t>
            </a:r>
            <a:r>
              <a:rPr lang="en-NZ" sz="1400" dirty="0"/>
              <a:t> and informed by monitoring.”</a:t>
            </a:r>
          </a:p>
        </p:txBody>
      </p:sp>
      <p:graphicFrame>
        <p:nvGraphicFramePr>
          <p:cNvPr id="9" name="Table 8">
            <a:extLst>
              <a:ext uri="{FF2B5EF4-FFF2-40B4-BE49-F238E27FC236}">
                <a16:creationId xmlns:a16="http://schemas.microsoft.com/office/drawing/2014/main" id="{474E513F-2317-4D86-A0E3-ED7EA9AB0063}"/>
              </a:ext>
            </a:extLst>
          </p:cNvPr>
          <p:cNvGraphicFramePr>
            <a:graphicFrameLocks noGrp="1"/>
          </p:cNvGraphicFramePr>
          <p:nvPr>
            <p:extLst>
              <p:ext uri="{D42A27DB-BD31-4B8C-83A1-F6EECF244321}">
                <p14:modId xmlns:p14="http://schemas.microsoft.com/office/powerpoint/2010/main" val="2087898634"/>
              </p:ext>
            </p:extLst>
          </p:nvPr>
        </p:nvGraphicFramePr>
        <p:xfrm>
          <a:off x="522325" y="1501845"/>
          <a:ext cx="5573675" cy="4572743"/>
        </p:xfrm>
        <a:graphic>
          <a:graphicData uri="http://schemas.openxmlformats.org/drawingml/2006/table">
            <a:tbl>
              <a:tblPr/>
              <a:tblGrid>
                <a:gridCol w="2810637">
                  <a:extLst>
                    <a:ext uri="{9D8B030D-6E8A-4147-A177-3AD203B41FA5}">
                      <a16:colId xmlns:a16="http://schemas.microsoft.com/office/drawing/2014/main" val="3478570472"/>
                    </a:ext>
                  </a:extLst>
                </a:gridCol>
                <a:gridCol w="1569019">
                  <a:extLst>
                    <a:ext uri="{9D8B030D-6E8A-4147-A177-3AD203B41FA5}">
                      <a16:colId xmlns:a16="http://schemas.microsoft.com/office/drawing/2014/main" val="1051473490"/>
                    </a:ext>
                  </a:extLst>
                </a:gridCol>
                <a:gridCol w="1194019">
                  <a:extLst>
                    <a:ext uri="{9D8B030D-6E8A-4147-A177-3AD203B41FA5}">
                      <a16:colId xmlns:a16="http://schemas.microsoft.com/office/drawing/2014/main" val="3514656675"/>
                    </a:ext>
                  </a:extLst>
                </a:gridCol>
              </a:tblGrid>
              <a:tr h="214302">
                <a:tc>
                  <a:txBody>
                    <a:bodyPr/>
                    <a:lstStyle/>
                    <a:p>
                      <a:r>
                        <a:rPr lang="en-NZ" sz="1050" b="1"/>
                        <a:t>Initial actions 2020 – 2022</a:t>
                      </a:r>
                    </a:p>
                  </a:txBody>
                  <a:tcPr marL="45804" marR="45804" marT="22902" marB="22902" anchor="ctr">
                    <a:lnL>
                      <a:noFill/>
                    </a:lnL>
                    <a:lnR>
                      <a:noFill/>
                    </a:lnR>
                    <a:lnT>
                      <a:noFill/>
                    </a:lnT>
                    <a:lnB>
                      <a:noFill/>
                    </a:lnB>
                  </a:tcPr>
                </a:tc>
                <a:tc>
                  <a:txBody>
                    <a:bodyPr/>
                    <a:lstStyle/>
                    <a:p>
                      <a:r>
                        <a:rPr lang="en-NZ" sz="1050" b="1"/>
                        <a:t>Links</a:t>
                      </a:r>
                    </a:p>
                  </a:txBody>
                  <a:tcPr marL="45804" marR="45804" marT="22902" marB="22902" anchor="ctr">
                    <a:lnL>
                      <a:noFill/>
                    </a:lnL>
                    <a:lnR>
                      <a:noFill/>
                    </a:lnR>
                    <a:lnT>
                      <a:noFill/>
                    </a:lnT>
                    <a:lnB>
                      <a:noFill/>
                    </a:lnB>
                  </a:tcPr>
                </a:tc>
                <a:tc>
                  <a:txBody>
                    <a:bodyPr/>
                    <a:lstStyle/>
                    <a:p>
                      <a:r>
                        <a:rPr lang="en-NZ" sz="1050" b="1" dirty="0"/>
                        <a:t>Responsibility</a:t>
                      </a:r>
                    </a:p>
                  </a:txBody>
                  <a:tcPr marL="45804" marR="45804" marT="22902" marB="22902" anchor="ctr">
                    <a:lnL>
                      <a:noFill/>
                    </a:lnL>
                    <a:lnR>
                      <a:noFill/>
                    </a:lnR>
                    <a:lnT>
                      <a:noFill/>
                    </a:lnT>
                    <a:lnB>
                      <a:noFill/>
                    </a:lnB>
                  </a:tcPr>
                </a:tc>
                <a:extLst>
                  <a:ext uri="{0D108BD9-81ED-4DB2-BD59-A6C34878D82A}">
                    <a16:rowId xmlns:a16="http://schemas.microsoft.com/office/drawing/2014/main" val="4288746718"/>
                  </a:ext>
                </a:extLst>
              </a:tr>
              <a:tr h="517767">
                <a:tc>
                  <a:txBody>
                    <a:bodyPr/>
                    <a:lstStyle/>
                    <a:p>
                      <a:r>
                        <a:rPr lang="en-NZ" sz="1050" dirty="0"/>
                        <a:t>Promote accessibility, including in workplaces as well as to and from workplaces</a:t>
                      </a:r>
                    </a:p>
                  </a:txBody>
                  <a:tcPr marL="45804" marR="45804" marT="22902" marB="22902" anchor="ctr">
                    <a:lnL>
                      <a:noFill/>
                    </a:lnL>
                    <a:lnR>
                      <a:noFill/>
                    </a:lnR>
                    <a:lnT>
                      <a:noFill/>
                    </a:lnT>
                    <a:lnB>
                      <a:noFill/>
                    </a:lnB>
                  </a:tcPr>
                </a:tc>
                <a:tc>
                  <a:txBody>
                    <a:bodyPr/>
                    <a:lstStyle/>
                    <a:p>
                      <a:r>
                        <a:rPr lang="en-NZ" sz="1050" dirty="0"/>
                        <a:t>Accessibility</a:t>
                      </a:r>
                    </a:p>
                    <a:p>
                      <a:r>
                        <a:rPr lang="en-NZ" sz="1050" dirty="0"/>
                        <a:t>+Disability Strategy</a:t>
                      </a:r>
                    </a:p>
                    <a:p>
                      <a:r>
                        <a:rPr lang="en-NZ" sz="1050" dirty="0"/>
                        <a:t>+ Better Later Life Strategy</a:t>
                      </a:r>
                    </a:p>
                  </a:txBody>
                  <a:tcPr marL="45804" marR="45804" marT="22902" marB="22902" anchor="ctr">
                    <a:lnL>
                      <a:noFill/>
                    </a:lnL>
                    <a:lnR>
                      <a:noFill/>
                    </a:lnR>
                    <a:lnT>
                      <a:noFill/>
                    </a:lnT>
                    <a:lnB>
                      <a:noFill/>
                    </a:lnB>
                  </a:tcPr>
                </a:tc>
                <a:tc>
                  <a:txBody>
                    <a:bodyPr/>
                    <a:lstStyle/>
                    <a:p>
                      <a:r>
                        <a:rPr lang="en-NZ" sz="1050"/>
                        <a:t>Ministry of Social Development</a:t>
                      </a:r>
                    </a:p>
                  </a:txBody>
                  <a:tcPr marL="45804" marR="45804" marT="22902" marB="22902" anchor="ctr">
                    <a:lnL>
                      <a:noFill/>
                    </a:lnL>
                    <a:lnR>
                      <a:noFill/>
                    </a:lnR>
                    <a:lnT>
                      <a:noFill/>
                    </a:lnT>
                    <a:lnB>
                      <a:noFill/>
                    </a:lnB>
                  </a:tcPr>
                </a:tc>
                <a:extLst>
                  <a:ext uri="{0D108BD9-81ED-4DB2-BD59-A6C34878D82A}">
                    <a16:rowId xmlns:a16="http://schemas.microsoft.com/office/drawing/2014/main" val="2177134554"/>
                  </a:ext>
                </a:extLst>
              </a:tr>
              <a:tr h="2622969">
                <a:tc>
                  <a:txBody>
                    <a:bodyPr/>
                    <a:lstStyle/>
                    <a:p>
                      <a:r>
                        <a:rPr lang="en-NZ" sz="1050" dirty="0"/>
                        <a:t>The Public Service leads by example with inclusive and wellbeing enhancing workplaces</a:t>
                      </a:r>
                    </a:p>
                    <a:p>
                      <a:r>
                        <a:rPr lang="en-NZ" sz="1050" dirty="0"/>
                        <a:t>(This will include the following:</a:t>
                      </a:r>
                    </a:p>
                    <a:p>
                      <a:pPr>
                        <a:buFont typeface="Arial" panose="020B0604020202020204" pitchFamily="34" charset="0"/>
                        <a:buChar char="•"/>
                      </a:pPr>
                      <a:r>
                        <a:rPr lang="en-NZ" sz="1050" dirty="0"/>
                        <a:t>Implementing SSC flexible work guidance to support employment accessibility</a:t>
                      </a:r>
                    </a:p>
                    <a:p>
                      <a:pPr>
                        <a:buFont typeface="Arial" panose="020B0604020202020204" pitchFamily="34" charset="0"/>
                        <a:buChar char="•"/>
                      </a:pPr>
                      <a:r>
                        <a:rPr lang="en-NZ" sz="1050" dirty="0"/>
                        <a:t>Giving effect to SSC guidance on addressing bias in the Public Service</a:t>
                      </a:r>
                    </a:p>
                    <a:p>
                      <a:pPr>
                        <a:buFont typeface="Arial" panose="020B0604020202020204" pitchFamily="34" charset="0"/>
                        <a:buChar char="•"/>
                      </a:pPr>
                      <a:r>
                        <a:rPr lang="en-NZ" sz="1050" dirty="0"/>
                        <a:t>Supporting the refresh of the government jobs website to ensure it attracts and is accessible to diverse communities</a:t>
                      </a:r>
                    </a:p>
                    <a:p>
                      <a:pPr>
                        <a:buFont typeface="Arial" panose="020B0604020202020204" pitchFamily="34" charset="0"/>
                        <a:buChar char="•"/>
                      </a:pPr>
                      <a:r>
                        <a:rPr lang="en-NZ" sz="1050" dirty="0"/>
                        <a:t>Supporting the refresh of Public Service online induction module to reinforce diversity and inclusiveness)</a:t>
                      </a:r>
                    </a:p>
                  </a:txBody>
                  <a:tcPr marL="45804" marR="45804" marT="22902" marB="22902" anchor="ctr">
                    <a:lnL>
                      <a:noFill/>
                    </a:lnL>
                    <a:lnR>
                      <a:noFill/>
                    </a:lnR>
                    <a:lnT>
                      <a:noFill/>
                    </a:lnT>
                    <a:lnB>
                      <a:noFill/>
                    </a:lnB>
                  </a:tcPr>
                </a:tc>
                <a:tc>
                  <a:txBody>
                    <a:bodyPr/>
                    <a:lstStyle/>
                    <a:p>
                      <a:r>
                        <a:rPr lang="en-NZ" sz="1050" dirty="0"/>
                        <a:t>The Public Service Legislation Bill creates an obligation for Chief Executives to promote diversity and inclusiveness</a:t>
                      </a:r>
                    </a:p>
                    <a:p>
                      <a:r>
                        <a:rPr lang="en-NZ" sz="1050" dirty="0"/>
                        <a:t>+</a:t>
                      </a:r>
                    </a:p>
                    <a:p>
                      <a:r>
                        <a:rPr lang="en-NZ" sz="1050" dirty="0"/>
                        <a:t>The State Services Leadership Team’s work programme to ensure discrimination is eliminated; and the Public Service is fully accessible, with everyone able to participate</a:t>
                      </a:r>
                    </a:p>
                  </a:txBody>
                  <a:tcPr marL="45804" marR="45804" marT="22902" marB="22902" anchor="ctr">
                    <a:lnL>
                      <a:noFill/>
                    </a:lnL>
                    <a:lnR>
                      <a:noFill/>
                    </a:lnR>
                    <a:lnT>
                      <a:noFill/>
                    </a:lnT>
                    <a:lnB>
                      <a:noFill/>
                    </a:lnB>
                  </a:tcPr>
                </a:tc>
                <a:tc>
                  <a:txBody>
                    <a:bodyPr/>
                    <a:lstStyle/>
                    <a:p>
                      <a:r>
                        <a:rPr lang="en-NZ" sz="1050" dirty="0"/>
                        <a:t>State Services Commission (SSC)</a:t>
                      </a:r>
                    </a:p>
                  </a:txBody>
                  <a:tcPr marL="45804" marR="45804" marT="22902" marB="22902" anchor="ctr">
                    <a:lnL>
                      <a:noFill/>
                    </a:lnL>
                    <a:lnR>
                      <a:noFill/>
                    </a:lnR>
                    <a:lnT>
                      <a:noFill/>
                    </a:lnT>
                    <a:lnB>
                      <a:noFill/>
                    </a:lnB>
                  </a:tcPr>
                </a:tc>
                <a:extLst>
                  <a:ext uri="{0D108BD9-81ED-4DB2-BD59-A6C34878D82A}">
                    <a16:rowId xmlns:a16="http://schemas.microsoft.com/office/drawing/2014/main" val="1484594504"/>
                  </a:ext>
                </a:extLst>
              </a:tr>
              <a:tr h="523724">
                <a:tc>
                  <a:txBody>
                    <a:bodyPr/>
                    <a:lstStyle/>
                    <a:p>
                      <a:r>
                        <a:rPr lang="en-NZ" sz="1050" dirty="0"/>
                        <a:t>Promote the health benefits of good work to health practitioners</a:t>
                      </a:r>
                    </a:p>
                  </a:txBody>
                  <a:tcPr marL="45804" marR="45804" marT="22902" marB="22902" anchor="ctr">
                    <a:lnL>
                      <a:noFill/>
                    </a:lnL>
                    <a:lnR>
                      <a:noFill/>
                    </a:lnR>
                    <a:lnT>
                      <a:noFill/>
                    </a:lnT>
                    <a:lnB>
                      <a:noFill/>
                    </a:lnB>
                  </a:tcPr>
                </a:tc>
                <a:tc>
                  <a:txBody>
                    <a:bodyPr/>
                    <a:lstStyle/>
                    <a:p>
                      <a:r>
                        <a:rPr lang="en-NZ" sz="1050"/>
                        <a:t>Royal Australasian College of Physicians Consensus on the Health Benefits of Good Work</a:t>
                      </a:r>
                    </a:p>
                  </a:txBody>
                  <a:tcPr marL="45804" marR="45804" marT="22902" marB="22902" anchor="ctr">
                    <a:lnL>
                      <a:noFill/>
                    </a:lnL>
                    <a:lnR>
                      <a:noFill/>
                    </a:lnR>
                    <a:lnT>
                      <a:noFill/>
                    </a:lnT>
                    <a:lnB>
                      <a:noFill/>
                    </a:lnB>
                  </a:tcPr>
                </a:tc>
                <a:tc>
                  <a:txBody>
                    <a:bodyPr/>
                    <a:lstStyle/>
                    <a:p>
                      <a:r>
                        <a:rPr lang="en-NZ" sz="1050" dirty="0"/>
                        <a:t>Ministry of Social Development</a:t>
                      </a:r>
                    </a:p>
                  </a:txBody>
                  <a:tcPr marL="45804" marR="45804" marT="22902" marB="22902" anchor="ctr">
                    <a:lnL>
                      <a:noFill/>
                    </a:lnL>
                    <a:lnR>
                      <a:noFill/>
                    </a:lnR>
                    <a:lnT>
                      <a:noFill/>
                    </a:lnT>
                    <a:lnB>
                      <a:noFill/>
                    </a:lnB>
                  </a:tcPr>
                </a:tc>
                <a:extLst>
                  <a:ext uri="{0D108BD9-81ED-4DB2-BD59-A6C34878D82A}">
                    <a16:rowId xmlns:a16="http://schemas.microsoft.com/office/drawing/2014/main" val="2059950362"/>
                  </a:ext>
                </a:extLst>
              </a:tr>
              <a:tr h="523724">
                <a:tc>
                  <a:txBody>
                    <a:bodyPr/>
                    <a:lstStyle/>
                    <a:p>
                      <a:r>
                        <a:rPr lang="en-NZ" sz="1050"/>
                        <a:t>Clarify guidance on lawful hiring and recruitment practices and promote lawful and best practice</a:t>
                      </a:r>
                    </a:p>
                  </a:txBody>
                  <a:tcPr marL="45804" marR="45804" marT="22902" marB="22902" anchor="ctr">
                    <a:lnL>
                      <a:noFill/>
                    </a:lnL>
                    <a:lnR>
                      <a:noFill/>
                    </a:lnR>
                    <a:lnT>
                      <a:noFill/>
                    </a:lnT>
                    <a:lnB>
                      <a:noFill/>
                    </a:lnB>
                  </a:tcPr>
                </a:tc>
                <a:tc>
                  <a:txBody>
                    <a:bodyPr/>
                    <a:lstStyle/>
                    <a:p>
                      <a:r>
                        <a:rPr lang="en-NZ" sz="1050"/>
                        <a:t>Human Rights Act</a:t>
                      </a:r>
                    </a:p>
                  </a:txBody>
                  <a:tcPr marL="45804" marR="45804" marT="22902" marB="22902" anchor="ctr">
                    <a:lnL>
                      <a:noFill/>
                    </a:lnL>
                    <a:lnR>
                      <a:noFill/>
                    </a:lnR>
                    <a:lnT>
                      <a:noFill/>
                    </a:lnT>
                    <a:lnB>
                      <a:noFill/>
                    </a:lnB>
                  </a:tcPr>
                </a:tc>
                <a:tc>
                  <a:txBody>
                    <a:bodyPr/>
                    <a:lstStyle/>
                    <a:p>
                      <a:r>
                        <a:rPr lang="en-NZ" sz="1050" dirty="0"/>
                        <a:t>Human Rights Commission</a:t>
                      </a:r>
                    </a:p>
                  </a:txBody>
                  <a:tcPr marL="45804" marR="45804" marT="22902" marB="22902" anchor="ctr">
                    <a:lnL>
                      <a:noFill/>
                    </a:lnL>
                    <a:lnR>
                      <a:noFill/>
                    </a:lnR>
                    <a:lnT>
                      <a:noFill/>
                    </a:lnT>
                    <a:lnB>
                      <a:noFill/>
                    </a:lnB>
                  </a:tcPr>
                </a:tc>
                <a:extLst>
                  <a:ext uri="{0D108BD9-81ED-4DB2-BD59-A6C34878D82A}">
                    <a16:rowId xmlns:a16="http://schemas.microsoft.com/office/drawing/2014/main" val="209677018"/>
                  </a:ext>
                </a:extLst>
              </a:tr>
            </a:tbl>
          </a:graphicData>
        </a:graphic>
      </p:graphicFrame>
      <p:graphicFrame>
        <p:nvGraphicFramePr>
          <p:cNvPr id="10" name="Table 9">
            <a:extLst>
              <a:ext uri="{FF2B5EF4-FFF2-40B4-BE49-F238E27FC236}">
                <a16:creationId xmlns:a16="http://schemas.microsoft.com/office/drawing/2014/main" id="{7A2CB797-2FB3-41E0-8396-9861531F88EC}"/>
              </a:ext>
            </a:extLst>
          </p:cNvPr>
          <p:cNvGraphicFramePr>
            <a:graphicFrameLocks noGrp="1"/>
          </p:cNvGraphicFramePr>
          <p:nvPr>
            <p:extLst>
              <p:ext uri="{D42A27DB-BD31-4B8C-83A1-F6EECF244321}">
                <p14:modId xmlns:p14="http://schemas.microsoft.com/office/powerpoint/2010/main" val="325015880"/>
              </p:ext>
            </p:extLst>
          </p:nvPr>
        </p:nvGraphicFramePr>
        <p:xfrm>
          <a:off x="6267135" y="1501845"/>
          <a:ext cx="5770536" cy="4630649"/>
        </p:xfrm>
        <a:graphic>
          <a:graphicData uri="http://schemas.openxmlformats.org/drawingml/2006/table">
            <a:tbl>
              <a:tblPr/>
              <a:tblGrid>
                <a:gridCol w="3405443">
                  <a:extLst>
                    <a:ext uri="{9D8B030D-6E8A-4147-A177-3AD203B41FA5}">
                      <a16:colId xmlns:a16="http://schemas.microsoft.com/office/drawing/2014/main" val="2493404105"/>
                    </a:ext>
                  </a:extLst>
                </a:gridCol>
                <a:gridCol w="1203767">
                  <a:extLst>
                    <a:ext uri="{9D8B030D-6E8A-4147-A177-3AD203B41FA5}">
                      <a16:colId xmlns:a16="http://schemas.microsoft.com/office/drawing/2014/main" val="1827814118"/>
                    </a:ext>
                  </a:extLst>
                </a:gridCol>
                <a:gridCol w="1161326">
                  <a:extLst>
                    <a:ext uri="{9D8B030D-6E8A-4147-A177-3AD203B41FA5}">
                      <a16:colId xmlns:a16="http://schemas.microsoft.com/office/drawing/2014/main" val="1747367717"/>
                    </a:ext>
                  </a:extLst>
                </a:gridCol>
              </a:tblGrid>
              <a:tr h="202836">
                <a:tc>
                  <a:txBody>
                    <a:bodyPr/>
                    <a:lstStyle/>
                    <a:p>
                      <a:r>
                        <a:rPr lang="en-NZ" sz="1100" b="1" dirty="0"/>
                        <a:t>Initial actions 2020 – 2022</a:t>
                      </a:r>
                    </a:p>
                  </a:txBody>
                  <a:tcPr marL="45804" marR="45804" marT="22902" marB="22902" anchor="ctr">
                    <a:lnL>
                      <a:noFill/>
                    </a:lnL>
                    <a:lnR>
                      <a:noFill/>
                    </a:lnR>
                    <a:lnT>
                      <a:noFill/>
                    </a:lnT>
                    <a:lnB>
                      <a:noFill/>
                    </a:lnB>
                  </a:tcPr>
                </a:tc>
                <a:tc>
                  <a:txBody>
                    <a:bodyPr/>
                    <a:lstStyle/>
                    <a:p>
                      <a:r>
                        <a:rPr lang="en-NZ" sz="1100" b="1"/>
                        <a:t>Links</a:t>
                      </a:r>
                    </a:p>
                  </a:txBody>
                  <a:tcPr marL="45804" marR="45804" marT="22902" marB="22902" anchor="ctr">
                    <a:lnL>
                      <a:noFill/>
                    </a:lnL>
                    <a:lnR>
                      <a:noFill/>
                    </a:lnR>
                    <a:lnT>
                      <a:noFill/>
                    </a:lnT>
                    <a:lnB>
                      <a:noFill/>
                    </a:lnB>
                  </a:tcPr>
                </a:tc>
                <a:tc>
                  <a:txBody>
                    <a:bodyPr/>
                    <a:lstStyle/>
                    <a:p>
                      <a:r>
                        <a:rPr lang="en-NZ" sz="1100" b="1" dirty="0"/>
                        <a:t>Responsibility</a:t>
                      </a:r>
                    </a:p>
                  </a:txBody>
                  <a:tcPr marL="45804" marR="45804" marT="22902" marB="22902" anchor="ctr">
                    <a:lnL>
                      <a:noFill/>
                    </a:lnL>
                    <a:lnR>
                      <a:noFill/>
                    </a:lnR>
                    <a:lnT>
                      <a:noFill/>
                    </a:lnT>
                    <a:lnB>
                      <a:noFill/>
                    </a:lnB>
                  </a:tcPr>
                </a:tc>
                <a:extLst>
                  <a:ext uri="{0D108BD9-81ED-4DB2-BD59-A6C34878D82A}">
                    <a16:rowId xmlns:a16="http://schemas.microsoft.com/office/drawing/2014/main" val="2206346303"/>
                  </a:ext>
                </a:extLst>
              </a:tr>
              <a:tr h="1506046">
                <a:tc>
                  <a:txBody>
                    <a:bodyPr/>
                    <a:lstStyle/>
                    <a:p>
                      <a:r>
                        <a:rPr lang="en-NZ" sz="1100" dirty="0"/>
                        <a:t>Policy work on employment products and services, will include consideration of support options that promote:</a:t>
                      </a:r>
                    </a:p>
                    <a:p>
                      <a:pPr>
                        <a:buFont typeface="Arial" panose="020B0604020202020204" pitchFamily="34" charset="0"/>
                        <a:buChar char="•"/>
                      </a:pPr>
                      <a:r>
                        <a:rPr lang="en-NZ" sz="1100" dirty="0"/>
                        <a:t>micro enterprise and self-employment</a:t>
                      </a:r>
                    </a:p>
                    <a:p>
                      <a:pPr>
                        <a:buFont typeface="Arial" panose="020B0604020202020204" pitchFamily="34" charset="0"/>
                        <a:buChar char="•"/>
                      </a:pPr>
                      <a:r>
                        <a:rPr lang="en-NZ" sz="1100" dirty="0"/>
                        <a:t>new businesses that promote disability employment</a:t>
                      </a:r>
                    </a:p>
                    <a:p>
                      <a:pPr>
                        <a:buFont typeface="Arial" panose="020B0604020202020204" pitchFamily="34" charset="0"/>
                        <a:buChar char="•"/>
                      </a:pPr>
                      <a:r>
                        <a:rPr lang="en-NZ" sz="1100" dirty="0"/>
                        <a:t>disabled people to take up work opportunities created by new assistive and digital technologies</a:t>
                      </a:r>
                    </a:p>
                    <a:p>
                      <a:pPr>
                        <a:buFont typeface="Arial" panose="020B0604020202020204" pitchFamily="34" charset="0"/>
                        <a:buChar char="•"/>
                      </a:pPr>
                      <a:r>
                        <a:rPr lang="en-NZ" sz="1100" dirty="0"/>
                        <a:t>innovative job design including customised employment</a:t>
                      </a:r>
                    </a:p>
                  </a:txBody>
                  <a:tcPr marL="45804" marR="45804" marT="22902" marB="22902" anchor="ctr">
                    <a:lnL>
                      <a:noFill/>
                    </a:lnL>
                    <a:lnR>
                      <a:noFill/>
                    </a:lnR>
                    <a:lnT>
                      <a:noFill/>
                    </a:lnT>
                    <a:lnB>
                      <a:noFill/>
                    </a:lnB>
                  </a:tcPr>
                </a:tc>
                <a:tc>
                  <a:txBody>
                    <a:bodyPr/>
                    <a:lstStyle/>
                    <a:p>
                      <a:r>
                        <a:rPr lang="en-NZ" sz="1100" dirty="0"/>
                        <a:t>Welfare Overhaul</a:t>
                      </a:r>
                    </a:p>
                    <a:p>
                      <a:r>
                        <a:rPr lang="en-NZ" sz="1100" dirty="0"/>
                        <a:t>+</a:t>
                      </a:r>
                    </a:p>
                    <a:p>
                      <a:r>
                        <a:rPr lang="en-NZ" sz="1100" dirty="0"/>
                        <a:t>Future of work</a:t>
                      </a:r>
                    </a:p>
                  </a:txBody>
                  <a:tcPr marL="45804" marR="45804" marT="22902" marB="22902" anchor="ctr">
                    <a:lnL>
                      <a:noFill/>
                    </a:lnL>
                    <a:lnR>
                      <a:noFill/>
                    </a:lnR>
                    <a:lnT>
                      <a:noFill/>
                    </a:lnT>
                    <a:lnB>
                      <a:noFill/>
                    </a:lnB>
                  </a:tcPr>
                </a:tc>
                <a:tc rowSpan="4">
                  <a:txBody>
                    <a:bodyPr/>
                    <a:lstStyle/>
                    <a:p>
                      <a:r>
                        <a:rPr lang="en-NZ" sz="1100" dirty="0"/>
                        <a:t>Ministry of Social Development</a:t>
                      </a:r>
                    </a:p>
                    <a:p>
                      <a:r>
                        <a:rPr lang="en-NZ" sz="1100" dirty="0"/>
                        <a:t>+</a:t>
                      </a:r>
                    </a:p>
                    <a:p>
                      <a:endParaRPr lang="en-NZ" sz="1100" dirty="0"/>
                    </a:p>
                    <a:p>
                      <a:endParaRPr lang="en-NZ" sz="1100" dirty="0"/>
                    </a:p>
                    <a:p>
                      <a:r>
                        <a:rPr lang="en-NZ" sz="1100" dirty="0"/>
                        <a:t>Ministry of Business, Innovation and Employment</a:t>
                      </a:r>
                    </a:p>
                    <a:p>
                      <a:r>
                        <a:rPr lang="en-NZ" sz="1100" dirty="0"/>
                        <a:t>+</a:t>
                      </a:r>
                    </a:p>
                    <a:p>
                      <a:r>
                        <a:rPr lang="en-NZ" sz="1100" dirty="0"/>
                        <a:t>Ministry of Education</a:t>
                      </a:r>
                    </a:p>
                    <a:p>
                      <a:endParaRPr lang="en-NZ" sz="1100" dirty="0"/>
                    </a:p>
                    <a:p>
                      <a:endParaRPr lang="en-NZ" sz="1100" dirty="0"/>
                    </a:p>
                  </a:txBody>
                  <a:tcPr marL="45804" marR="45804" marT="22902" marB="22902" anchor="ctr">
                    <a:lnL>
                      <a:noFill/>
                    </a:lnL>
                    <a:lnR>
                      <a:noFill/>
                    </a:lnR>
                    <a:lnT>
                      <a:noFill/>
                    </a:lnT>
                    <a:lnB>
                      <a:noFill/>
                    </a:lnB>
                  </a:tcPr>
                </a:tc>
                <a:extLst>
                  <a:ext uri="{0D108BD9-81ED-4DB2-BD59-A6C34878D82A}">
                    <a16:rowId xmlns:a16="http://schemas.microsoft.com/office/drawing/2014/main" val="907268229"/>
                  </a:ext>
                </a:extLst>
              </a:tr>
              <a:tr h="715372">
                <a:tc>
                  <a:txBody>
                    <a:bodyPr/>
                    <a:lstStyle/>
                    <a:p>
                      <a:r>
                        <a:rPr lang="en-NZ" sz="1100"/>
                        <a:t>Explore the use of digital platforms to support disabled people and people with health conditions to get employment and to support them while they are in employment</a:t>
                      </a:r>
                    </a:p>
                  </a:txBody>
                  <a:tcPr marL="45804" marR="45804" marT="22902" marB="22902" anchor="ctr">
                    <a:lnL>
                      <a:noFill/>
                    </a:lnL>
                    <a:lnR>
                      <a:noFill/>
                    </a:lnR>
                    <a:lnT>
                      <a:noFill/>
                    </a:lnT>
                    <a:lnB>
                      <a:noFill/>
                    </a:lnB>
                  </a:tcPr>
                </a:tc>
                <a:tc>
                  <a:txBody>
                    <a:bodyPr/>
                    <a:lstStyle/>
                    <a:p>
                      <a:r>
                        <a:rPr lang="en-NZ" sz="1100" dirty="0"/>
                        <a:t>Welfare Overhaul</a:t>
                      </a:r>
                    </a:p>
                    <a:p>
                      <a:r>
                        <a:rPr lang="en-NZ" sz="1100" dirty="0"/>
                        <a:t>+</a:t>
                      </a:r>
                    </a:p>
                    <a:p>
                      <a:r>
                        <a:rPr lang="en-NZ" sz="1100" dirty="0"/>
                        <a:t>Future of work</a:t>
                      </a:r>
                    </a:p>
                  </a:txBody>
                  <a:tcPr marL="45804" marR="45804" marT="22902" marB="22902" anchor="ctr">
                    <a:lnL>
                      <a:noFill/>
                    </a:lnL>
                    <a:lnR>
                      <a:noFill/>
                    </a:lnR>
                    <a:lnT>
                      <a:noFill/>
                    </a:lnT>
                    <a:lnB>
                      <a:noFill/>
                    </a:lnB>
                  </a:tcPr>
                </a:tc>
                <a:tc vMerge="1">
                  <a:txBody>
                    <a:bodyPr/>
                    <a:lstStyle/>
                    <a:p>
                      <a:endParaRPr lang="en-NZ" sz="1050" dirty="0"/>
                    </a:p>
                  </a:txBody>
                  <a:tcPr marL="45804" marR="45804" marT="22902" marB="22902" anchor="ctr">
                    <a:lnL>
                      <a:noFill/>
                    </a:lnL>
                    <a:lnR>
                      <a:noFill/>
                    </a:lnR>
                    <a:lnT>
                      <a:noFill/>
                    </a:lnT>
                    <a:lnB>
                      <a:noFill/>
                    </a:lnB>
                  </a:tcPr>
                </a:tc>
                <a:extLst>
                  <a:ext uri="{0D108BD9-81ED-4DB2-BD59-A6C34878D82A}">
                    <a16:rowId xmlns:a16="http://schemas.microsoft.com/office/drawing/2014/main" val="2572628941"/>
                  </a:ext>
                </a:extLst>
              </a:tr>
              <a:tr h="1137465">
                <a:tc>
                  <a:txBody>
                    <a:bodyPr/>
                    <a:lstStyle/>
                    <a:p>
                      <a:r>
                        <a:rPr lang="en-NZ" sz="1100" dirty="0"/>
                        <a:t>Policy work on the first principles of the active labour market policy system will include consideration of the needs of disabled people and people with health conditions</a:t>
                      </a:r>
                    </a:p>
                  </a:txBody>
                  <a:tcPr marL="45804" marR="45804" marT="22902" marB="22902" anchor="ctr">
                    <a:lnL>
                      <a:noFill/>
                    </a:lnL>
                    <a:lnR>
                      <a:noFill/>
                    </a:lnR>
                    <a:lnT>
                      <a:noFill/>
                    </a:lnT>
                    <a:lnB>
                      <a:noFill/>
                    </a:lnB>
                  </a:tcPr>
                </a:tc>
                <a:tc>
                  <a:txBody>
                    <a:bodyPr/>
                    <a:lstStyle/>
                    <a:p>
                      <a:r>
                        <a:rPr lang="en-NZ" sz="1100" dirty="0"/>
                        <a:t>Welfare Overhaul</a:t>
                      </a:r>
                    </a:p>
                    <a:p>
                      <a:r>
                        <a:rPr lang="en-NZ" sz="1100" dirty="0"/>
                        <a:t>+</a:t>
                      </a:r>
                    </a:p>
                    <a:p>
                      <a:r>
                        <a:rPr lang="en-NZ" sz="1100" dirty="0"/>
                        <a:t>Future of work</a:t>
                      </a:r>
                    </a:p>
                  </a:txBody>
                  <a:tcPr marL="45804" marR="45804" marT="22902" marB="22902" anchor="ctr">
                    <a:lnL>
                      <a:noFill/>
                    </a:lnL>
                    <a:lnR>
                      <a:noFill/>
                    </a:lnR>
                    <a:lnT>
                      <a:noFill/>
                    </a:lnT>
                    <a:lnB>
                      <a:noFill/>
                    </a:lnB>
                  </a:tcPr>
                </a:tc>
                <a:tc vMerge="1">
                  <a:txBody>
                    <a:bodyPr/>
                    <a:lstStyle/>
                    <a:p>
                      <a:endParaRPr lang="en-NZ" sz="1050" dirty="0"/>
                    </a:p>
                  </a:txBody>
                  <a:tcPr marL="45804" marR="45804" marT="22902" marB="22902" anchor="ctr">
                    <a:lnL>
                      <a:noFill/>
                    </a:lnL>
                    <a:lnR>
                      <a:noFill/>
                    </a:lnR>
                    <a:lnT>
                      <a:noFill/>
                    </a:lnT>
                    <a:lnB>
                      <a:noFill/>
                    </a:lnB>
                  </a:tcPr>
                </a:tc>
                <a:extLst>
                  <a:ext uri="{0D108BD9-81ED-4DB2-BD59-A6C34878D82A}">
                    <a16:rowId xmlns:a16="http://schemas.microsoft.com/office/drawing/2014/main" val="763830734"/>
                  </a:ext>
                </a:extLst>
              </a:tr>
              <a:tr h="1057330">
                <a:tc>
                  <a:txBody>
                    <a:bodyPr/>
                    <a:lstStyle/>
                    <a:p>
                      <a:r>
                        <a:rPr lang="en-NZ" sz="1100" dirty="0"/>
                        <a:t>Explore social procurement options as a mechanism for government to support disadvantaged jobseekers in partnership with employers</a:t>
                      </a:r>
                    </a:p>
                  </a:txBody>
                  <a:tcPr marL="45804" marR="45804" marT="22902" marB="22902" anchor="ctr">
                    <a:lnL>
                      <a:noFill/>
                    </a:lnL>
                    <a:lnR>
                      <a:noFill/>
                    </a:lnR>
                    <a:lnT>
                      <a:noFill/>
                    </a:lnT>
                    <a:lnB>
                      <a:noFill/>
                    </a:lnB>
                  </a:tcPr>
                </a:tc>
                <a:tc>
                  <a:txBody>
                    <a:bodyPr/>
                    <a:lstStyle/>
                    <a:p>
                      <a:r>
                        <a:rPr lang="en-NZ" sz="1100" dirty="0"/>
                        <a:t>Procurement for broader outcomes</a:t>
                      </a:r>
                    </a:p>
                  </a:txBody>
                  <a:tcPr marL="45804" marR="45804" marT="22902" marB="22902" anchor="ctr">
                    <a:lnL>
                      <a:noFill/>
                    </a:lnL>
                    <a:lnR>
                      <a:noFill/>
                    </a:lnR>
                    <a:lnT>
                      <a:noFill/>
                    </a:lnT>
                    <a:lnB>
                      <a:noFill/>
                    </a:lnB>
                  </a:tcPr>
                </a:tc>
                <a:tc vMerge="1">
                  <a:txBody>
                    <a:bodyPr/>
                    <a:lstStyle/>
                    <a:p>
                      <a:endParaRPr lang="en-NZ" sz="1050" dirty="0"/>
                    </a:p>
                  </a:txBody>
                  <a:tcPr marL="45804" marR="45804" marT="22902" marB="22902" anchor="ctr">
                    <a:lnL>
                      <a:noFill/>
                    </a:lnL>
                    <a:lnR>
                      <a:noFill/>
                    </a:lnR>
                    <a:lnT>
                      <a:noFill/>
                    </a:lnT>
                    <a:lnB>
                      <a:noFill/>
                    </a:lnB>
                  </a:tcPr>
                </a:tc>
                <a:extLst>
                  <a:ext uri="{0D108BD9-81ED-4DB2-BD59-A6C34878D82A}">
                    <a16:rowId xmlns:a16="http://schemas.microsoft.com/office/drawing/2014/main" val="3150699096"/>
                  </a:ext>
                </a:extLst>
              </a:tr>
            </a:tbl>
          </a:graphicData>
        </a:graphic>
      </p:graphicFrame>
    </p:spTree>
    <p:extLst>
      <p:ext uri="{BB962C8B-B14F-4D97-AF65-F5344CB8AC3E}">
        <p14:creationId xmlns:p14="http://schemas.microsoft.com/office/powerpoint/2010/main" val="1512982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1953C1-7982-478B-8CDE-5CDD354BA241}"/>
              </a:ext>
            </a:extLst>
          </p:cNvPr>
          <p:cNvSpPr>
            <a:spLocks noChangeArrowheads="1"/>
          </p:cNvSpPr>
          <p:nvPr/>
        </p:nvSpPr>
        <p:spPr bwMode="auto">
          <a:xfrm>
            <a:off x="-265371" y="236905"/>
            <a:ext cx="11185008" cy="1196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2" tIns="63480" rIns="914112"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457200" eaLnBrk="1" fontAlgn="base" hangingPunct="1">
              <a:lnSpc>
                <a:spcPct val="90000"/>
              </a:lnSpc>
              <a:spcAft>
                <a:spcPct val="0"/>
              </a:spcAft>
              <a:buClrTx/>
              <a:buSzTx/>
              <a:tabLst/>
            </a:pPr>
            <a:r>
              <a:rPr lang="en-NZ" altLang="en-US" sz="4400" b="1" dirty="0" bmk="_Toc34210412">
                <a:solidFill>
                  <a:srgbClr val="C00000"/>
                </a:solidFill>
                <a:latin typeface="+mj-lt"/>
                <a:ea typeface="+mj-ea"/>
                <a:cs typeface="+mj-cs"/>
              </a:rPr>
              <a:t>Monitoring and making it happen</a:t>
            </a:r>
            <a:endParaRPr kumimoji="0" lang="en-NZ" altLang="en-US" sz="1600" b="0" i="0" u="none" strike="noStrike" cap="none" normalizeH="0" baseline="0" dirty="0">
              <a:ln>
                <a:noFill/>
              </a:ln>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NZ" altLang="en-US" sz="1600" b="0" i="0" u="none" strike="noStrike" cap="none" normalizeH="0" baseline="0" dirty="0">
                <a:ln>
                  <a:noFill/>
                </a:ln>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br>
            <a:endParaRPr kumimoji="0" lang="en-NZ"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4">
            <a:extLst>
              <a:ext uri="{FF2B5EF4-FFF2-40B4-BE49-F238E27FC236}">
                <a16:creationId xmlns:a16="http://schemas.microsoft.com/office/drawing/2014/main" id="{AAA74037-E13F-40AD-9052-D6DA4A0269C1}"/>
              </a:ext>
            </a:extLst>
          </p:cNvPr>
          <p:cNvSpPr/>
          <p:nvPr/>
        </p:nvSpPr>
        <p:spPr>
          <a:xfrm>
            <a:off x="503496" y="835264"/>
            <a:ext cx="11185008" cy="2862322"/>
          </a:xfrm>
          <a:prstGeom prst="rect">
            <a:avLst/>
          </a:prstGeom>
          <a:solidFill>
            <a:srgbClr val="E2F0D9">
              <a:alpha val="67059"/>
            </a:srgbClr>
          </a:solidFill>
          <a:effectLst>
            <a:softEdge rad="63500"/>
          </a:effectLst>
        </p:spPr>
        <p:txBody>
          <a:bodyPr wrap="square">
            <a:spAutoFit/>
          </a:bodyPr>
          <a:lstStyle/>
          <a:p>
            <a:endParaRPr lang="en-NZ" dirty="0"/>
          </a:p>
          <a:p>
            <a:pPr>
              <a:buClr>
                <a:srgbClr val="B40000"/>
              </a:buClr>
              <a:buSzPct val="145000"/>
            </a:pPr>
            <a:r>
              <a:rPr lang="en-NZ" dirty="0"/>
              <a:t>The work programme supporting the action plan priorities is a living document  </a:t>
            </a:r>
            <a:br>
              <a:rPr lang="en-NZ" dirty="0"/>
            </a:br>
            <a:r>
              <a:rPr lang="en-NZ" dirty="0"/>
              <a:t>We will be measuring and reporting progress to Ministers- along with all the other COVID-19 recovery initiatives</a:t>
            </a:r>
          </a:p>
          <a:p>
            <a:pPr>
              <a:buClr>
                <a:srgbClr val="B40000"/>
              </a:buClr>
              <a:buSzPct val="145000"/>
            </a:pPr>
            <a:endParaRPr lang="en-NZ" dirty="0"/>
          </a:p>
          <a:p>
            <a:pPr>
              <a:buClr>
                <a:srgbClr val="B40000"/>
              </a:buClr>
              <a:buSzPct val="145000"/>
            </a:pPr>
            <a:r>
              <a:rPr lang="en-NZ" dirty="0"/>
              <a:t>We are developing a dashboard that will include:</a:t>
            </a:r>
          </a:p>
          <a:p>
            <a:pPr marL="285750" indent="-285750">
              <a:buClr>
                <a:srgbClr val="B40000"/>
              </a:buClr>
              <a:buSzPct val="145000"/>
              <a:buFont typeface="Courier New" panose="02070309020205020404" pitchFamily="49" charset="0"/>
              <a:buChar char="o"/>
            </a:pPr>
            <a:r>
              <a:rPr lang="en-NZ" dirty="0"/>
              <a:t>Progress on the actions (using output measures, success stories, barriers /blocks plus solutions)  </a:t>
            </a:r>
          </a:p>
          <a:p>
            <a:pPr marL="285750" indent="-285750">
              <a:buClr>
                <a:srgbClr val="B40000"/>
              </a:buClr>
              <a:buSzPct val="145000"/>
              <a:buFont typeface="Courier New" panose="02070309020205020404" pitchFamily="49" charset="0"/>
              <a:buChar char="o"/>
            </a:pPr>
            <a:r>
              <a:rPr lang="en-NZ" dirty="0"/>
              <a:t>Outcome measures  (broken down by all the demographic dimensions and impairment types etc)</a:t>
            </a:r>
          </a:p>
          <a:p>
            <a:pPr marL="285750" indent="-285750">
              <a:buClr>
                <a:srgbClr val="B40000"/>
              </a:buClr>
              <a:buSzPct val="145000"/>
              <a:buFont typeface="Courier New" panose="02070309020205020404" pitchFamily="49" charset="0"/>
              <a:buChar char="o"/>
            </a:pPr>
            <a:r>
              <a:rPr lang="en-NZ" dirty="0"/>
              <a:t>Links with other work programmes - and opportunities for new actions </a:t>
            </a:r>
          </a:p>
          <a:p>
            <a:pPr>
              <a:buClr>
                <a:srgbClr val="B40000"/>
              </a:buClr>
              <a:buSzPct val="145000"/>
            </a:pPr>
            <a:r>
              <a:rPr lang="en-NZ" dirty="0"/>
              <a:t>Responsible agencies will report on this dashboard</a:t>
            </a:r>
          </a:p>
          <a:p>
            <a:r>
              <a:rPr lang="en-NZ" dirty="0"/>
              <a:t> </a:t>
            </a:r>
          </a:p>
        </p:txBody>
      </p:sp>
      <p:pic>
        <p:nvPicPr>
          <p:cNvPr id="3" name="Picture 2">
            <a:extLst>
              <a:ext uri="{FF2B5EF4-FFF2-40B4-BE49-F238E27FC236}">
                <a16:creationId xmlns:a16="http://schemas.microsoft.com/office/drawing/2014/main" id="{D078749D-1690-42E4-9623-4C86CD78A13E}"/>
              </a:ext>
            </a:extLst>
          </p:cNvPr>
          <p:cNvPicPr>
            <a:picLocks noChangeAspect="1"/>
          </p:cNvPicPr>
          <p:nvPr/>
        </p:nvPicPr>
        <p:blipFill>
          <a:blip r:embed="rId3"/>
          <a:stretch>
            <a:fillRect/>
          </a:stretch>
        </p:blipFill>
        <p:spPr>
          <a:xfrm>
            <a:off x="503496" y="3629756"/>
            <a:ext cx="11185008" cy="2991339"/>
          </a:xfrm>
          <a:prstGeom prst="rect">
            <a:avLst/>
          </a:prstGeom>
        </p:spPr>
      </p:pic>
    </p:spTree>
    <p:extLst>
      <p:ext uri="{BB962C8B-B14F-4D97-AF65-F5344CB8AC3E}">
        <p14:creationId xmlns:p14="http://schemas.microsoft.com/office/powerpoint/2010/main" val="4135988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DF9F5E5-B4F3-48EB-B3C9-CA11651CF3F5}"/>
              </a:ext>
            </a:extLst>
          </p:cNvPr>
          <p:cNvSpPr/>
          <p:nvPr/>
        </p:nvSpPr>
        <p:spPr>
          <a:xfrm>
            <a:off x="719327" y="1554430"/>
            <a:ext cx="10979613" cy="4770537"/>
          </a:xfrm>
          <a:prstGeom prst="rect">
            <a:avLst/>
          </a:prstGeom>
        </p:spPr>
        <p:txBody>
          <a:bodyPr wrap="square">
            <a:spAutoFit/>
          </a:bodyPr>
          <a:lstStyle/>
          <a:p>
            <a:pPr marL="457200" indent="-457200">
              <a:buFont typeface="Arial" panose="020B0604020202020204" pitchFamily="34" charset="0"/>
              <a:buChar char="•"/>
            </a:pPr>
            <a:r>
              <a:rPr lang="en-NZ" sz="2800" dirty="0">
                <a:hlinkClick r:id="rId3">
                  <a:extLst>
                    <a:ext uri="{A12FA001-AC4F-418D-AE19-62706E023703}">
                      <ahyp:hlinkClr xmlns:ahyp="http://schemas.microsoft.com/office/drawing/2018/hyperlinkcolor" val="tx"/>
                    </a:ext>
                  </a:extLst>
                </a:hlinkClick>
              </a:rPr>
              <a:t>Tessa.Thompson036@msd.govt.nz</a:t>
            </a:r>
          </a:p>
          <a:p>
            <a:pPr marL="457200" indent="-457200">
              <a:buFont typeface="Arial" panose="020B0604020202020204" pitchFamily="34" charset="0"/>
              <a:buChar char="•"/>
            </a:pPr>
            <a:r>
              <a:rPr lang="en-NZ" sz="2800" dirty="0">
                <a:hlinkClick r:id="rId3">
                  <a:extLst>
                    <a:ext uri="{A12FA001-AC4F-418D-AE19-62706E023703}">
                      <ahyp:hlinkClr xmlns:ahyp="http://schemas.microsoft.com/office/drawing/2018/hyperlinkcolor" val="tx"/>
                    </a:ext>
                  </a:extLst>
                </a:hlinkClick>
              </a:rPr>
              <a:t>Anne.Riley001@msd.govt.nz</a:t>
            </a:r>
          </a:p>
          <a:p>
            <a:pPr marL="457200" indent="-457200">
              <a:buFont typeface="Arial" panose="020B0604020202020204" pitchFamily="34" charset="0"/>
              <a:buChar char="•"/>
            </a:pPr>
            <a:r>
              <a:rPr lang="en-NZ" sz="2800" dirty="0">
                <a:hlinkClick r:id="rId3">
                  <a:extLst>
                    <a:ext uri="{A12FA001-AC4F-418D-AE19-62706E023703}">
                      <ahyp:hlinkClr xmlns:ahyp="http://schemas.microsoft.com/office/drawing/2018/hyperlinkcolor" val="tx"/>
                    </a:ext>
                  </a:extLst>
                </a:hlinkClick>
              </a:rPr>
              <a:t>Claire.Stearne001@msd.govt.nz</a:t>
            </a:r>
          </a:p>
          <a:p>
            <a:endParaRPr lang="en-NZ" sz="2800" dirty="0">
              <a:hlinkClick r:id="rId3"/>
            </a:endParaRPr>
          </a:p>
          <a:p>
            <a:r>
              <a:rPr lang="en-NZ" sz="3600" dirty="0">
                <a:hlinkClick r:id="rId3"/>
              </a:rPr>
              <a:t>http://msd.govt.nz/what-we-can-do/disability-services/disability-employment-action-plan/index.html</a:t>
            </a:r>
            <a:endParaRPr lang="en-NZ" sz="3600" dirty="0"/>
          </a:p>
          <a:p>
            <a:br>
              <a:rPr lang="en-NZ" sz="2800" dirty="0"/>
            </a:br>
            <a:r>
              <a:rPr lang="en-NZ" sz="2800" dirty="0"/>
              <a:t>At this web page you can find the action plan – including alternate versions, the cabinet paper releasing it and a summary of the consultation.</a:t>
            </a:r>
          </a:p>
          <a:p>
            <a:endParaRPr lang="en-NZ" sz="3600" dirty="0"/>
          </a:p>
        </p:txBody>
      </p:sp>
      <p:sp>
        <p:nvSpPr>
          <p:cNvPr id="6" name="Rectangle 5">
            <a:extLst>
              <a:ext uri="{FF2B5EF4-FFF2-40B4-BE49-F238E27FC236}">
                <a16:creationId xmlns:a16="http://schemas.microsoft.com/office/drawing/2014/main" id="{7AEB72A1-AC64-4587-822C-CBC7141A6373}"/>
              </a:ext>
            </a:extLst>
          </p:cNvPr>
          <p:cNvSpPr/>
          <p:nvPr/>
        </p:nvSpPr>
        <p:spPr>
          <a:xfrm>
            <a:off x="412377" y="533033"/>
            <a:ext cx="9793941" cy="769441"/>
          </a:xfrm>
          <a:prstGeom prst="rect">
            <a:avLst/>
          </a:prstGeom>
          <a:solidFill>
            <a:srgbClr val="DEEBF7">
              <a:alpha val="56078"/>
            </a:srgbClr>
          </a:solidFill>
        </p:spPr>
        <p:txBody>
          <a:bodyPr wrap="square">
            <a:spAutoFit/>
          </a:bodyPr>
          <a:lstStyle/>
          <a:p>
            <a:r>
              <a:rPr lang="en-NZ" sz="4400" b="1" dirty="0">
                <a:solidFill>
                  <a:srgbClr val="C00000"/>
                </a:solidFill>
                <a:latin typeface="+mj-lt"/>
                <a:ea typeface="+mj-ea"/>
                <a:cs typeface="+mj-cs"/>
              </a:rPr>
              <a:t>To contact us </a:t>
            </a:r>
            <a:endParaRPr lang="en-NZ" sz="1600" dirty="0"/>
          </a:p>
        </p:txBody>
      </p:sp>
    </p:spTree>
    <p:extLst>
      <p:ext uri="{BB962C8B-B14F-4D97-AF65-F5344CB8AC3E}">
        <p14:creationId xmlns:p14="http://schemas.microsoft.com/office/powerpoint/2010/main" val="3944096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CD5499E6-9CD0-486A-83E8-808857986743}"/>
              </a:ext>
            </a:extLst>
          </p:cNvPr>
          <p:cNvSpPr txBox="1">
            <a:spLocks/>
          </p:cNvSpPr>
          <p:nvPr/>
        </p:nvSpPr>
        <p:spPr>
          <a:xfrm>
            <a:off x="280413" y="318718"/>
            <a:ext cx="7968337" cy="7233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NZ" sz="4000" b="1" dirty="0"/>
              <a:t>Re-cap on context  in March 2020</a:t>
            </a:r>
          </a:p>
        </p:txBody>
      </p:sp>
      <p:grpSp>
        <p:nvGrpSpPr>
          <p:cNvPr id="86" name="Group 85">
            <a:extLst>
              <a:ext uri="{FF2B5EF4-FFF2-40B4-BE49-F238E27FC236}">
                <a16:creationId xmlns:a16="http://schemas.microsoft.com/office/drawing/2014/main" id="{3DFB2A3B-C747-481F-91B6-9DA10DFE39BB}"/>
              </a:ext>
            </a:extLst>
          </p:cNvPr>
          <p:cNvGrpSpPr/>
          <p:nvPr/>
        </p:nvGrpSpPr>
        <p:grpSpPr>
          <a:xfrm>
            <a:off x="28955" y="720279"/>
            <a:ext cx="11908145" cy="5728232"/>
            <a:chOff x="-56061" y="434529"/>
            <a:chExt cx="11825596" cy="5728232"/>
          </a:xfrm>
        </p:grpSpPr>
        <p:grpSp>
          <p:nvGrpSpPr>
            <p:cNvPr id="19" name="Group 18">
              <a:extLst>
                <a:ext uri="{FF2B5EF4-FFF2-40B4-BE49-F238E27FC236}">
                  <a16:creationId xmlns:a16="http://schemas.microsoft.com/office/drawing/2014/main" id="{97A6A97F-2BFF-4CE6-AB64-CDE27818E301}"/>
                </a:ext>
              </a:extLst>
            </p:cNvPr>
            <p:cNvGrpSpPr/>
            <p:nvPr/>
          </p:nvGrpSpPr>
          <p:grpSpPr>
            <a:xfrm>
              <a:off x="194689" y="434529"/>
              <a:ext cx="11337314" cy="4802445"/>
              <a:chOff x="327566" y="583909"/>
              <a:chExt cx="12933155" cy="6579812"/>
            </a:xfrm>
          </p:grpSpPr>
          <p:sp>
            <p:nvSpPr>
              <p:cNvPr id="3" name="Rectangle 2">
                <a:extLst>
                  <a:ext uri="{FF2B5EF4-FFF2-40B4-BE49-F238E27FC236}">
                    <a16:creationId xmlns:a16="http://schemas.microsoft.com/office/drawing/2014/main" id="{74F5E9FC-9FDA-4FFB-A38F-3529227C31B5}"/>
                  </a:ext>
                </a:extLst>
              </p:cNvPr>
              <p:cNvSpPr/>
              <p:nvPr/>
            </p:nvSpPr>
            <p:spPr>
              <a:xfrm rot="10800000">
                <a:off x="4536521" y="583909"/>
                <a:ext cx="8724200" cy="4697029"/>
              </a:xfrm>
              <a:custGeom>
                <a:avLst/>
                <a:gdLst>
                  <a:gd name="connsiteX0" fmla="*/ 0 w 7810671"/>
                  <a:gd name="connsiteY0" fmla="*/ 0 h 5829090"/>
                  <a:gd name="connsiteX1" fmla="*/ 3905336 w 7810671"/>
                  <a:gd name="connsiteY1" fmla="*/ 0 h 5829090"/>
                  <a:gd name="connsiteX2" fmla="*/ 7810672 w 7810671"/>
                  <a:gd name="connsiteY2" fmla="*/ 2914545 h 5829090"/>
                  <a:gd name="connsiteX3" fmla="*/ 3905336 w 7810671"/>
                  <a:gd name="connsiteY3" fmla="*/ 5829090 h 5829090"/>
                  <a:gd name="connsiteX4" fmla="*/ 0 w 7810671"/>
                  <a:gd name="connsiteY4" fmla="*/ 5829090 h 5829090"/>
                  <a:gd name="connsiteX5" fmla="*/ 0 w 7810671"/>
                  <a:gd name="connsiteY5" fmla="*/ 0 h 5829090"/>
                  <a:gd name="connsiteX0" fmla="*/ 0 w 7912272"/>
                  <a:gd name="connsiteY0" fmla="*/ 762000 h 5829090"/>
                  <a:gd name="connsiteX1" fmla="*/ 4006936 w 7912272"/>
                  <a:gd name="connsiteY1" fmla="*/ 0 h 5829090"/>
                  <a:gd name="connsiteX2" fmla="*/ 7912272 w 7912272"/>
                  <a:gd name="connsiteY2" fmla="*/ 2914545 h 5829090"/>
                  <a:gd name="connsiteX3" fmla="*/ 4006936 w 7912272"/>
                  <a:gd name="connsiteY3" fmla="*/ 5829090 h 5829090"/>
                  <a:gd name="connsiteX4" fmla="*/ 101600 w 7912272"/>
                  <a:gd name="connsiteY4" fmla="*/ 5829090 h 5829090"/>
                  <a:gd name="connsiteX5" fmla="*/ 0 w 7912272"/>
                  <a:gd name="connsiteY5" fmla="*/ 762000 h 5829090"/>
                  <a:gd name="connsiteX0" fmla="*/ 0 w 7912272"/>
                  <a:gd name="connsiteY0" fmla="*/ 762000 h 5829090"/>
                  <a:gd name="connsiteX1" fmla="*/ 4006936 w 7912272"/>
                  <a:gd name="connsiteY1" fmla="*/ 0 h 5829090"/>
                  <a:gd name="connsiteX2" fmla="*/ 7912272 w 7912272"/>
                  <a:gd name="connsiteY2" fmla="*/ 2914545 h 5829090"/>
                  <a:gd name="connsiteX3" fmla="*/ 4006936 w 7912272"/>
                  <a:gd name="connsiteY3" fmla="*/ 5829090 h 5829090"/>
                  <a:gd name="connsiteX4" fmla="*/ 63500 w 7912272"/>
                  <a:gd name="connsiteY4" fmla="*/ 5829090 h 5829090"/>
                  <a:gd name="connsiteX5" fmla="*/ 0 w 7912272"/>
                  <a:gd name="connsiteY5" fmla="*/ 762000 h 5829090"/>
                  <a:gd name="connsiteX0" fmla="*/ 0 w 7912272"/>
                  <a:gd name="connsiteY0" fmla="*/ 762000 h 6006890"/>
                  <a:gd name="connsiteX1" fmla="*/ 4006936 w 7912272"/>
                  <a:gd name="connsiteY1" fmla="*/ 0 h 6006890"/>
                  <a:gd name="connsiteX2" fmla="*/ 7912272 w 7912272"/>
                  <a:gd name="connsiteY2" fmla="*/ 2914545 h 6006890"/>
                  <a:gd name="connsiteX3" fmla="*/ 4006936 w 7912272"/>
                  <a:gd name="connsiteY3" fmla="*/ 5829090 h 6006890"/>
                  <a:gd name="connsiteX4" fmla="*/ 50800 w 7912272"/>
                  <a:gd name="connsiteY4" fmla="*/ 6006890 h 6006890"/>
                  <a:gd name="connsiteX5" fmla="*/ 0 w 7912272"/>
                  <a:gd name="connsiteY5" fmla="*/ 762000 h 6006890"/>
                  <a:gd name="connsiteX0" fmla="*/ 0 w 7930804"/>
                  <a:gd name="connsiteY0" fmla="*/ 773187 h 6018077"/>
                  <a:gd name="connsiteX1" fmla="*/ 4006936 w 7930804"/>
                  <a:gd name="connsiteY1" fmla="*/ 11187 h 6018077"/>
                  <a:gd name="connsiteX2" fmla="*/ 7930804 w 7930804"/>
                  <a:gd name="connsiteY2" fmla="*/ 1491984 h 6018077"/>
                  <a:gd name="connsiteX3" fmla="*/ 4006936 w 7930804"/>
                  <a:gd name="connsiteY3" fmla="*/ 5840277 h 6018077"/>
                  <a:gd name="connsiteX4" fmla="*/ 50800 w 7930804"/>
                  <a:gd name="connsiteY4" fmla="*/ 6018077 h 6018077"/>
                  <a:gd name="connsiteX5" fmla="*/ 0 w 7930804"/>
                  <a:gd name="connsiteY5" fmla="*/ 773187 h 6018077"/>
                  <a:gd name="connsiteX0" fmla="*/ 0 w 7937398"/>
                  <a:gd name="connsiteY0" fmla="*/ 773189 h 6018079"/>
                  <a:gd name="connsiteX1" fmla="*/ 4006936 w 7937398"/>
                  <a:gd name="connsiteY1" fmla="*/ 11189 h 6018079"/>
                  <a:gd name="connsiteX2" fmla="*/ 7930804 w 7937398"/>
                  <a:gd name="connsiteY2" fmla="*/ 1491986 h 6018079"/>
                  <a:gd name="connsiteX3" fmla="*/ 4655578 w 7937398"/>
                  <a:gd name="connsiteY3" fmla="*/ 5777942 h 6018079"/>
                  <a:gd name="connsiteX4" fmla="*/ 50800 w 7937398"/>
                  <a:gd name="connsiteY4" fmla="*/ 6018079 h 6018079"/>
                  <a:gd name="connsiteX5" fmla="*/ 0 w 7937398"/>
                  <a:gd name="connsiteY5" fmla="*/ 773189 h 6018079"/>
                  <a:gd name="connsiteX0" fmla="*/ 0 w 8017564"/>
                  <a:gd name="connsiteY0" fmla="*/ 773189 h 6018079"/>
                  <a:gd name="connsiteX1" fmla="*/ 4006936 w 8017564"/>
                  <a:gd name="connsiteY1" fmla="*/ 11189 h 6018079"/>
                  <a:gd name="connsiteX2" fmla="*/ 7930804 w 8017564"/>
                  <a:gd name="connsiteY2" fmla="*/ 1491986 h 6018079"/>
                  <a:gd name="connsiteX3" fmla="*/ 6560517 w 8017564"/>
                  <a:gd name="connsiteY3" fmla="*/ 4842744 h 6018079"/>
                  <a:gd name="connsiteX4" fmla="*/ 4655578 w 8017564"/>
                  <a:gd name="connsiteY4" fmla="*/ 5777942 h 6018079"/>
                  <a:gd name="connsiteX5" fmla="*/ 50800 w 8017564"/>
                  <a:gd name="connsiteY5" fmla="*/ 6018079 h 6018079"/>
                  <a:gd name="connsiteX6" fmla="*/ 0 w 8017564"/>
                  <a:gd name="connsiteY6" fmla="*/ 773189 h 6018079"/>
                  <a:gd name="connsiteX0" fmla="*/ 0 w 7978407"/>
                  <a:gd name="connsiteY0" fmla="*/ 773189 h 6018079"/>
                  <a:gd name="connsiteX1" fmla="*/ 4006936 w 7978407"/>
                  <a:gd name="connsiteY1" fmla="*/ 11189 h 6018079"/>
                  <a:gd name="connsiteX2" fmla="*/ 7930804 w 7978407"/>
                  <a:gd name="connsiteY2" fmla="*/ 1491986 h 6018079"/>
                  <a:gd name="connsiteX3" fmla="*/ 6087936 w 7978407"/>
                  <a:gd name="connsiteY3" fmla="*/ 5372608 h 6018079"/>
                  <a:gd name="connsiteX4" fmla="*/ 4655578 w 7978407"/>
                  <a:gd name="connsiteY4" fmla="*/ 5777942 h 6018079"/>
                  <a:gd name="connsiteX5" fmla="*/ 50800 w 7978407"/>
                  <a:gd name="connsiteY5" fmla="*/ 6018079 h 6018079"/>
                  <a:gd name="connsiteX6" fmla="*/ 0 w 7978407"/>
                  <a:gd name="connsiteY6" fmla="*/ 773189 h 6018079"/>
                  <a:gd name="connsiteX0" fmla="*/ 0 w 7982495"/>
                  <a:gd name="connsiteY0" fmla="*/ 773189 h 6018079"/>
                  <a:gd name="connsiteX1" fmla="*/ 4006936 w 7982495"/>
                  <a:gd name="connsiteY1" fmla="*/ 11189 h 6018079"/>
                  <a:gd name="connsiteX2" fmla="*/ 7930804 w 7982495"/>
                  <a:gd name="connsiteY2" fmla="*/ 1491986 h 6018079"/>
                  <a:gd name="connsiteX3" fmla="*/ 6087936 w 7982495"/>
                  <a:gd name="connsiteY3" fmla="*/ 5372608 h 6018079"/>
                  <a:gd name="connsiteX4" fmla="*/ 4655578 w 7982495"/>
                  <a:gd name="connsiteY4" fmla="*/ 5777942 h 6018079"/>
                  <a:gd name="connsiteX5" fmla="*/ 50800 w 7982495"/>
                  <a:gd name="connsiteY5" fmla="*/ 6018079 h 6018079"/>
                  <a:gd name="connsiteX6" fmla="*/ 0 w 7982495"/>
                  <a:gd name="connsiteY6" fmla="*/ 773189 h 6018079"/>
                  <a:gd name="connsiteX0" fmla="*/ 0 w 7982495"/>
                  <a:gd name="connsiteY0" fmla="*/ 773189 h 6018079"/>
                  <a:gd name="connsiteX1" fmla="*/ 4006936 w 7982495"/>
                  <a:gd name="connsiteY1" fmla="*/ 11189 h 6018079"/>
                  <a:gd name="connsiteX2" fmla="*/ 7930804 w 7982495"/>
                  <a:gd name="connsiteY2" fmla="*/ 1491986 h 6018079"/>
                  <a:gd name="connsiteX3" fmla="*/ 6087936 w 7982495"/>
                  <a:gd name="connsiteY3" fmla="*/ 5372608 h 6018079"/>
                  <a:gd name="connsiteX4" fmla="*/ 4655578 w 7982495"/>
                  <a:gd name="connsiteY4" fmla="*/ 5777942 h 6018079"/>
                  <a:gd name="connsiteX5" fmla="*/ 50800 w 7982495"/>
                  <a:gd name="connsiteY5" fmla="*/ 6018079 h 6018079"/>
                  <a:gd name="connsiteX6" fmla="*/ 0 w 7982495"/>
                  <a:gd name="connsiteY6" fmla="*/ 773189 h 6018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82495" h="6018079">
                    <a:moveTo>
                      <a:pt x="0" y="773189"/>
                    </a:moveTo>
                    <a:cubicBezTo>
                      <a:pt x="1301779" y="773189"/>
                      <a:pt x="2685135" y="-108611"/>
                      <a:pt x="4006936" y="11189"/>
                    </a:cubicBezTo>
                    <a:cubicBezTo>
                      <a:pt x="5328737" y="130989"/>
                      <a:pt x="7583971" y="598416"/>
                      <a:pt x="7930804" y="1491986"/>
                    </a:cubicBezTo>
                    <a:cubicBezTo>
                      <a:pt x="8277637" y="2385556"/>
                      <a:pt x="6791334" y="4595945"/>
                      <a:pt x="6087936" y="5372608"/>
                    </a:cubicBezTo>
                    <a:cubicBezTo>
                      <a:pt x="5569864" y="5681744"/>
                      <a:pt x="5712732" y="5602832"/>
                      <a:pt x="4655578" y="5777942"/>
                    </a:cubicBezTo>
                    <a:lnTo>
                      <a:pt x="50800" y="6018079"/>
                    </a:lnTo>
                    <a:lnTo>
                      <a:pt x="0" y="773189"/>
                    </a:lnTo>
                    <a:close/>
                  </a:path>
                </a:pathLst>
              </a:custGeom>
              <a:solidFill>
                <a:srgbClr val="DCC5ED">
                  <a:alpha val="64706"/>
                </a:srgbClr>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378351" rtl="0" eaLnBrk="1" latinLnBrk="0" hangingPunct="1">
                  <a:defRPr sz="2700" kern="1200">
                    <a:solidFill>
                      <a:schemeClr val="lt1"/>
                    </a:solidFill>
                    <a:latin typeface="+mn-lt"/>
                    <a:ea typeface="+mn-ea"/>
                    <a:cs typeface="+mn-cs"/>
                  </a:defRPr>
                </a:lvl1pPr>
                <a:lvl2pPr marL="689176" algn="l" defTabSz="1378351" rtl="0" eaLnBrk="1" latinLnBrk="0" hangingPunct="1">
                  <a:defRPr sz="2700" kern="1200">
                    <a:solidFill>
                      <a:schemeClr val="lt1"/>
                    </a:solidFill>
                    <a:latin typeface="+mn-lt"/>
                    <a:ea typeface="+mn-ea"/>
                    <a:cs typeface="+mn-cs"/>
                  </a:defRPr>
                </a:lvl2pPr>
                <a:lvl3pPr marL="1378351" algn="l" defTabSz="1378351" rtl="0" eaLnBrk="1" latinLnBrk="0" hangingPunct="1">
                  <a:defRPr sz="2700" kern="1200">
                    <a:solidFill>
                      <a:schemeClr val="lt1"/>
                    </a:solidFill>
                    <a:latin typeface="+mn-lt"/>
                    <a:ea typeface="+mn-ea"/>
                    <a:cs typeface="+mn-cs"/>
                  </a:defRPr>
                </a:lvl3pPr>
                <a:lvl4pPr marL="2067527" algn="l" defTabSz="1378351" rtl="0" eaLnBrk="1" latinLnBrk="0" hangingPunct="1">
                  <a:defRPr sz="2700" kern="1200">
                    <a:solidFill>
                      <a:schemeClr val="lt1"/>
                    </a:solidFill>
                    <a:latin typeface="+mn-lt"/>
                    <a:ea typeface="+mn-ea"/>
                    <a:cs typeface="+mn-cs"/>
                  </a:defRPr>
                </a:lvl4pPr>
                <a:lvl5pPr marL="2756703" algn="l" defTabSz="1378351" rtl="0" eaLnBrk="1" latinLnBrk="0" hangingPunct="1">
                  <a:defRPr sz="2700" kern="1200">
                    <a:solidFill>
                      <a:schemeClr val="lt1"/>
                    </a:solidFill>
                    <a:latin typeface="+mn-lt"/>
                    <a:ea typeface="+mn-ea"/>
                    <a:cs typeface="+mn-cs"/>
                  </a:defRPr>
                </a:lvl5pPr>
                <a:lvl6pPr marL="3445879" algn="l" defTabSz="1378351" rtl="0" eaLnBrk="1" latinLnBrk="0" hangingPunct="1">
                  <a:defRPr sz="2700" kern="1200">
                    <a:solidFill>
                      <a:schemeClr val="lt1"/>
                    </a:solidFill>
                    <a:latin typeface="+mn-lt"/>
                    <a:ea typeface="+mn-ea"/>
                    <a:cs typeface="+mn-cs"/>
                  </a:defRPr>
                </a:lvl6pPr>
                <a:lvl7pPr marL="4135054" algn="l" defTabSz="1378351" rtl="0" eaLnBrk="1" latinLnBrk="0" hangingPunct="1">
                  <a:defRPr sz="2700" kern="1200">
                    <a:solidFill>
                      <a:schemeClr val="lt1"/>
                    </a:solidFill>
                    <a:latin typeface="+mn-lt"/>
                    <a:ea typeface="+mn-ea"/>
                    <a:cs typeface="+mn-cs"/>
                  </a:defRPr>
                </a:lvl7pPr>
                <a:lvl8pPr marL="4824230" algn="l" defTabSz="1378351" rtl="0" eaLnBrk="1" latinLnBrk="0" hangingPunct="1">
                  <a:defRPr sz="2700" kern="1200">
                    <a:solidFill>
                      <a:schemeClr val="lt1"/>
                    </a:solidFill>
                    <a:latin typeface="+mn-lt"/>
                    <a:ea typeface="+mn-ea"/>
                    <a:cs typeface="+mn-cs"/>
                  </a:defRPr>
                </a:lvl8pPr>
                <a:lvl9pPr marL="5513406" algn="l" defTabSz="1378351" rtl="0" eaLnBrk="1" latinLnBrk="0" hangingPunct="1">
                  <a:defRPr sz="2700" kern="1200">
                    <a:solidFill>
                      <a:schemeClr val="lt1"/>
                    </a:solidFill>
                    <a:latin typeface="+mn-lt"/>
                    <a:ea typeface="+mn-ea"/>
                    <a:cs typeface="+mn-cs"/>
                  </a:defRPr>
                </a:lvl9pPr>
              </a:lstStyle>
              <a:p>
                <a:pPr algn="ctr"/>
                <a:endParaRPr lang="en-NZ" sz="1773">
                  <a:solidFill>
                    <a:schemeClr val="tx1"/>
                  </a:solidFill>
                </a:endParaRPr>
              </a:p>
            </p:txBody>
          </p:sp>
          <p:sp>
            <p:nvSpPr>
              <p:cNvPr id="2" name="Rectangle 1">
                <a:extLst>
                  <a:ext uri="{FF2B5EF4-FFF2-40B4-BE49-F238E27FC236}">
                    <a16:creationId xmlns:a16="http://schemas.microsoft.com/office/drawing/2014/main" id="{C170EC4D-5AC9-4727-8CAC-23FC350BCADB}"/>
                  </a:ext>
                </a:extLst>
              </p:cNvPr>
              <p:cNvSpPr/>
              <p:nvPr/>
            </p:nvSpPr>
            <p:spPr>
              <a:xfrm>
                <a:off x="665755" y="1149892"/>
                <a:ext cx="8147028" cy="4363297"/>
              </a:xfrm>
              <a:custGeom>
                <a:avLst/>
                <a:gdLst>
                  <a:gd name="connsiteX0" fmla="*/ 0 w 9335487"/>
                  <a:gd name="connsiteY0" fmla="*/ 0 h 5951120"/>
                  <a:gd name="connsiteX1" fmla="*/ 4667744 w 9335487"/>
                  <a:gd name="connsiteY1" fmla="*/ 0 h 5951120"/>
                  <a:gd name="connsiteX2" fmla="*/ 9335488 w 9335487"/>
                  <a:gd name="connsiteY2" fmla="*/ 2975560 h 5951120"/>
                  <a:gd name="connsiteX3" fmla="*/ 4667744 w 9335487"/>
                  <a:gd name="connsiteY3" fmla="*/ 5951120 h 5951120"/>
                  <a:gd name="connsiteX4" fmla="*/ 0 w 9335487"/>
                  <a:gd name="connsiteY4" fmla="*/ 5951120 h 5951120"/>
                  <a:gd name="connsiteX5" fmla="*/ 0 w 9335487"/>
                  <a:gd name="connsiteY5" fmla="*/ 0 h 5951120"/>
                  <a:gd name="connsiteX0" fmla="*/ 25400 w 9360888"/>
                  <a:gd name="connsiteY0" fmla="*/ 0 h 5951120"/>
                  <a:gd name="connsiteX1" fmla="*/ 4693144 w 9360888"/>
                  <a:gd name="connsiteY1" fmla="*/ 0 h 5951120"/>
                  <a:gd name="connsiteX2" fmla="*/ 9360888 w 9360888"/>
                  <a:gd name="connsiteY2" fmla="*/ 2975560 h 5951120"/>
                  <a:gd name="connsiteX3" fmla="*/ 4693144 w 9360888"/>
                  <a:gd name="connsiteY3" fmla="*/ 5951120 h 5951120"/>
                  <a:gd name="connsiteX4" fmla="*/ 0 w 9360888"/>
                  <a:gd name="connsiteY4" fmla="*/ 5341520 h 5951120"/>
                  <a:gd name="connsiteX5" fmla="*/ 25400 w 9360888"/>
                  <a:gd name="connsiteY5" fmla="*/ 0 h 5951120"/>
                  <a:gd name="connsiteX0" fmla="*/ 25400 w 9360888"/>
                  <a:gd name="connsiteY0" fmla="*/ 0 h 5976520"/>
                  <a:gd name="connsiteX1" fmla="*/ 4693144 w 9360888"/>
                  <a:gd name="connsiteY1" fmla="*/ 25400 h 5976520"/>
                  <a:gd name="connsiteX2" fmla="*/ 9360888 w 9360888"/>
                  <a:gd name="connsiteY2" fmla="*/ 3000960 h 5976520"/>
                  <a:gd name="connsiteX3" fmla="*/ 4693144 w 9360888"/>
                  <a:gd name="connsiteY3" fmla="*/ 5976520 h 5976520"/>
                  <a:gd name="connsiteX4" fmla="*/ 0 w 9360888"/>
                  <a:gd name="connsiteY4" fmla="*/ 5366920 h 5976520"/>
                  <a:gd name="connsiteX5" fmla="*/ 25400 w 9360888"/>
                  <a:gd name="connsiteY5" fmla="*/ 0 h 597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60888" h="5976520">
                    <a:moveTo>
                      <a:pt x="25400" y="0"/>
                    </a:moveTo>
                    <a:lnTo>
                      <a:pt x="4693144" y="25400"/>
                    </a:lnTo>
                    <a:cubicBezTo>
                      <a:pt x="7271068" y="25400"/>
                      <a:pt x="9360888" y="1357604"/>
                      <a:pt x="9360888" y="3000960"/>
                    </a:cubicBezTo>
                    <a:cubicBezTo>
                      <a:pt x="9360888" y="4644316"/>
                      <a:pt x="7271068" y="5976520"/>
                      <a:pt x="4693144" y="5976520"/>
                    </a:cubicBezTo>
                    <a:lnTo>
                      <a:pt x="0" y="5366920"/>
                    </a:lnTo>
                    <a:lnTo>
                      <a:pt x="25400" y="0"/>
                    </a:lnTo>
                    <a:close/>
                  </a:path>
                </a:pathLst>
              </a:custGeom>
              <a:solidFill>
                <a:schemeClr val="accent1">
                  <a:lumMod val="20000"/>
                  <a:lumOff val="80000"/>
                  <a:alpha val="50980"/>
                </a:schemeClr>
              </a:solidFill>
              <a:ln w="571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378351" rtl="0" eaLnBrk="1" latinLnBrk="0" hangingPunct="1">
                  <a:defRPr sz="2700" kern="1200">
                    <a:solidFill>
                      <a:schemeClr val="lt1"/>
                    </a:solidFill>
                    <a:latin typeface="+mn-lt"/>
                    <a:ea typeface="+mn-ea"/>
                    <a:cs typeface="+mn-cs"/>
                  </a:defRPr>
                </a:lvl1pPr>
                <a:lvl2pPr marL="689176" algn="l" defTabSz="1378351" rtl="0" eaLnBrk="1" latinLnBrk="0" hangingPunct="1">
                  <a:defRPr sz="2700" kern="1200">
                    <a:solidFill>
                      <a:schemeClr val="lt1"/>
                    </a:solidFill>
                    <a:latin typeface="+mn-lt"/>
                    <a:ea typeface="+mn-ea"/>
                    <a:cs typeface="+mn-cs"/>
                  </a:defRPr>
                </a:lvl2pPr>
                <a:lvl3pPr marL="1378351" algn="l" defTabSz="1378351" rtl="0" eaLnBrk="1" latinLnBrk="0" hangingPunct="1">
                  <a:defRPr sz="2700" kern="1200">
                    <a:solidFill>
                      <a:schemeClr val="lt1"/>
                    </a:solidFill>
                    <a:latin typeface="+mn-lt"/>
                    <a:ea typeface="+mn-ea"/>
                    <a:cs typeface="+mn-cs"/>
                  </a:defRPr>
                </a:lvl3pPr>
                <a:lvl4pPr marL="2067527" algn="l" defTabSz="1378351" rtl="0" eaLnBrk="1" latinLnBrk="0" hangingPunct="1">
                  <a:defRPr sz="2700" kern="1200">
                    <a:solidFill>
                      <a:schemeClr val="lt1"/>
                    </a:solidFill>
                    <a:latin typeface="+mn-lt"/>
                    <a:ea typeface="+mn-ea"/>
                    <a:cs typeface="+mn-cs"/>
                  </a:defRPr>
                </a:lvl4pPr>
                <a:lvl5pPr marL="2756703" algn="l" defTabSz="1378351" rtl="0" eaLnBrk="1" latinLnBrk="0" hangingPunct="1">
                  <a:defRPr sz="2700" kern="1200">
                    <a:solidFill>
                      <a:schemeClr val="lt1"/>
                    </a:solidFill>
                    <a:latin typeface="+mn-lt"/>
                    <a:ea typeface="+mn-ea"/>
                    <a:cs typeface="+mn-cs"/>
                  </a:defRPr>
                </a:lvl5pPr>
                <a:lvl6pPr marL="3445879" algn="l" defTabSz="1378351" rtl="0" eaLnBrk="1" latinLnBrk="0" hangingPunct="1">
                  <a:defRPr sz="2700" kern="1200">
                    <a:solidFill>
                      <a:schemeClr val="lt1"/>
                    </a:solidFill>
                    <a:latin typeface="+mn-lt"/>
                    <a:ea typeface="+mn-ea"/>
                    <a:cs typeface="+mn-cs"/>
                  </a:defRPr>
                </a:lvl6pPr>
                <a:lvl7pPr marL="4135054" algn="l" defTabSz="1378351" rtl="0" eaLnBrk="1" latinLnBrk="0" hangingPunct="1">
                  <a:defRPr sz="2700" kern="1200">
                    <a:solidFill>
                      <a:schemeClr val="lt1"/>
                    </a:solidFill>
                    <a:latin typeface="+mn-lt"/>
                    <a:ea typeface="+mn-ea"/>
                    <a:cs typeface="+mn-cs"/>
                  </a:defRPr>
                </a:lvl7pPr>
                <a:lvl8pPr marL="4824230" algn="l" defTabSz="1378351" rtl="0" eaLnBrk="1" latinLnBrk="0" hangingPunct="1">
                  <a:defRPr sz="2700" kern="1200">
                    <a:solidFill>
                      <a:schemeClr val="lt1"/>
                    </a:solidFill>
                    <a:latin typeface="+mn-lt"/>
                    <a:ea typeface="+mn-ea"/>
                    <a:cs typeface="+mn-cs"/>
                  </a:defRPr>
                </a:lvl8pPr>
                <a:lvl9pPr marL="5513406" algn="l" defTabSz="1378351" rtl="0" eaLnBrk="1" latinLnBrk="0" hangingPunct="1">
                  <a:defRPr sz="2700" kern="1200">
                    <a:solidFill>
                      <a:schemeClr val="lt1"/>
                    </a:solidFill>
                    <a:latin typeface="+mn-lt"/>
                    <a:ea typeface="+mn-ea"/>
                    <a:cs typeface="+mn-cs"/>
                  </a:defRPr>
                </a:lvl9pPr>
              </a:lstStyle>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773">
                  <a:solidFill>
                    <a:schemeClr val="tx1"/>
                  </a:solidFill>
                </a:endParaRPr>
              </a:p>
            </p:txBody>
          </p:sp>
          <p:sp>
            <p:nvSpPr>
              <p:cNvPr id="13" name="Rectangle 12">
                <a:extLst>
                  <a:ext uri="{FF2B5EF4-FFF2-40B4-BE49-F238E27FC236}">
                    <a16:creationId xmlns:a16="http://schemas.microsoft.com/office/drawing/2014/main" id="{0B8C4FB0-0887-4519-93F8-1BBB1CD77360}"/>
                  </a:ext>
                </a:extLst>
              </p:cNvPr>
              <p:cNvSpPr/>
              <p:nvPr/>
            </p:nvSpPr>
            <p:spPr>
              <a:xfrm>
                <a:off x="8381291" y="1439540"/>
                <a:ext cx="4755827" cy="2002997"/>
              </a:xfrm>
              <a:prstGeom prst="rect">
                <a:avLst/>
              </a:prstGeom>
            </p:spPr>
            <p:txBody>
              <a:bodyPr wrap="square">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marL="285750" indent="-285750">
                  <a:spcAft>
                    <a:spcPts val="600"/>
                  </a:spcAft>
                  <a:buClr>
                    <a:srgbClr val="B80000"/>
                  </a:buClr>
                  <a:buSzPct val="191000"/>
                  <a:buFont typeface="Arial" panose="020B0604020202020204" pitchFamily="34" charset="0"/>
                  <a:buChar char="•"/>
                </a:pPr>
                <a:r>
                  <a:rPr lang="en-NZ" sz="1400" dirty="0"/>
                  <a:t>Consultation on the Disability Strategy Action Plan also prioritised  the development of a cross-government plan to address disability employment.</a:t>
                </a:r>
                <a:br>
                  <a:rPr lang="en-NZ" sz="1400" dirty="0"/>
                </a:br>
                <a:r>
                  <a:rPr lang="en-NZ" sz="1400" dirty="0"/>
                  <a:t>    Also noted in the Disability Action Plan is </a:t>
                </a:r>
                <a:br>
                  <a:rPr lang="en-NZ" sz="1400" dirty="0"/>
                </a:br>
                <a:r>
                  <a:rPr lang="en-NZ" sz="1400" dirty="0"/>
                  <a:t>     related work on:  </a:t>
                </a:r>
              </a:p>
              <a:p>
                <a:pPr marL="285750" indent="-285750">
                  <a:spcAft>
                    <a:spcPts val="600"/>
                  </a:spcAft>
                  <a:buClr>
                    <a:srgbClr val="B80000"/>
                  </a:buClr>
                  <a:buSzPct val="191000"/>
                  <a:buFont typeface="Arial" panose="020B0604020202020204" pitchFamily="34" charset="0"/>
                  <a:buChar char="•"/>
                </a:pPr>
                <a:r>
                  <a:rPr lang="en-NZ" sz="1400" dirty="0"/>
                  <a:t>  </a:t>
                </a:r>
              </a:p>
            </p:txBody>
          </p:sp>
          <p:sp>
            <p:nvSpPr>
              <p:cNvPr id="31" name="Rectangle 30">
                <a:extLst>
                  <a:ext uri="{FF2B5EF4-FFF2-40B4-BE49-F238E27FC236}">
                    <a16:creationId xmlns:a16="http://schemas.microsoft.com/office/drawing/2014/main" id="{E58C043F-27B2-4777-ABBB-53C4708A7F9D}"/>
                  </a:ext>
                </a:extLst>
              </p:cNvPr>
              <p:cNvSpPr/>
              <p:nvPr/>
            </p:nvSpPr>
            <p:spPr>
              <a:xfrm>
                <a:off x="327566" y="6656810"/>
                <a:ext cx="3975054" cy="506911"/>
              </a:xfrm>
              <a:prstGeom prst="rect">
                <a:avLst/>
              </a:prstGeom>
            </p:spPr>
            <p:txBody>
              <a:bodyPr wrap="square">
                <a:spAutoFit/>
              </a:bodyPr>
              <a:lstStyle/>
              <a:p>
                <a:pPr>
                  <a:spcAft>
                    <a:spcPts val="394"/>
                  </a:spcAft>
                </a:pPr>
                <a:endParaRPr lang="en-NZ" sz="1100"/>
              </a:p>
            </p:txBody>
          </p:sp>
        </p:grpSp>
        <p:sp>
          <p:nvSpPr>
            <p:cNvPr id="24" name="Flowchart: Connector 23">
              <a:extLst>
                <a:ext uri="{FF2B5EF4-FFF2-40B4-BE49-F238E27FC236}">
                  <a16:creationId xmlns:a16="http://schemas.microsoft.com/office/drawing/2014/main" id="{87824DB1-AC28-4D4A-8DF4-4777EC47210B}"/>
                </a:ext>
              </a:extLst>
            </p:cNvPr>
            <p:cNvSpPr/>
            <p:nvPr/>
          </p:nvSpPr>
          <p:spPr>
            <a:xfrm>
              <a:off x="3690469" y="595502"/>
              <a:ext cx="4459901" cy="4714098"/>
            </a:xfrm>
            <a:custGeom>
              <a:avLst/>
              <a:gdLst>
                <a:gd name="connsiteX0" fmla="*/ 0 w 4653486"/>
                <a:gd name="connsiteY0" fmla="*/ 2489771 h 4979542"/>
                <a:gd name="connsiteX1" fmla="*/ 2326743 w 4653486"/>
                <a:gd name="connsiteY1" fmla="*/ 0 h 4979542"/>
                <a:gd name="connsiteX2" fmla="*/ 4653486 w 4653486"/>
                <a:gd name="connsiteY2" fmla="*/ 2489771 h 4979542"/>
                <a:gd name="connsiteX3" fmla="*/ 2326743 w 4653486"/>
                <a:gd name="connsiteY3" fmla="*/ 4979542 h 4979542"/>
                <a:gd name="connsiteX4" fmla="*/ 0 w 4653486"/>
                <a:gd name="connsiteY4" fmla="*/ 2489771 h 4979542"/>
                <a:gd name="connsiteX0" fmla="*/ 185 w 4653671"/>
                <a:gd name="connsiteY0" fmla="*/ 2392116 h 4881887"/>
                <a:gd name="connsiteX1" fmla="*/ 2424582 w 4653671"/>
                <a:gd name="connsiteY1" fmla="*/ 0 h 4881887"/>
                <a:gd name="connsiteX2" fmla="*/ 4653671 w 4653671"/>
                <a:gd name="connsiteY2" fmla="*/ 2392116 h 4881887"/>
                <a:gd name="connsiteX3" fmla="*/ 2326928 w 4653671"/>
                <a:gd name="connsiteY3" fmla="*/ 4881887 h 4881887"/>
                <a:gd name="connsiteX4" fmla="*/ 185 w 4653671"/>
                <a:gd name="connsiteY4" fmla="*/ 2392116 h 4881887"/>
                <a:gd name="connsiteX0" fmla="*/ 261 w 4653747"/>
                <a:gd name="connsiteY0" fmla="*/ 2392116 h 4668823"/>
                <a:gd name="connsiteX1" fmla="*/ 2424658 w 4653747"/>
                <a:gd name="connsiteY1" fmla="*/ 0 h 4668823"/>
                <a:gd name="connsiteX2" fmla="*/ 4653747 w 4653747"/>
                <a:gd name="connsiteY2" fmla="*/ 2392116 h 4668823"/>
                <a:gd name="connsiteX3" fmla="*/ 2309248 w 4653747"/>
                <a:gd name="connsiteY3" fmla="*/ 4668823 h 4668823"/>
                <a:gd name="connsiteX4" fmla="*/ 261 w 4653747"/>
                <a:gd name="connsiteY4" fmla="*/ 2392116 h 4668823"/>
                <a:gd name="connsiteX0" fmla="*/ 192 w 4511636"/>
                <a:gd name="connsiteY0" fmla="*/ 2463238 h 4668996"/>
                <a:gd name="connsiteX1" fmla="*/ 2282547 w 4511636"/>
                <a:gd name="connsiteY1" fmla="*/ 101 h 4668996"/>
                <a:gd name="connsiteX2" fmla="*/ 4511636 w 4511636"/>
                <a:gd name="connsiteY2" fmla="*/ 2392217 h 4668996"/>
                <a:gd name="connsiteX3" fmla="*/ 2167137 w 4511636"/>
                <a:gd name="connsiteY3" fmla="*/ 4668924 h 4668996"/>
                <a:gd name="connsiteX4" fmla="*/ 192 w 4511636"/>
                <a:gd name="connsiteY4" fmla="*/ 2463238 h 4668996"/>
                <a:gd name="connsiteX0" fmla="*/ 185 w 4200911"/>
                <a:gd name="connsiteY0" fmla="*/ 2467931 h 4694904"/>
                <a:gd name="connsiteX1" fmla="*/ 2282540 w 4200911"/>
                <a:gd name="connsiteY1" fmla="*/ 4794 h 4694904"/>
                <a:gd name="connsiteX2" fmla="*/ 4200911 w 4200911"/>
                <a:gd name="connsiteY2" fmla="*/ 3124879 h 4694904"/>
                <a:gd name="connsiteX3" fmla="*/ 2167130 w 4200911"/>
                <a:gd name="connsiteY3" fmla="*/ 4673617 h 4694904"/>
                <a:gd name="connsiteX4" fmla="*/ 185 w 4200911"/>
                <a:gd name="connsiteY4" fmla="*/ 2467931 h 4694904"/>
                <a:gd name="connsiteX0" fmla="*/ 189 w 4396223"/>
                <a:gd name="connsiteY0" fmla="*/ 2468054 h 4695849"/>
                <a:gd name="connsiteX1" fmla="*/ 2282544 w 4396223"/>
                <a:gd name="connsiteY1" fmla="*/ 4917 h 4695849"/>
                <a:gd name="connsiteX2" fmla="*/ 4396223 w 4396223"/>
                <a:gd name="connsiteY2" fmla="*/ 3133880 h 4695849"/>
                <a:gd name="connsiteX3" fmla="*/ 2167134 w 4396223"/>
                <a:gd name="connsiteY3" fmla="*/ 4673740 h 4695849"/>
                <a:gd name="connsiteX4" fmla="*/ 189 w 4396223"/>
                <a:gd name="connsiteY4" fmla="*/ 2468054 h 4695849"/>
                <a:gd name="connsiteX0" fmla="*/ 1591 w 4397625"/>
                <a:gd name="connsiteY0" fmla="*/ 2139710 h 4367505"/>
                <a:gd name="connsiteX1" fmla="*/ 1863322 w 4397625"/>
                <a:gd name="connsiteY1" fmla="*/ 5757 h 4367505"/>
                <a:gd name="connsiteX2" fmla="*/ 4397625 w 4397625"/>
                <a:gd name="connsiteY2" fmla="*/ 2805536 h 4367505"/>
                <a:gd name="connsiteX3" fmla="*/ 2168536 w 4397625"/>
                <a:gd name="connsiteY3" fmla="*/ 4345396 h 4367505"/>
                <a:gd name="connsiteX4" fmla="*/ 1591 w 4397625"/>
                <a:gd name="connsiteY4" fmla="*/ 2139710 h 4367505"/>
                <a:gd name="connsiteX0" fmla="*/ 1690 w 4397724"/>
                <a:gd name="connsiteY0" fmla="*/ 2486303 h 4714098"/>
                <a:gd name="connsiteX1" fmla="*/ 2521789 w 4397724"/>
                <a:gd name="connsiteY1" fmla="*/ 4878 h 4714098"/>
                <a:gd name="connsiteX2" fmla="*/ 4397724 w 4397724"/>
                <a:gd name="connsiteY2" fmla="*/ 3152129 h 4714098"/>
                <a:gd name="connsiteX3" fmla="*/ 2168635 w 4397724"/>
                <a:gd name="connsiteY3" fmla="*/ 4691989 h 4714098"/>
                <a:gd name="connsiteX4" fmla="*/ 1690 w 4397724"/>
                <a:gd name="connsiteY4" fmla="*/ 2486303 h 4714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724" h="4714098">
                  <a:moveTo>
                    <a:pt x="1690" y="2486303"/>
                  </a:moveTo>
                  <a:cubicBezTo>
                    <a:pt x="60549" y="1705118"/>
                    <a:pt x="1789117" y="-106093"/>
                    <a:pt x="2521789" y="4878"/>
                  </a:cubicBezTo>
                  <a:cubicBezTo>
                    <a:pt x="3254461" y="115849"/>
                    <a:pt x="4397724" y="1777066"/>
                    <a:pt x="4397724" y="3152129"/>
                  </a:cubicBezTo>
                  <a:cubicBezTo>
                    <a:pt x="4397724" y="4527192"/>
                    <a:pt x="2901307" y="4802960"/>
                    <a:pt x="2168635" y="4691989"/>
                  </a:cubicBezTo>
                  <a:cubicBezTo>
                    <a:pt x="1435963" y="4581018"/>
                    <a:pt x="-57169" y="3267488"/>
                    <a:pt x="1690" y="2486303"/>
                  </a:cubicBezTo>
                  <a:close/>
                </a:path>
              </a:pathLst>
            </a:custGeom>
            <a:solidFill>
              <a:srgbClr val="E2F0D9">
                <a:alpha val="69020"/>
              </a:srgbClr>
            </a:solidFill>
            <a:ln w="76200">
              <a:solidFill>
                <a:schemeClr val="accent6">
                  <a:lumMod val="5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1182"/>
            </a:p>
          </p:txBody>
        </p:sp>
        <p:grpSp>
          <p:nvGrpSpPr>
            <p:cNvPr id="26" name="Group 25">
              <a:extLst>
                <a:ext uri="{FF2B5EF4-FFF2-40B4-BE49-F238E27FC236}">
                  <a16:creationId xmlns:a16="http://schemas.microsoft.com/office/drawing/2014/main" id="{7CEE8214-EDC4-412E-A214-CA34F39E6B6F}"/>
                </a:ext>
              </a:extLst>
            </p:cNvPr>
            <p:cNvGrpSpPr/>
            <p:nvPr/>
          </p:nvGrpSpPr>
          <p:grpSpPr>
            <a:xfrm>
              <a:off x="-56061" y="4042270"/>
              <a:ext cx="8162815" cy="2120491"/>
              <a:chOff x="6713275" y="6074983"/>
              <a:chExt cx="7816003" cy="1370458"/>
            </a:xfrm>
            <a:solidFill>
              <a:srgbClr val="DBEEF4">
                <a:alpha val="60000"/>
              </a:srgbClr>
            </a:solidFill>
          </p:grpSpPr>
          <p:sp>
            <p:nvSpPr>
              <p:cNvPr id="9" name="TextBox 15">
                <a:extLst>
                  <a:ext uri="{FF2B5EF4-FFF2-40B4-BE49-F238E27FC236}">
                    <a16:creationId xmlns:a16="http://schemas.microsoft.com/office/drawing/2014/main" id="{D558C0A6-7BEE-4EDC-9BC9-C0CC29AFBCF9}"/>
                  </a:ext>
                </a:extLst>
              </p:cNvPr>
              <p:cNvSpPr txBox="1"/>
              <p:nvPr/>
            </p:nvSpPr>
            <p:spPr>
              <a:xfrm>
                <a:off x="10486218" y="6848702"/>
                <a:ext cx="4043060" cy="596739"/>
              </a:xfrm>
              <a:prstGeom prst="rect">
                <a:avLst/>
              </a:prstGeom>
              <a:noFill/>
              <a:ln>
                <a:noFill/>
              </a:ln>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marL="974926" lvl="1" indent="-285750">
                  <a:buFont typeface="Arial" panose="020B0604020202020204" pitchFamily="34" charset="0"/>
                  <a:buChar char="•"/>
                </a:pPr>
                <a:r>
                  <a:rPr lang="en-NZ" sz="1800" dirty="0">
                    <a:solidFill>
                      <a:schemeClr val="accent6">
                        <a:lumMod val="50000"/>
                      </a:schemeClr>
                    </a:solidFill>
                  </a:rPr>
                  <a:t>Reform of Vocational Education </a:t>
                </a:r>
              </a:p>
              <a:p>
                <a:pPr marL="974926" lvl="1" indent="-285750">
                  <a:buFont typeface="Arial" panose="020B0604020202020204" pitchFamily="34" charset="0"/>
                  <a:buChar char="•"/>
                </a:pPr>
                <a:r>
                  <a:rPr lang="en-NZ" sz="1800" dirty="0">
                    <a:solidFill>
                      <a:schemeClr val="accent6">
                        <a:lumMod val="50000"/>
                      </a:schemeClr>
                    </a:solidFill>
                  </a:rPr>
                  <a:t>Careers System Action Plan</a:t>
                </a:r>
              </a:p>
              <a:p>
                <a:pPr marL="974926" lvl="1" indent="-285750">
                  <a:buFont typeface="Arial" panose="020B0604020202020204" pitchFamily="34" charset="0"/>
                  <a:buChar char="•"/>
                </a:pPr>
                <a:r>
                  <a:rPr lang="en-NZ" sz="1800" dirty="0">
                    <a:solidFill>
                      <a:schemeClr val="accent6">
                        <a:lumMod val="50000"/>
                      </a:schemeClr>
                    </a:solidFill>
                  </a:rPr>
                  <a:t>Learning Support Action Plan</a:t>
                </a:r>
              </a:p>
            </p:txBody>
          </p:sp>
          <p:sp>
            <p:nvSpPr>
              <p:cNvPr id="11" name="TextBox 17">
                <a:extLst>
                  <a:ext uri="{FF2B5EF4-FFF2-40B4-BE49-F238E27FC236}">
                    <a16:creationId xmlns:a16="http://schemas.microsoft.com/office/drawing/2014/main" id="{0B925E3C-8FB0-4F74-A837-F8E8AC3313BF}"/>
                  </a:ext>
                </a:extLst>
              </p:cNvPr>
              <p:cNvSpPr txBox="1"/>
              <p:nvPr/>
            </p:nvSpPr>
            <p:spPr>
              <a:xfrm>
                <a:off x="6713275" y="6081338"/>
                <a:ext cx="4167122" cy="1273048"/>
              </a:xfrm>
              <a:prstGeom prst="rect">
                <a:avLst/>
              </a:prstGeom>
              <a:noFill/>
              <a:ln>
                <a:noFill/>
              </a:ln>
            </p:spPr>
            <p:txBody>
              <a:bodyPr wrap="square" rtlCol="0">
                <a:spAutoFit/>
              </a:bodyPr>
              <a:lstStyle>
                <a:defPPr>
                  <a:defRPr lang="en-US"/>
                </a:defPPr>
                <a:lvl1pPr marL="112608" indent="-112608" defTabSz="1378351">
                  <a:buFont typeface="Arial" panose="020B0604020202020204" pitchFamily="34" charset="0"/>
                  <a:buChar char="•"/>
                  <a:defRPr sz="1100">
                    <a:solidFill>
                      <a:schemeClr val="accent1">
                        <a:lumMod val="50000"/>
                      </a:schemeClr>
                    </a:solidFill>
                  </a:defRPr>
                </a:lvl1pPr>
                <a:lvl2pPr marL="689176" defTabSz="1378351">
                  <a:defRPr sz="2700"/>
                </a:lvl2pPr>
                <a:lvl3pPr marL="1378351" defTabSz="1378351">
                  <a:defRPr sz="2700"/>
                </a:lvl3pPr>
                <a:lvl4pPr marL="2067527" defTabSz="1378351">
                  <a:defRPr sz="2700"/>
                </a:lvl4pPr>
                <a:lvl5pPr marL="2756703" defTabSz="1378351">
                  <a:defRPr sz="2700"/>
                </a:lvl5pPr>
                <a:lvl6pPr marL="3445879" defTabSz="1378351">
                  <a:defRPr sz="2700"/>
                </a:lvl6pPr>
                <a:lvl7pPr marL="4135054" defTabSz="1378351">
                  <a:defRPr sz="2700"/>
                </a:lvl7pPr>
                <a:lvl8pPr marL="4824230" defTabSz="1378351">
                  <a:defRPr sz="2700"/>
                </a:lvl8pPr>
                <a:lvl9pPr marL="5513406" defTabSz="1378351">
                  <a:defRPr sz="2700"/>
                </a:lvl9pPr>
              </a:lstStyle>
              <a:p>
                <a:pPr algn="r"/>
                <a:r>
                  <a:rPr lang="en-NZ" sz="1800" dirty="0">
                    <a:solidFill>
                      <a:schemeClr val="accent6">
                        <a:lumMod val="50000"/>
                      </a:schemeClr>
                    </a:solidFill>
                  </a:rPr>
                  <a:t>Welfare Overhaul</a:t>
                </a:r>
              </a:p>
              <a:p>
                <a:pPr algn="r"/>
                <a:r>
                  <a:rPr lang="en-NZ" sz="1800" dirty="0">
                    <a:solidFill>
                      <a:schemeClr val="accent6">
                        <a:lumMod val="50000"/>
                      </a:schemeClr>
                    </a:solidFill>
                  </a:rPr>
                  <a:t>He </a:t>
                </a:r>
                <a:r>
                  <a:rPr lang="en-NZ" sz="1800" dirty="0" err="1">
                    <a:solidFill>
                      <a:schemeClr val="accent6">
                        <a:lumMod val="50000"/>
                      </a:schemeClr>
                    </a:solidFill>
                  </a:rPr>
                  <a:t>Poutama</a:t>
                </a:r>
                <a:r>
                  <a:rPr lang="en-NZ" sz="1800" dirty="0">
                    <a:solidFill>
                      <a:schemeClr val="accent6">
                        <a:lumMod val="50000"/>
                      </a:schemeClr>
                    </a:solidFill>
                  </a:rPr>
                  <a:t> </a:t>
                </a:r>
                <a:r>
                  <a:rPr lang="en-NZ" sz="1800" dirty="0" err="1">
                    <a:solidFill>
                      <a:schemeClr val="accent6">
                        <a:lumMod val="50000"/>
                      </a:schemeClr>
                    </a:solidFill>
                  </a:rPr>
                  <a:t>Rangatahi</a:t>
                </a:r>
                <a:r>
                  <a:rPr lang="en-NZ" sz="1800" dirty="0">
                    <a:solidFill>
                      <a:schemeClr val="accent6">
                        <a:lumMod val="50000"/>
                      </a:schemeClr>
                    </a:solidFill>
                  </a:rPr>
                  <a:t> &amp; Te Ara Mahi (PGF) </a:t>
                </a:r>
              </a:p>
              <a:p>
                <a:pPr algn="r"/>
                <a:r>
                  <a:rPr lang="en-NZ" sz="1800" dirty="0">
                    <a:solidFill>
                      <a:schemeClr val="accent6">
                        <a:lumMod val="50000"/>
                      </a:schemeClr>
                    </a:solidFill>
                  </a:rPr>
                  <a:t>Procurement for broader outcomes</a:t>
                </a:r>
              </a:p>
              <a:p>
                <a:pPr algn="r"/>
                <a:r>
                  <a:rPr lang="en-NZ" sz="1800" dirty="0">
                    <a:solidFill>
                      <a:schemeClr val="accent6">
                        <a:lumMod val="50000"/>
                      </a:schemeClr>
                    </a:solidFill>
                  </a:rPr>
                  <a:t>Health &amp; Disability System Review</a:t>
                </a:r>
              </a:p>
              <a:p>
                <a:pPr algn="r"/>
                <a:r>
                  <a:rPr lang="en-NZ" sz="1800" dirty="0">
                    <a:solidFill>
                      <a:schemeClr val="accent6">
                        <a:lumMod val="50000"/>
                      </a:schemeClr>
                    </a:solidFill>
                  </a:rPr>
                  <a:t>Health &amp; Safety Strategy</a:t>
                </a:r>
              </a:p>
              <a:p>
                <a:pPr algn="r"/>
                <a:r>
                  <a:rPr lang="en-NZ" sz="1800" dirty="0">
                    <a:solidFill>
                      <a:schemeClr val="accent6">
                        <a:lumMod val="50000"/>
                      </a:schemeClr>
                    </a:solidFill>
                  </a:rPr>
                  <a:t>The Future of Work </a:t>
                </a:r>
              </a:p>
              <a:p>
                <a:pPr marL="0" indent="0">
                  <a:buNone/>
                </a:pPr>
                <a:endParaRPr lang="en-NZ" sz="1400" dirty="0">
                  <a:solidFill>
                    <a:schemeClr val="accent6">
                      <a:lumMod val="50000"/>
                    </a:schemeClr>
                  </a:solidFill>
                </a:endParaRPr>
              </a:p>
            </p:txBody>
          </p:sp>
          <p:sp>
            <p:nvSpPr>
              <p:cNvPr id="12" name="TextBox 18">
                <a:extLst>
                  <a:ext uri="{FF2B5EF4-FFF2-40B4-BE49-F238E27FC236}">
                    <a16:creationId xmlns:a16="http://schemas.microsoft.com/office/drawing/2014/main" id="{E4DD00F7-C5FB-47F6-B524-9586BDFE4ABA}"/>
                  </a:ext>
                </a:extLst>
              </p:cNvPr>
              <p:cNvSpPr txBox="1"/>
              <p:nvPr/>
            </p:nvSpPr>
            <p:spPr>
              <a:xfrm>
                <a:off x="11422503" y="6074983"/>
                <a:ext cx="2720494" cy="656414"/>
              </a:xfrm>
              <a:prstGeom prst="rect">
                <a:avLst/>
              </a:prstGeom>
              <a:noFill/>
              <a:ln>
                <a:noFill/>
              </a:ln>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algn="ctr"/>
                <a:r>
                  <a:rPr lang="en-NZ" sz="2400" b="1">
                    <a:solidFill>
                      <a:schemeClr val="accent6">
                        <a:lumMod val="50000"/>
                      </a:schemeClr>
                    </a:solidFill>
                  </a:rPr>
                  <a:t>Other policy activity </a:t>
                </a:r>
                <a:br>
                  <a:rPr lang="en-NZ" sz="2400" b="1">
                    <a:solidFill>
                      <a:schemeClr val="accent6">
                        <a:lumMod val="50000"/>
                      </a:schemeClr>
                    </a:solidFill>
                  </a:rPr>
                </a:br>
                <a:r>
                  <a:rPr lang="en-NZ" sz="1800">
                    <a:solidFill>
                      <a:schemeClr val="accent6">
                        <a:lumMod val="50000"/>
                      </a:schemeClr>
                    </a:solidFill>
                  </a:rPr>
                  <a:t>that impacts on disability employment </a:t>
                </a:r>
                <a:endParaRPr lang="en-NZ" sz="2400">
                  <a:solidFill>
                    <a:schemeClr val="accent6">
                      <a:lumMod val="50000"/>
                    </a:schemeClr>
                  </a:solidFill>
                </a:endParaRPr>
              </a:p>
            </p:txBody>
          </p:sp>
        </p:grpSp>
        <p:sp>
          <p:nvSpPr>
            <p:cNvPr id="50" name="TextBox 14">
              <a:extLst>
                <a:ext uri="{FF2B5EF4-FFF2-40B4-BE49-F238E27FC236}">
                  <a16:creationId xmlns:a16="http://schemas.microsoft.com/office/drawing/2014/main" id="{8BB05592-C0DA-466B-B992-AD4203B52B91}"/>
                </a:ext>
              </a:extLst>
            </p:cNvPr>
            <p:cNvSpPr txBox="1"/>
            <p:nvPr/>
          </p:nvSpPr>
          <p:spPr>
            <a:xfrm>
              <a:off x="505352" y="790037"/>
              <a:ext cx="3609036" cy="665118"/>
            </a:xfrm>
            <a:prstGeom prst="rect">
              <a:avLst/>
            </a:prstGeom>
            <a:noFill/>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r>
                <a:rPr lang="en-NZ" sz="2400" b="1" dirty="0">
                  <a:solidFill>
                    <a:srgbClr val="002060"/>
                  </a:solidFill>
                </a:rPr>
                <a:t>Employment Strategy 2019</a:t>
              </a:r>
            </a:p>
            <a:p>
              <a:pPr algn="r"/>
              <a:endParaRPr lang="en-NZ" sz="600" dirty="0"/>
            </a:p>
            <a:p>
              <a:pPr algn="r">
                <a:spcAft>
                  <a:spcPts val="394"/>
                </a:spcAft>
              </a:pPr>
              <a:endParaRPr lang="en-NZ" sz="722" dirty="0"/>
            </a:p>
          </p:txBody>
        </p:sp>
        <p:sp>
          <p:nvSpPr>
            <p:cNvPr id="51" name="TextBox 13">
              <a:extLst>
                <a:ext uri="{FF2B5EF4-FFF2-40B4-BE49-F238E27FC236}">
                  <a16:creationId xmlns:a16="http://schemas.microsoft.com/office/drawing/2014/main" id="{A026D47B-2723-469D-9AFF-7A4B898B66F9}"/>
                </a:ext>
              </a:extLst>
            </p:cNvPr>
            <p:cNvSpPr txBox="1"/>
            <p:nvPr/>
          </p:nvSpPr>
          <p:spPr>
            <a:xfrm>
              <a:off x="7515676" y="617025"/>
              <a:ext cx="4016327" cy="461665"/>
            </a:xfrm>
            <a:custGeom>
              <a:avLst/>
              <a:gdLst>
                <a:gd name="connsiteX0" fmla="*/ 0 w 3433400"/>
                <a:gd name="connsiteY0" fmla="*/ 0 h 1646605"/>
                <a:gd name="connsiteX1" fmla="*/ 3433400 w 3433400"/>
                <a:gd name="connsiteY1" fmla="*/ 0 h 1646605"/>
                <a:gd name="connsiteX2" fmla="*/ 3433400 w 3433400"/>
                <a:gd name="connsiteY2" fmla="*/ 1646605 h 1646605"/>
                <a:gd name="connsiteX3" fmla="*/ 0 w 3433400"/>
                <a:gd name="connsiteY3" fmla="*/ 1646605 h 1646605"/>
                <a:gd name="connsiteX4" fmla="*/ 0 w 3433400"/>
                <a:gd name="connsiteY4" fmla="*/ 0 h 1646605"/>
                <a:gd name="connsiteX0" fmla="*/ 0 w 3433400"/>
                <a:gd name="connsiteY0" fmla="*/ 14514 h 1646605"/>
                <a:gd name="connsiteX1" fmla="*/ 3433400 w 3433400"/>
                <a:gd name="connsiteY1" fmla="*/ 0 h 1646605"/>
                <a:gd name="connsiteX2" fmla="*/ 3433400 w 3433400"/>
                <a:gd name="connsiteY2" fmla="*/ 1646605 h 1646605"/>
                <a:gd name="connsiteX3" fmla="*/ 0 w 3433400"/>
                <a:gd name="connsiteY3" fmla="*/ 1646605 h 1646605"/>
                <a:gd name="connsiteX4" fmla="*/ 0 w 3433400"/>
                <a:gd name="connsiteY4" fmla="*/ 14514 h 16466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3400" h="1646605">
                  <a:moveTo>
                    <a:pt x="0" y="14514"/>
                  </a:moveTo>
                  <a:lnTo>
                    <a:pt x="3433400" y="0"/>
                  </a:lnTo>
                  <a:lnTo>
                    <a:pt x="3433400" y="1646605"/>
                  </a:lnTo>
                  <a:lnTo>
                    <a:pt x="0" y="1646605"/>
                  </a:lnTo>
                  <a:lnTo>
                    <a:pt x="0" y="14514"/>
                  </a:lnTo>
                  <a:close/>
                </a:path>
              </a:pathLst>
            </a:custGeom>
            <a:noFill/>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r>
                <a:rPr lang="en-NZ" sz="2400" b="1">
                  <a:solidFill>
                    <a:srgbClr val="7030A0"/>
                  </a:solidFill>
                </a:rPr>
                <a:t>Disability Strategy 2016-2026</a:t>
              </a:r>
              <a:endParaRPr lang="en-NZ" sz="2000" b="1">
                <a:solidFill>
                  <a:srgbClr val="7030A0"/>
                </a:solidFill>
              </a:endParaRPr>
            </a:p>
          </p:txBody>
        </p:sp>
        <p:sp>
          <p:nvSpPr>
            <p:cNvPr id="58" name="TextBox 17">
              <a:extLst>
                <a:ext uri="{FF2B5EF4-FFF2-40B4-BE49-F238E27FC236}">
                  <a16:creationId xmlns:a16="http://schemas.microsoft.com/office/drawing/2014/main" id="{F9DF99D0-BF6B-4E26-8240-7784BDE0A2E9}"/>
                </a:ext>
              </a:extLst>
            </p:cNvPr>
            <p:cNvSpPr txBox="1"/>
            <p:nvPr/>
          </p:nvSpPr>
          <p:spPr>
            <a:xfrm>
              <a:off x="8121330" y="2148652"/>
              <a:ext cx="3648205" cy="3631763"/>
            </a:xfrm>
            <a:prstGeom prst="rect">
              <a:avLst/>
            </a:prstGeom>
            <a:noFill/>
            <a:ln>
              <a:noFill/>
            </a:ln>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marL="285750" indent="-285750">
                <a:spcAft>
                  <a:spcPts val="600"/>
                </a:spcAft>
                <a:buSzPct val="132000"/>
                <a:buFont typeface="Arial" panose="020B0604020202020204" pitchFamily="34" charset="0"/>
                <a:buChar char="•"/>
              </a:pPr>
              <a:r>
                <a:rPr lang="en-NZ" sz="1400" dirty="0">
                  <a:solidFill>
                    <a:schemeClr val="accent6">
                      <a:lumMod val="50000"/>
                    </a:schemeClr>
                  </a:solidFill>
                </a:rPr>
                <a:t>Employment of disabled people in the public sector</a:t>
              </a:r>
            </a:p>
            <a:p>
              <a:pPr marL="285750" indent="-285750">
                <a:spcAft>
                  <a:spcPts val="600"/>
                </a:spcAft>
                <a:buSzPct val="132000"/>
                <a:buFont typeface="Arial" panose="020B0604020202020204" pitchFamily="34" charset="0"/>
                <a:buChar char="•"/>
              </a:pPr>
              <a:r>
                <a:rPr lang="en-NZ" sz="1400" dirty="0">
                  <a:solidFill>
                    <a:schemeClr val="accent6">
                      <a:lumMod val="50000"/>
                    </a:schemeClr>
                  </a:solidFill>
                </a:rPr>
                <a:t>National information hub and regional networks</a:t>
              </a:r>
            </a:p>
            <a:p>
              <a:pPr marL="285750" indent="-285750">
                <a:spcAft>
                  <a:spcPts val="600"/>
                </a:spcAft>
                <a:buFont typeface="Arial" panose="020B0604020202020204" pitchFamily="34" charset="0"/>
                <a:buChar char="•"/>
              </a:pPr>
              <a:r>
                <a:rPr lang="en-NZ" sz="1800" dirty="0">
                  <a:solidFill>
                    <a:schemeClr val="accent6">
                      <a:lumMod val="50000"/>
                    </a:schemeClr>
                  </a:solidFill>
                </a:rPr>
                <a:t>Accessibility</a:t>
              </a:r>
            </a:p>
            <a:p>
              <a:pPr marL="285750" indent="-285750">
                <a:spcAft>
                  <a:spcPts val="600"/>
                </a:spcAft>
                <a:buFont typeface="Arial" panose="020B0604020202020204" pitchFamily="34" charset="0"/>
                <a:buChar char="•"/>
              </a:pPr>
              <a:endParaRPr lang="en-NZ" sz="1800" dirty="0">
                <a:solidFill>
                  <a:schemeClr val="accent6">
                    <a:lumMod val="50000"/>
                  </a:schemeClr>
                </a:solidFill>
              </a:endParaRPr>
            </a:p>
            <a:p>
              <a:pPr marL="285750" indent="-285750">
                <a:spcAft>
                  <a:spcPts val="600"/>
                </a:spcAft>
                <a:buFont typeface="Arial" panose="020B0604020202020204" pitchFamily="34" charset="0"/>
                <a:buChar char="•"/>
              </a:pPr>
              <a:r>
                <a:rPr lang="en-NZ" sz="1800" dirty="0">
                  <a:solidFill>
                    <a:schemeClr val="accent6">
                      <a:lumMod val="50000"/>
                    </a:schemeClr>
                  </a:solidFill>
                </a:rPr>
                <a:t>Disability Support System Transformation </a:t>
              </a:r>
            </a:p>
            <a:p>
              <a:pPr marL="285750" indent="-285750">
                <a:buFont typeface="Arial" panose="020B0604020202020204" pitchFamily="34" charset="0"/>
                <a:buChar char="•"/>
              </a:pPr>
              <a:r>
                <a:rPr lang="en-NZ" sz="1800" dirty="0">
                  <a:solidFill>
                    <a:schemeClr val="accent6">
                      <a:lumMod val="50000"/>
                    </a:schemeClr>
                  </a:solidFill>
                </a:rPr>
                <a:t>Public Sector Diversity &amp; Inclusion</a:t>
              </a:r>
            </a:p>
            <a:p>
              <a:pPr marL="285750" indent="-285750">
                <a:buFont typeface="Arial" panose="020B0604020202020204" pitchFamily="34" charset="0"/>
                <a:buChar char="•"/>
              </a:pPr>
              <a:r>
                <a:rPr lang="en-NZ" sz="1800" dirty="0">
                  <a:solidFill>
                    <a:schemeClr val="accent6">
                      <a:lumMod val="50000"/>
                    </a:schemeClr>
                  </a:solidFill>
                </a:rPr>
                <a:t>Mental health system response</a:t>
              </a:r>
            </a:p>
            <a:p>
              <a:pPr marL="285750" indent="-285750">
                <a:buFont typeface="Arial" panose="020B0604020202020204" pitchFamily="34" charset="0"/>
                <a:buChar char="•"/>
              </a:pPr>
              <a:r>
                <a:rPr lang="en-NZ" sz="1800" dirty="0">
                  <a:solidFill>
                    <a:schemeClr val="accent6">
                      <a:lumMod val="50000"/>
                    </a:schemeClr>
                  </a:solidFill>
                </a:rPr>
                <a:t>Like Minds</a:t>
              </a:r>
            </a:p>
            <a:p>
              <a:pPr marL="285750" indent="-285750">
                <a:spcAft>
                  <a:spcPts val="600"/>
                </a:spcAft>
                <a:buFont typeface="Arial" panose="020B0604020202020204" pitchFamily="34" charset="0"/>
                <a:buChar char="•"/>
              </a:pPr>
              <a:r>
                <a:rPr lang="en-NZ" sz="1800" dirty="0">
                  <a:solidFill>
                    <a:schemeClr val="accent6">
                      <a:lumMod val="50000"/>
                    </a:schemeClr>
                  </a:solidFill>
                </a:rPr>
                <a:t>Better Later Life</a:t>
              </a:r>
            </a:p>
          </p:txBody>
        </p:sp>
        <p:sp>
          <p:nvSpPr>
            <p:cNvPr id="4" name="Rectangle 3">
              <a:extLst>
                <a:ext uri="{FF2B5EF4-FFF2-40B4-BE49-F238E27FC236}">
                  <a16:creationId xmlns:a16="http://schemas.microsoft.com/office/drawing/2014/main" id="{8F6643DF-B0F3-4A29-B19B-61E72748EE54}"/>
                </a:ext>
              </a:extLst>
            </p:cNvPr>
            <p:cNvSpPr/>
            <p:nvPr/>
          </p:nvSpPr>
          <p:spPr>
            <a:xfrm>
              <a:off x="447421" y="1269393"/>
              <a:ext cx="3727353" cy="2400657"/>
            </a:xfrm>
            <a:prstGeom prst="rect">
              <a:avLst/>
            </a:prstGeom>
          </p:spPr>
          <p:txBody>
            <a:bodyPr wrap="square">
              <a:spAutoFit/>
            </a:bodyPr>
            <a:lstStyle/>
            <a:p>
              <a:pPr marL="285750" indent="-285750">
                <a:spcAft>
                  <a:spcPts val="600"/>
                </a:spcAft>
                <a:buClr>
                  <a:srgbClr val="B80000"/>
                </a:buClr>
                <a:buSzPct val="191000"/>
                <a:buFont typeface="Arial" panose="020B0604020202020204" pitchFamily="34" charset="0"/>
                <a:buChar char="•"/>
              </a:pPr>
              <a:r>
                <a:rPr lang="en-NZ" sz="1400" dirty="0"/>
                <a:t>Government’s vision for a productive, sustainable and inclusive labour market. </a:t>
              </a:r>
            </a:p>
            <a:p>
              <a:pPr marL="285750" indent="-285750">
                <a:spcAft>
                  <a:spcPts val="600"/>
                </a:spcAft>
                <a:buClr>
                  <a:srgbClr val="B80000"/>
                </a:buClr>
                <a:buSzPct val="191000"/>
                <a:buFont typeface="Arial" panose="020B0604020202020204" pitchFamily="34" charset="0"/>
                <a:buChar char="•"/>
              </a:pPr>
              <a:r>
                <a:rPr lang="en-NZ" sz="1400" dirty="0"/>
                <a:t>Recognises that some groups experience persistently poorer labour market outcomes</a:t>
              </a:r>
            </a:p>
            <a:p>
              <a:pPr marL="285750" indent="-285750">
                <a:spcAft>
                  <a:spcPts val="600"/>
                </a:spcAft>
                <a:buClr>
                  <a:srgbClr val="B80000"/>
                </a:buClr>
                <a:buSzPct val="191000"/>
                <a:buFont typeface="Arial" panose="020B0604020202020204" pitchFamily="34" charset="0"/>
                <a:buChar char="•"/>
              </a:pPr>
              <a:r>
                <a:rPr lang="en-NZ" sz="1400" dirty="0"/>
                <a:t>Cabinet agreed to develop 6 cross-government action plans focussed on population groups that experience disadvantage in labour markets  </a:t>
              </a:r>
              <a:br>
                <a:rPr lang="en-NZ" sz="1400" dirty="0"/>
              </a:br>
              <a:r>
                <a:rPr lang="en-NZ" sz="1400" dirty="0"/>
                <a:t>- including one for people with disability </a:t>
              </a:r>
              <a:br>
                <a:rPr lang="en-NZ" sz="1400" dirty="0"/>
              </a:br>
              <a:r>
                <a:rPr lang="en-NZ" sz="1400" dirty="0"/>
                <a:t>or health issues</a:t>
              </a:r>
            </a:p>
          </p:txBody>
        </p:sp>
        <p:sp>
          <p:nvSpPr>
            <p:cNvPr id="45" name="Rectangle 44">
              <a:extLst>
                <a:ext uri="{FF2B5EF4-FFF2-40B4-BE49-F238E27FC236}">
                  <a16:creationId xmlns:a16="http://schemas.microsoft.com/office/drawing/2014/main" id="{1A427BD7-EC7F-47D0-90A9-78E025C74C1A}"/>
                </a:ext>
              </a:extLst>
            </p:cNvPr>
            <p:cNvSpPr/>
            <p:nvPr/>
          </p:nvSpPr>
          <p:spPr>
            <a:xfrm>
              <a:off x="4801179" y="1724107"/>
              <a:ext cx="2651185" cy="1569660"/>
            </a:xfrm>
            <a:prstGeom prst="rect">
              <a:avLst/>
            </a:prstGeom>
          </p:spPr>
          <p:txBody>
            <a:bodyPr wrap="square">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algn="ctr">
                <a:spcAft>
                  <a:spcPts val="788"/>
                </a:spcAft>
              </a:pPr>
              <a:r>
                <a:rPr lang="en-NZ" sz="3200" b="1">
                  <a:solidFill>
                    <a:srgbClr val="C00000"/>
                  </a:solidFill>
                </a:rPr>
                <a:t>Disability Employment </a:t>
              </a:r>
              <a:br>
                <a:rPr lang="en-NZ" sz="3200" b="1">
                  <a:solidFill>
                    <a:srgbClr val="C00000"/>
                  </a:solidFill>
                </a:rPr>
              </a:br>
              <a:r>
                <a:rPr lang="en-NZ" sz="3200" b="1">
                  <a:solidFill>
                    <a:srgbClr val="C00000"/>
                  </a:solidFill>
                </a:rPr>
                <a:t>Action Plan</a:t>
              </a:r>
              <a:r>
                <a:rPr lang="en-NZ" sz="3200">
                  <a:solidFill>
                    <a:srgbClr val="C00000"/>
                  </a:solidFill>
                </a:rPr>
                <a:t> </a:t>
              </a:r>
              <a:endParaRPr lang="en-NZ" sz="3200" i="1">
                <a:solidFill>
                  <a:srgbClr val="C00000"/>
                </a:solidFill>
              </a:endParaRPr>
            </a:p>
          </p:txBody>
        </p:sp>
        <p:sp>
          <p:nvSpPr>
            <p:cNvPr id="18" name="TextBox 17">
              <a:extLst>
                <a:ext uri="{FF2B5EF4-FFF2-40B4-BE49-F238E27FC236}">
                  <a16:creationId xmlns:a16="http://schemas.microsoft.com/office/drawing/2014/main" id="{3965C8D4-9A90-418A-9A72-874648C81CC6}"/>
                </a:ext>
              </a:extLst>
            </p:cNvPr>
            <p:cNvSpPr txBox="1"/>
            <p:nvPr/>
          </p:nvSpPr>
          <p:spPr>
            <a:xfrm>
              <a:off x="4121827" y="3505038"/>
              <a:ext cx="4027527" cy="369332"/>
            </a:xfrm>
            <a:prstGeom prst="rect">
              <a:avLst/>
            </a:prstGeom>
            <a:solidFill>
              <a:srgbClr val="E2F0D9">
                <a:alpha val="63137"/>
              </a:srgbClr>
            </a:solidFill>
            <a:ln>
              <a:noFill/>
            </a:ln>
          </p:spPr>
          <p:txBody>
            <a:bodyPr wrap="square" rtlCol="0">
              <a:spAutoFit/>
            </a:bodyPr>
            <a:lstStyle>
              <a:defPPr>
                <a:defRPr lang="en-US"/>
              </a:defPPr>
              <a:lvl1pPr marL="112608" indent="-112608" defTabSz="1378351">
                <a:buFont typeface="Arial" panose="020B0604020202020204" pitchFamily="34" charset="0"/>
                <a:buChar char="•"/>
                <a:defRPr sz="1100">
                  <a:solidFill>
                    <a:schemeClr val="accent1">
                      <a:lumMod val="50000"/>
                    </a:schemeClr>
                  </a:solidFill>
                </a:defRPr>
              </a:lvl1pPr>
              <a:lvl2pPr marL="689176" defTabSz="1378351">
                <a:defRPr sz="2700"/>
              </a:lvl2pPr>
              <a:lvl3pPr marL="1378351" defTabSz="1378351">
                <a:defRPr sz="2700"/>
              </a:lvl3pPr>
              <a:lvl4pPr marL="2067527" defTabSz="1378351">
                <a:defRPr sz="2700"/>
              </a:lvl4pPr>
              <a:lvl5pPr marL="2756703" defTabSz="1378351">
                <a:defRPr sz="2700"/>
              </a:lvl5pPr>
              <a:lvl6pPr marL="3445879" defTabSz="1378351">
                <a:defRPr sz="2700"/>
              </a:lvl6pPr>
              <a:lvl7pPr marL="4135054" defTabSz="1378351">
                <a:defRPr sz="2700"/>
              </a:lvl7pPr>
              <a:lvl8pPr marL="4824230" defTabSz="1378351">
                <a:defRPr sz="2700"/>
              </a:lvl8pPr>
              <a:lvl9pPr marL="5513406" defTabSz="1378351">
                <a:defRPr sz="2700"/>
              </a:lvl9pPr>
            </a:lstStyle>
            <a:p>
              <a:pPr marL="0" indent="0">
                <a:buNone/>
              </a:pPr>
              <a:r>
                <a:rPr lang="en-NZ" sz="1800" b="1">
                  <a:solidFill>
                    <a:srgbClr val="C00000"/>
                  </a:solidFill>
                </a:rPr>
                <a:t>Broad scope … cross-agency … 3-5 years </a:t>
              </a:r>
            </a:p>
          </p:txBody>
        </p:sp>
        <p:cxnSp>
          <p:nvCxnSpPr>
            <p:cNvPr id="21" name="Straight Arrow Connector 20">
              <a:extLst>
                <a:ext uri="{FF2B5EF4-FFF2-40B4-BE49-F238E27FC236}">
                  <a16:creationId xmlns:a16="http://schemas.microsoft.com/office/drawing/2014/main" id="{7219176C-7813-4C2C-9E95-C5EC1F491378}"/>
                </a:ext>
              </a:extLst>
            </p:cNvPr>
            <p:cNvCxnSpPr>
              <a:cxnSpLocks/>
            </p:cNvCxnSpPr>
            <p:nvPr/>
          </p:nvCxnSpPr>
          <p:spPr>
            <a:xfrm>
              <a:off x="7633826" y="4299384"/>
              <a:ext cx="638683" cy="86890"/>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27" name="Straight Arrow Connector 26">
              <a:extLst>
                <a:ext uri="{FF2B5EF4-FFF2-40B4-BE49-F238E27FC236}">
                  <a16:creationId xmlns:a16="http://schemas.microsoft.com/office/drawing/2014/main" id="{E556B01E-D50A-43A1-A1A8-FAF4B82FF864}"/>
                </a:ext>
              </a:extLst>
            </p:cNvPr>
            <p:cNvCxnSpPr>
              <a:cxnSpLocks/>
            </p:cNvCxnSpPr>
            <p:nvPr/>
          </p:nvCxnSpPr>
          <p:spPr>
            <a:xfrm flipH="1">
              <a:off x="4174774" y="4304188"/>
              <a:ext cx="730602" cy="77312"/>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32" name="Straight Arrow Connector 31">
              <a:extLst>
                <a:ext uri="{FF2B5EF4-FFF2-40B4-BE49-F238E27FC236}">
                  <a16:creationId xmlns:a16="http://schemas.microsoft.com/office/drawing/2014/main" id="{FF36A348-1E4D-42D5-BD2A-C6CEC058BAA8}"/>
                </a:ext>
              </a:extLst>
            </p:cNvPr>
            <p:cNvCxnSpPr>
              <a:cxnSpLocks/>
            </p:cNvCxnSpPr>
            <p:nvPr/>
          </p:nvCxnSpPr>
          <p:spPr>
            <a:xfrm>
              <a:off x="7661643" y="4276872"/>
              <a:ext cx="0" cy="998202"/>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39" name="Straight Arrow Connector 38">
              <a:extLst>
                <a:ext uri="{FF2B5EF4-FFF2-40B4-BE49-F238E27FC236}">
                  <a16:creationId xmlns:a16="http://schemas.microsoft.com/office/drawing/2014/main" id="{32641FFA-BA43-4B8D-8F30-FDAAE210AE32}"/>
                </a:ext>
              </a:extLst>
            </p:cNvPr>
            <p:cNvCxnSpPr>
              <a:cxnSpLocks/>
            </p:cNvCxnSpPr>
            <p:nvPr/>
          </p:nvCxnSpPr>
          <p:spPr>
            <a:xfrm>
              <a:off x="4878135" y="4304188"/>
              <a:ext cx="0" cy="985828"/>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47" name="Straight Arrow Connector 46">
              <a:extLst>
                <a:ext uri="{FF2B5EF4-FFF2-40B4-BE49-F238E27FC236}">
                  <a16:creationId xmlns:a16="http://schemas.microsoft.com/office/drawing/2014/main" id="{40445096-114E-49DE-BC49-908AD6C3663F}"/>
                </a:ext>
              </a:extLst>
            </p:cNvPr>
            <p:cNvCxnSpPr>
              <a:cxnSpLocks/>
            </p:cNvCxnSpPr>
            <p:nvPr/>
          </p:nvCxnSpPr>
          <p:spPr>
            <a:xfrm flipV="1">
              <a:off x="7655432" y="3601544"/>
              <a:ext cx="766821" cy="693618"/>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grpSp>
    </p:spTree>
    <p:extLst>
      <p:ext uri="{BB962C8B-B14F-4D97-AF65-F5344CB8AC3E}">
        <p14:creationId xmlns:p14="http://schemas.microsoft.com/office/powerpoint/2010/main" val="532891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CD5499E6-9CD0-486A-83E8-808857986743}"/>
              </a:ext>
            </a:extLst>
          </p:cNvPr>
          <p:cNvSpPr txBox="1">
            <a:spLocks/>
          </p:cNvSpPr>
          <p:nvPr/>
        </p:nvSpPr>
        <p:spPr>
          <a:xfrm>
            <a:off x="281455" y="278382"/>
            <a:ext cx="8812786" cy="7233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NZ" sz="4000" b="1" dirty="0"/>
              <a:t>COVID-19 changed the context a bit</a:t>
            </a:r>
          </a:p>
        </p:txBody>
      </p:sp>
      <p:grpSp>
        <p:nvGrpSpPr>
          <p:cNvPr id="86" name="Group 85">
            <a:extLst>
              <a:ext uri="{FF2B5EF4-FFF2-40B4-BE49-F238E27FC236}">
                <a16:creationId xmlns:a16="http://schemas.microsoft.com/office/drawing/2014/main" id="{3DFB2A3B-C747-481F-91B6-9DA10DFE39BB}"/>
              </a:ext>
            </a:extLst>
          </p:cNvPr>
          <p:cNvGrpSpPr/>
          <p:nvPr/>
        </p:nvGrpSpPr>
        <p:grpSpPr>
          <a:xfrm>
            <a:off x="-35115" y="720278"/>
            <a:ext cx="12017452" cy="6179350"/>
            <a:chOff x="-119686" y="434528"/>
            <a:chExt cx="11934144" cy="6179350"/>
          </a:xfrm>
        </p:grpSpPr>
        <p:grpSp>
          <p:nvGrpSpPr>
            <p:cNvPr id="19" name="Group 18">
              <a:extLst>
                <a:ext uri="{FF2B5EF4-FFF2-40B4-BE49-F238E27FC236}">
                  <a16:creationId xmlns:a16="http://schemas.microsoft.com/office/drawing/2014/main" id="{97A6A97F-2BFF-4CE6-AB64-CDE27818E301}"/>
                </a:ext>
              </a:extLst>
            </p:cNvPr>
            <p:cNvGrpSpPr/>
            <p:nvPr/>
          </p:nvGrpSpPr>
          <p:grpSpPr>
            <a:xfrm>
              <a:off x="194689" y="434528"/>
              <a:ext cx="11372483" cy="4802446"/>
              <a:chOff x="327566" y="583908"/>
              <a:chExt cx="12973274" cy="6579813"/>
            </a:xfrm>
          </p:grpSpPr>
          <p:sp>
            <p:nvSpPr>
              <p:cNvPr id="3" name="Rectangle 2">
                <a:extLst>
                  <a:ext uri="{FF2B5EF4-FFF2-40B4-BE49-F238E27FC236}">
                    <a16:creationId xmlns:a16="http://schemas.microsoft.com/office/drawing/2014/main" id="{74F5E9FC-9FDA-4FFB-A38F-3529227C31B5}"/>
                  </a:ext>
                </a:extLst>
              </p:cNvPr>
              <p:cNvSpPr/>
              <p:nvPr/>
            </p:nvSpPr>
            <p:spPr>
              <a:xfrm rot="10800000">
                <a:off x="4536521" y="583908"/>
                <a:ext cx="8764319" cy="4146086"/>
              </a:xfrm>
              <a:custGeom>
                <a:avLst/>
                <a:gdLst>
                  <a:gd name="connsiteX0" fmla="*/ 0 w 7810671"/>
                  <a:gd name="connsiteY0" fmla="*/ 0 h 5829090"/>
                  <a:gd name="connsiteX1" fmla="*/ 3905336 w 7810671"/>
                  <a:gd name="connsiteY1" fmla="*/ 0 h 5829090"/>
                  <a:gd name="connsiteX2" fmla="*/ 7810672 w 7810671"/>
                  <a:gd name="connsiteY2" fmla="*/ 2914545 h 5829090"/>
                  <a:gd name="connsiteX3" fmla="*/ 3905336 w 7810671"/>
                  <a:gd name="connsiteY3" fmla="*/ 5829090 h 5829090"/>
                  <a:gd name="connsiteX4" fmla="*/ 0 w 7810671"/>
                  <a:gd name="connsiteY4" fmla="*/ 5829090 h 5829090"/>
                  <a:gd name="connsiteX5" fmla="*/ 0 w 7810671"/>
                  <a:gd name="connsiteY5" fmla="*/ 0 h 5829090"/>
                  <a:gd name="connsiteX0" fmla="*/ 0 w 7912272"/>
                  <a:gd name="connsiteY0" fmla="*/ 762000 h 5829090"/>
                  <a:gd name="connsiteX1" fmla="*/ 4006936 w 7912272"/>
                  <a:gd name="connsiteY1" fmla="*/ 0 h 5829090"/>
                  <a:gd name="connsiteX2" fmla="*/ 7912272 w 7912272"/>
                  <a:gd name="connsiteY2" fmla="*/ 2914545 h 5829090"/>
                  <a:gd name="connsiteX3" fmla="*/ 4006936 w 7912272"/>
                  <a:gd name="connsiteY3" fmla="*/ 5829090 h 5829090"/>
                  <a:gd name="connsiteX4" fmla="*/ 101600 w 7912272"/>
                  <a:gd name="connsiteY4" fmla="*/ 5829090 h 5829090"/>
                  <a:gd name="connsiteX5" fmla="*/ 0 w 7912272"/>
                  <a:gd name="connsiteY5" fmla="*/ 762000 h 5829090"/>
                  <a:gd name="connsiteX0" fmla="*/ 0 w 7912272"/>
                  <a:gd name="connsiteY0" fmla="*/ 762000 h 5829090"/>
                  <a:gd name="connsiteX1" fmla="*/ 4006936 w 7912272"/>
                  <a:gd name="connsiteY1" fmla="*/ 0 h 5829090"/>
                  <a:gd name="connsiteX2" fmla="*/ 7912272 w 7912272"/>
                  <a:gd name="connsiteY2" fmla="*/ 2914545 h 5829090"/>
                  <a:gd name="connsiteX3" fmla="*/ 4006936 w 7912272"/>
                  <a:gd name="connsiteY3" fmla="*/ 5829090 h 5829090"/>
                  <a:gd name="connsiteX4" fmla="*/ 63500 w 7912272"/>
                  <a:gd name="connsiteY4" fmla="*/ 5829090 h 5829090"/>
                  <a:gd name="connsiteX5" fmla="*/ 0 w 7912272"/>
                  <a:gd name="connsiteY5" fmla="*/ 762000 h 5829090"/>
                  <a:gd name="connsiteX0" fmla="*/ 0 w 7912272"/>
                  <a:gd name="connsiteY0" fmla="*/ 762000 h 6006890"/>
                  <a:gd name="connsiteX1" fmla="*/ 4006936 w 7912272"/>
                  <a:gd name="connsiteY1" fmla="*/ 0 h 6006890"/>
                  <a:gd name="connsiteX2" fmla="*/ 7912272 w 7912272"/>
                  <a:gd name="connsiteY2" fmla="*/ 2914545 h 6006890"/>
                  <a:gd name="connsiteX3" fmla="*/ 4006936 w 7912272"/>
                  <a:gd name="connsiteY3" fmla="*/ 5829090 h 6006890"/>
                  <a:gd name="connsiteX4" fmla="*/ 50800 w 7912272"/>
                  <a:gd name="connsiteY4" fmla="*/ 6006890 h 6006890"/>
                  <a:gd name="connsiteX5" fmla="*/ 0 w 7912272"/>
                  <a:gd name="connsiteY5" fmla="*/ 762000 h 6006890"/>
                  <a:gd name="connsiteX0" fmla="*/ 0 w 7930804"/>
                  <a:gd name="connsiteY0" fmla="*/ 773187 h 6018077"/>
                  <a:gd name="connsiteX1" fmla="*/ 4006936 w 7930804"/>
                  <a:gd name="connsiteY1" fmla="*/ 11187 h 6018077"/>
                  <a:gd name="connsiteX2" fmla="*/ 7930804 w 7930804"/>
                  <a:gd name="connsiteY2" fmla="*/ 1491984 h 6018077"/>
                  <a:gd name="connsiteX3" fmla="*/ 4006936 w 7930804"/>
                  <a:gd name="connsiteY3" fmla="*/ 5840277 h 6018077"/>
                  <a:gd name="connsiteX4" fmla="*/ 50800 w 7930804"/>
                  <a:gd name="connsiteY4" fmla="*/ 6018077 h 6018077"/>
                  <a:gd name="connsiteX5" fmla="*/ 0 w 7930804"/>
                  <a:gd name="connsiteY5" fmla="*/ 773187 h 6018077"/>
                  <a:gd name="connsiteX0" fmla="*/ 0 w 7937398"/>
                  <a:gd name="connsiteY0" fmla="*/ 773189 h 6018079"/>
                  <a:gd name="connsiteX1" fmla="*/ 4006936 w 7937398"/>
                  <a:gd name="connsiteY1" fmla="*/ 11189 h 6018079"/>
                  <a:gd name="connsiteX2" fmla="*/ 7930804 w 7937398"/>
                  <a:gd name="connsiteY2" fmla="*/ 1491986 h 6018079"/>
                  <a:gd name="connsiteX3" fmla="*/ 4655578 w 7937398"/>
                  <a:gd name="connsiteY3" fmla="*/ 5777942 h 6018079"/>
                  <a:gd name="connsiteX4" fmla="*/ 50800 w 7937398"/>
                  <a:gd name="connsiteY4" fmla="*/ 6018079 h 6018079"/>
                  <a:gd name="connsiteX5" fmla="*/ 0 w 7937398"/>
                  <a:gd name="connsiteY5" fmla="*/ 773189 h 6018079"/>
                  <a:gd name="connsiteX0" fmla="*/ 0 w 8017564"/>
                  <a:gd name="connsiteY0" fmla="*/ 773189 h 6018079"/>
                  <a:gd name="connsiteX1" fmla="*/ 4006936 w 8017564"/>
                  <a:gd name="connsiteY1" fmla="*/ 11189 h 6018079"/>
                  <a:gd name="connsiteX2" fmla="*/ 7930804 w 8017564"/>
                  <a:gd name="connsiteY2" fmla="*/ 1491986 h 6018079"/>
                  <a:gd name="connsiteX3" fmla="*/ 6560517 w 8017564"/>
                  <a:gd name="connsiteY3" fmla="*/ 4842744 h 6018079"/>
                  <a:gd name="connsiteX4" fmla="*/ 4655578 w 8017564"/>
                  <a:gd name="connsiteY4" fmla="*/ 5777942 h 6018079"/>
                  <a:gd name="connsiteX5" fmla="*/ 50800 w 8017564"/>
                  <a:gd name="connsiteY5" fmla="*/ 6018079 h 6018079"/>
                  <a:gd name="connsiteX6" fmla="*/ 0 w 8017564"/>
                  <a:gd name="connsiteY6" fmla="*/ 773189 h 6018079"/>
                  <a:gd name="connsiteX0" fmla="*/ 0 w 7978407"/>
                  <a:gd name="connsiteY0" fmla="*/ 773189 h 6018079"/>
                  <a:gd name="connsiteX1" fmla="*/ 4006936 w 7978407"/>
                  <a:gd name="connsiteY1" fmla="*/ 11189 h 6018079"/>
                  <a:gd name="connsiteX2" fmla="*/ 7930804 w 7978407"/>
                  <a:gd name="connsiteY2" fmla="*/ 1491986 h 6018079"/>
                  <a:gd name="connsiteX3" fmla="*/ 6087936 w 7978407"/>
                  <a:gd name="connsiteY3" fmla="*/ 5372608 h 6018079"/>
                  <a:gd name="connsiteX4" fmla="*/ 4655578 w 7978407"/>
                  <a:gd name="connsiteY4" fmla="*/ 5777942 h 6018079"/>
                  <a:gd name="connsiteX5" fmla="*/ 50800 w 7978407"/>
                  <a:gd name="connsiteY5" fmla="*/ 6018079 h 6018079"/>
                  <a:gd name="connsiteX6" fmla="*/ 0 w 7978407"/>
                  <a:gd name="connsiteY6" fmla="*/ 773189 h 6018079"/>
                  <a:gd name="connsiteX0" fmla="*/ 0 w 7982495"/>
                  <a:gd name="connsiteY0" fmla="*/ 773189 h 6018079"/>
                  <a:gd name="connsiteX1" fmla="*/ 4006936 w 7982495"/>
                  <a:gd name="connsiteY1" fmla="*/ 11189 h 6018079"/>
                  <a:gd name="connsiteX2" fmla="*/ 7930804 w 7982495"/>
                  <a:gd name="connsiteY2" fmla="*/ 1491986 h 6018079"/>
                  <a:gd name="connsiteX3" fmla="*/ 6087936 w 7982495"/>
                  <a:gd name="connsiteY3" fmla="*/ 5372608 h 6018079"/>
                  <a:gd name="connsiteX4" fmla="*/ 4655578 w 7982495"/>
                  <a:gd name="connsiteY4" fmla="*/ 5777942 h 6018079"/>
                  <a:gd name="connsiteX5" fmla="*/ 50800 w 7982495"/>
                  <a:gd name="connsiteY5" fmla="*/ 6018079 h 6018079"/>
                  <a:gd name="connsiteX6" fmla="*/ 0 w 7982495"/>
                  <a:gd name="connsiteY6" fmla="*/ 773189 h 6018079"/>
                  <a:gd name="connsiteX0" fmla="*/ 0 w 7982495"/>
                  <a:gd name="connsiteY0" fmla="*/ 773189 h 6018079"/>
                  <a:gd name="connsiteX1" fmla="*/ 4006936 w 7982495"/>
                  <a:gd name="connsiteY1" fmla="*/ 11189 h 6018079"/>
                  <a:gd name="connsiteX2" fmla="*/ 7930804 w 7982495"/>
                  <a:gd name="connsiteY2" fmla="*/ 1491986 h 6018079"/>
                  <a:gd name="connsiteX3" fmla="*/ 6087936 w 7982495"/>
                  <a:gd name="connsiteY3" fmla="*/ 5372608 h 6018079"/>
                  <a:gd name="connsiteX4" fmla="*/ 4655578 w 7982495"/>
                  <a:gd name="connsiteY4" fmla="*/ 5777942 h 6018079"/>
                  <a:gd name="connsiteX5" fmla="*/ 50800 w 7982495"/>
                  <a:gd name="connsiteY5" fmla="*/ 6018079 h 6018079"/>
                  <a:gd name="connsiteX6" fmla="*/ 0 w 7982495"/>
                  <a:gd name="connsiteY6" fmla="*/ 773189 h 6018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82495" h="6018079">
                    <a:moveTo>
                      <a:pt x="0" y="773189"/>
                    </a:moveTo>
                    <a:cubicBezTo>
                      <a:pt x="1301779" y="773189"/>
                      <a:pt x="2685135" y="-108611"/>
                      <a:pt x="4006936" y="11189"/>
                    </a:cubicBezTo>
                    <a:cubicBezTo>
                      <a:pt x="5328737" y="130989"/>
                      <a:pt x="7583971" y="598416"/>
                      <a:pt x="7930804" y="1491986"/>
                    </a:cubicBezTo>
                    <a:cubicBezTo>
                      <a:pt x="8277637" y="2385556"/>
                      <a:pt x="6791334" y="4595945"/>
                      <a:pt x="6087936" y="5372608"/>
                    </a:cubicBezTo>
                    <a:cubicBezTo>
                      <a:pt x="5569864" y="5681744"/>
                      <a:pt x="5712732" y="5602832"/>
                      <a:pt x="4655578" y="5777942"/>
                    </a:cubicBezTo>
                    <a:lnTo>
                      <a:pt x="50800" y="6018079"/>
                    </a:lnTo>
                    <a:lnTo>
                      <a:pt x="0" y="773189"/>
                    </a:lnTo>
                    <a:close/>
                  </a:path>
                </a:pathLst>
              </a:custGeom>
              <a:solidFill>
                <a:srgbClr val="DCC5ED">
                  <a:alpha val="64706"/>
                </a:srgbClr>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378351" rtl="0" eaLnBrk="1" latinLnBrk="0" hangingPunct="1">
                  <a:defRPr sz="2700" kern="1200">
                    <a:solidFill>
                      <a:schemeClr val="lt1"/>
                    </a:solidFill>
                    <a:latin typeface="+mn-lt"/>
                    <a:ea typeface="+mn-ea"/>
                    <a:cs typeface="+mn-cs"/>
                  </a:defRPr>
                </a:lvl1pPr>
                <a:lvl2pPr marL="689176" algn="l" defTabSz="1378351" rtl="0" eaLnBrk="1" latinLnBrk="0" hangingPunct="1">
                  <a:defRPr sz="2700" kern="1200">
                    <a:solidFill>
                      <a:schemeClr val="lt1"/>
                    </a:solidFill>
                    <a:latin typeface="+mn-lt"/>
                    <a:ea typeface="+mn-ea"/>
                    <a:cs typeface="+mn-cs"/>
                  </a:defRPr>
                </a:lvl2pPr>
                <a:lvl3pPr marL="1378351" algn="l" defTabSz="1378351" rtl="0" eaLnBrk="1" latinLnBrk="0" hangingPunct="1">
                  <a:defRPr sz="2700" kern="1200">
                    <a:solidFill>
                      <a:schemeClr val="lt1"/>
                    </a:solidFill>
                    <a:latin typeface="+mn-lt"/>
                    <a:ea typeface="+mn-ea"/>
                    <a:cs typeface="+mn-cs"/>
                  </a:defRPr>
                </a:lvl3pPr>
                <a:lvl4pPr marL="2067527" algn="l" defTabSz="1378351" rtl="0" eaLnBrk="1" latinLnBrk="0" hangingPunct="1">
                  <a:defRPr sz="2700" kern="1200">
                    <a:solidFill>
                      <a:schemeClr val="lt1"/>
                    </a:solidFill>
                    <a:latin typeface="+mn-lt"/>
                    <a:ea typeface="+mn-ea"/>
                    <a:cs typeface="+mn-cs"/>
                  </a:defRPr>
                </a:lvl4pPr>
                <a:lvl5pPr marL="2756703" algn="l" defTabSz="1378351" rtl="0" eaLnBrk="1" latinLnBrk="0" hangingPunct="1">
                  <a:defRPr sz="2700" kern="1200">
                    <a:solidFill>
                      <a:schemeClr val="lt1"/>
                    </a:solidFill>
                    <a:latin typeface="+mn-lt"/>
                    <a:ea typeface="+mn-ea"/>
                    <a:cs typeface="+mn-cs"/>
                  </a:defRPr>
                </a:lvl5pPr>
                <a:lvl6pPr marL="3445879" algn="l" defTabSz="1378351" rtl="0" eaLnBrk="1" latinLnBrk="0" hangingPunct="1">
                  <a:defRPr sz="2700" kern="1200">
                    <a:solidFill>
                      <a:schemeClr val="lt1"/>
                    </a:solidFill>
                    <a:latin typeface="+mn-lt"/>
                    <a:ea typeface="+mn-ea"/>
                    <a:cs typeface="+mn-cs"/>
                  </a:defRPr>
                </a:lvl6pPr>
                <a:lvl7pPr marL="4135054" algn="l" defTabSz="1378351" rtl="0" eaLnBrk="1" latinLnBrk="0" hangingPunct="1">
                  <a:defRPr sz="2700" kern="1200">
                    <a:solidFill>
                      <a:schemeClr val="lt1"/>
                    </a:solidFill>
                    <a:latin typeface="+mn-lt"/>
                    <a:ea typeface="+mn-ea"/>
                    <a:cs typeface="+mn-cs"/>
                  </a:defRPr>
                </a:lvl7pPr>
                <a:lvl8pPr marL="4824230" algn="l" defTabSz="1378351" rtl="0" eaLnBrk="1" latinLnBrk="0" hangingPunct="1">
                  <a:defRPr sz="2700" kern="1200">
                    <a:solidFill>
                      <a:schemeClr val="lt1"/>
                    </a:solidFill>
                    <a:latin typeface="+mn-lt"/>
                    <a:ea typeface="+mn-ea"/>
                    <a:cs typeface="+mn-cs"/>
                  </a:defRPr>
                </a:lvl8pPr>
                <a:lvl9pPr marL="5513406" algn="l" defTabSz="1378351" rtl="0" eaLnBrk="1" latinLnBrk="0" hangingPunct="1">
                  <a:defRPr sz="2700" kern="1200">
                    <a:solidFill>
                      <a:schemeClr val="lt1"/>
                    </a:solidFill>
                    <a:latin typeface="+mn-lt"/>
                    <a:ea typeface="+mn-ea"/>
                    <a:cs typeface="+mn-cs"/>
                  </a:defRPr>
                </a:lvl9pPr>
              </a:lstStyle>
              <a:p>
                <a:pPr algn="ctr"/>
                <a:endParaRPr lang="en-NZ" sz="1773">
                  <a:solidFill>
                    <a:schemeClr val="tx1"/>
                  </a:solidFill>
                </a:endParaRPr>
              </a:p>
            </p:txBody>
          </p:sp>
          <p:sp>
            <p:nvSpPr>
              <p:cNvPr id="2" name="Rectangle 1">
                <a:extLst>
                  <a:ext uri="{FF2B5EF4-FFF2-40B4-BE49-F238E27FC236}">
                    <a16:creationId xmlns:a16="http://schemas.microsoft.com/office/drawing/2014/main" id="{C170EC4D-5AC9-4727-8CAC-23FC350BCADB}"/>
                  </a:ext>
                </a:extLst>
              </p:cNvPr>
              <p:cNvSpPr/>
              <p:nvPr/>
            </p:nvSpPr>
            <p:spPr>
              <a:xfrm>
                <a:off x="572147" y="876371"/>
                <a:ext cx="8147028" cy="3697231"/>
              </a:xfrm>
              <a:custGeom>
                <a:avLst/>
                <a:gdLst>
                  <a:gd name="connsiteX0" fmla="*/ 0 w 9335487"/>
                  <a:gd name="connsiteY0" fmla="*/ 0 h 5951120"/>
                  <a:gd name="connsiteX1" fmla="*/ 4667744 w 9335487"/>
                  <a:gd name="connsiteY1" fmla="*/ 0 h 5951120"/>
                  <a:gd name="connsiteX2" fmla="*/ 9335488 w 9335487"/>
                  <a:gd name="connsiteY2" fmla="*/ 2975560 h 5951120"/>
                  <a:gd name="connsiteX3" fmla="*/ 4667744 w 9335487"/>
                  <a:gd name="connsiteY3" fmla="*/ 5951120 h 5951120"/>
                  <a:gd name="connsiteX4" fmla="*/ 0 w 9335487"/>
                  <a:gd name="connsiteY4" fmla="*/ 5951120 h 5951120"/>
                  <a:gd name="connsiteX5" fmla="*/ 0 w 9335487"/>
                  <a:gd name="connsiteY5" fmla="*/ 0 h 5951120"/>
                  <a:gd name="connsiteX0" fmla="*/ 25400 w 9360888"/>
                  <a:gd name="connsiteY0" fmla="*/ 0 h 5951120"/>
                  <a:gd name="connsiteX1" fmla="*/ 4693144 w 9360888"/>
                  <a:gd name="connsiteY1" fmla="*/ 0 h 5951120"/>
                  <a:gd name="connsiteX2" fmla="*/ 9360888 w 9360888"/>
                  <a:gd name="connsiteY2" fmla="*/ 2975560 h 5951120"/>
                  <a:gd name="connsiteX3" fmla="*/ 4693144 w 9360888"/>
                  <a:gd name="connsiteY3" fmla="*/ 5951120 h 5951120"/>
                  <a:gd name="connsiteX4" fmla="*/ 0 w 9360888"/>
                  <a:gd name="connsiteY4" fmla="*/ 5341520 h 5951120"/>
                  <a:gd name="connsiteX5" fmla="*/ 25400 w 9360888"/>
                  <a:gd name="connsiteY5" fmla="*/ 0 h 5951120"/>
                  <a:gd name="connsiteX0" fmla="*/ 25400 w 9360888"/>
                  <a:gd name="connsiteY0" fmla="*/ 0 h 5976520"/>
                  <a:gd name="connsiteX1" fmla="*/ 4693144 w 9360888"/>
                  <a:gd name="connsiteY1" fmla="*/ 25400 h 5976520"/>
                  <a:gd name="connsiteX2" fmla="*/ 9360888 w 9360888"/>
                  <a:gd name="connsiteY2" fmla="*/ 3000960 h 5976520"/>
                  <a:gd name="connsiteX3" fmla="*/ 4693144 w 9360888"/>
                  <a:gd name="connsiteY3" fmla="*/ 5976520 h 5976520"/>
                  <a:gd name="connsiteX4" fmla="*/ 0 w 9360888"/>
                  <a:gd name="connsiteY4" fmla="*/ 5366920 h 5976520"/>
                  <a:gd name="connsiteX5" fmla="*/ 25400 w 9360888"/>
                  <a:gd name="connsiteY5" fmla="*/ 0 h 597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60888" h="5976520">
                    <a:moveTo>
                      <a:pt x="25400" y="0"/>
                    </a:moveTo>
                    <a:lnTo>
                      <a:pt x="4693144" y="25400"/>
                    </a:lnTo>
                    <a:cubicBezTo>
                      <a:pt x="7271068" y="25400"/>
                      <a:pt x="9360888" y="1357604"/>
                      <a:pt x="9360888" y="3000960"/>
                    </a:cubicBezTo>
                    <a:cubicBezTo>
                      <a:pt x="9360888" y="4644316"/>
                      <a:pt x="7271068" y="5976520"/>
                      <a:pt x="4693144" y="5976520"/>
                    </a:cubicBezTo>
                    <a:lnTo>
                      <a:pt x="0" y="5366920"/>
                    </a:lnTo>
                    <a:lnTo>
                      <a:pt x="25400" y="0"/>
                    </a:lnTo>
                    <a:close/>
                  </a:path>
                </a:pathLst>
              </a:custGeom>
              <a:solidFill>
                <a:schemeClr val="accent1">
                  <a:lumMod val="20000"/>
                  <a:lumOff val="80000"/>
                  <a:alpha val="50980"/>
                </a:schemeClr>
              </a:solidFill>
              <a:ln w="571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378351" rtl="0" eaLnBrk="1" latinLnBrk="0" hangingPunct="1">
                  <a:defRPr sz="2700" kern="1200">
                    <a:solidFill>
                      <a:schemeClr val="lt1"/>
                    </a:solidFill>
                    <a:latin typeface="+mn-lt"/>
                    <a:ea typeface="+mn-ea"/>
                    <a:cs typeface="+mn-cs"/>
                  </a:defRPr>
                </a:lvl1pPr>
                <a:lvl2pPr marL="689176" algn="l" defTabSz="1378351" rtl="0" eaLnBrk="1" latinLnBrk="0" hangingPunct="1">
                  <a:defRPr sz="2700" kern="1200">
                    <a:solidFill>
                      <a:schemeClr val="lt1"/>
                    </a:solidFill>
                    <a:latin typeface="+mn-lt"/>
                    <a:ea typeface="+mn-ea"/>
                    <a:cs typeface="+mn-cs"/>
                  </a:defRPr>
                </a:lvl2pPr>
                <a:lvl3pPr marL="1378351" algn="l" defTabSz="1378351" rtl="0" eaLnBrk="1" latinLnBrk="0" hangingPunct="1">
                  <a:defRPr sz="2700" kern="1200">
                    <a:solidFill>
                      <a:schemeClr val="lt1"/>
                    </a:solidFill>
                    <a:latin typeface="+mn-lt"/>
                    <a:ea typeface="+mn-ea"/>
                    <a:cs typeface="+mn-cs"/>
                  </a:defRPr>
                </a:lvl3pPr>
                <a:lvl4pPr marL="2067527" algn="l" defTabSz="1378351" rtl="0" eaLnBrk="1" latinLnBrk="0" hangingPunct="1">
                  <a:defRPr sz="2700" kern="1200">
                    <a:solidFill>
                      <a:schemeClr val="lt1"/>
                    </a:solidFill>
                    <a:latin typeface="+mn-lt"/>
                    <a:ea typeface="+mn-ea"/>
                    <a:cs typeface="+mn-cs"/>
                  </a:defRPr>
                </a:lvl4pPr>
                <a:lvl5pPr marL="2756703" algn="l" defTabSz="1378351" rtl="0" eaLnBrk="1" latinLnBrk="0" hangingPunct="1">
                  <a:defRPr sz="2700" kern="1200">
                    <a:solidFill>
                      <a:schemeClr val="lt1"/>
                    </a:solidFill>
                    <a:latin typeface="+mn-lt"/>
                    <a:ea typeface="+mn-ea"/>
                    <a:cs typeface="+mn-cs"/>
                  </a:defRPr>
                </a:lvl5pPr>
                <a:lvl6pPr marL="3445879" algn="l" defTabSz="1378351" rtl="0" eaLnBrk="1" latinLnBrk="0" hangingPunct="1">
                  <a:defRPr sz="2700" kern="1200">
                    <a:solidFill>
                      <a:schemeClr val="lt1"/>
                    </a:solidFill>
                    <a:latin typeface="+mn-lt"/>
                    <a:ea typeface="+mn-ea"/>
                    <a:cs typeface="+mn-cs"/>
                  </a:defRPr>
                </a:lvl6pPr>
                <a:lvl7pPr marL="4135054" algn="l" defTabSz="1378351" rtl="0" eaLnBrk="1" latinLnBrk="0" hangingPunct="1">
                  <a:defRPr sz="2700" kern="1200">
                    <a:solidFill>
                      <a:schemeClr val="lt1"/>
                    </a:solidFill>
                    <a:latin typeface="+mn-lt"/>
                    <a:ea typeface="+mn-ea"/>
                    <a:cs typeface="+mn-cs"/>
                  </a:defRPr>
                </a:lvl7pPr>
                <a:lvl8pPr marL="4824230" algn="l" defTabSz="1378351" rtl="0" eaLnBrk="1" latinLnBrk="0" hangingPunct="1">
                  <a:defRPr sz="2700" kern="1200">
                    <a:solidFill>
                      <a:schemeClr val="lt1"/>
                    </a:solidFill>
                    <a:latin typeface="+mn-lt"/>
                    <a:ea typeface="+mn-ea"/>
                    <a:cs typeface="+mn-cs"/>
                  </a:defRPr>
                </a:lvl8pPr>
                <a:lvl9pPr marL="5513406" algn="l" defTabSz="1378351" rtl="0" eaLnBrk="1" latinLnBrk="0" hangingPunct="1">
                  <a:defRPr sz="2700" kern="1200">
                    <a:solidFill>
                      <a:schemeClr val="lt1"/>
                    </a:solidFill>
                    <a:latin typeface="+mn-lt"/>
                    <a:ea typeface="+mn-ea"/>
                    <a:cs typeface="+mn-cs"/>
                  </a:defRPr>
                </a:lvl9pPr>
              </a:lstStyle>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182">
                  <a:solidFill>
                    <a:schemeClr val="tx1"/>
                  </a:solidFill>
                </a:endParaRPr>
              </a:p>
              <a:p>
                <a:pPr algn="ctr"/>
                <a:endParaRPr lang="en-NZ" sz="1773">
                  <a:solidFill>
                    <a:schemeClr val="tx1"/>
                  </a:solidFill>
                </a:endParaRPr>
              </a:p>
            </p:txBody>
          </p:sp>
          <p:sp>
            <p:nvSpPr>
              <p:cNvPr id="13" name="Rectangle 12">
                <a:extLst>
                  <a:ext uri="{FF2B5EF4-FFF2-40B4-BE49-F238E27FC236}">
                    <a16:creationId xmlns:a16="http://schemas.microsoft.com/office/drawing/2014/main" id="{0B8C4FB0-0887-4519-93F8-1BBB1CD77360}"/>
                  </a:ext>
                </a:extLst>
              </p:cNvPr>
              <p:cNvSpPr/>
              <p:nvPr/>
            </p:nvSpPr>
            <p:spPr>
              <a:xfrm>
                <a:off x="8377893" y="1301312"/>
                <a:ext cx="4755828" cy="2002997"/>
              </a:xfrm>
              <a:prstGeom prst="rect">
                <a:avLst/>
              </a:prstGeom>
            </p:spPr>
            <p:txBody>
              <a:bodyPr wrap="square">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marL="285750" indent="-285750">
                  <a:spcAft>
                    <a:spcPts val="600"/>
                  </a:spcAft>
                  <a:buClr>
                    <a:srgbClr val="B80000"/>
                  </a:buClr>
                  <a:buSzPct val="191000"/>
                  <a:buFont typeface="Arial" panose="020B0604020202020204" pitchFamily="34" charset="0"/>
                  <a:buChar char="•"/>
                </a:pPr>
                <a:r>
                  <a:rPr lang="en-NZ" sz="1400" dirty="0"/>
                  <a:t>Consultation on the Disability Strategy Action Plan also prioritised  the development of a cross-government plan to address disability employment.</a:t>
                </a:r>
                <a:br>
                  <a:rPr lang="en-NZ" sz="1400" dirty="0"/>
                </a:br>
                <a:r>
                  <a:rPr lang="en-NZ" sz="1400" dirty="0"/>
                  <a:t>    Also noted in the Disability Action Plan is </a:t>
                </a:r>
                <a:br>
                  <a:rPr lang="en-NZ" sz="1400" dirty="0"/>
                </a:br>
                <a:r>
                  <a:rPr lang="en-NZ" sz="1400" dirty="0"/>
                  <a:t>     related work on:  </a:t>
                </a:r>
              </a:p>
              <a:p>
                <a:pPr marL="285750" indent="-285750">
                  <a:spcAft>
                    <a:spcPts val="600"/>
                  </a:spcAft>
                  <a:buClr>
                    <a:srgbClr val="B80000"/>
                  </a:buClr>
                  <a:buSzPct val="191000"/>
                  <a:buFont typeface="Arial" panose="020B0604020202020204" pitchFamily="34" charset="0"/>
                  <a:buChar char="•"/>
                </a:pPr>
                <a:r>
                  <a:rPr lang="en-NZ" sz="1400" dirty="0"/>
                  <a:t>  </a:t>
                </a:r>
              </a:p>
            </p:txBody>
          </p:sp>
          <p:sp>
            <p:nvSpPr>
              <p:cNvPr id="31" name="Rectangle 30">
                <a:extLst>
                  <a:ext uri="{FF2B5EF4-FFF2-40B4-BE49-F238E27FC236}">
                    <a16:creationId xmlns:a16="http://schemas.microsoft.com/office/drawing/2014/main" id="{E58C043F-27B2-4777-ABBB-53C4708A7F9D}"/>
                  </a:ext>
                </a:extLst>
              </p:cNvPr>
              <p:cNvSpPr/>
              <p:nvPr/>
            </p:nvSpPr>
            <p:spPr>
              <a:xfrm>
                <a:off x="327566" y="6656810"/>
                <a:ext cx="3975054" cy="506911"/>
              </a:xfrm>
              <a:prstGeom prst="rect">
                <a:avLst/>
              </a:prstGeom>
            </p:spPr>
            <p:txBody>
              <a:bodyPr wrap="square">
                <a:spAutoFit/>
              </a:bodyPr>
              <a:lstStyle/>
              <a:p>
                <a:pPr>
                  <a:spcAft>
                    <a:spcPts val="394"/>
                  </a:spcAft>
                </a:pPr>
                <a:endParaRPr lang="en-NZ" sz="1100"/>
              </a:p>
            </p:txBody>
          </p:sp>
        </p:grpSp>
        <p:sp>
          <p:nvSpPr>
            <p:cNvPr id="24" name="Flowchart: Connector 23">
              <a:extLst>
                <a:ext uri="{FF2B5EF4-FFF2-40B4-BE49-F238E27FC236}">
                  <a16:creationId xmlns:a16="http://schemas.microsoft.com/office/drawing/2014/main" id="{87824DB1-AC28-4D4A-8DF4-4777EC47210B}"/>
                </a:ext>
              </a:extLst>
            </p:cNvPr>
            <p:cNvSpPr/>
            <p:nvPr/>
          </p:nvSpPr>
          <p:spPr>
            <a:xfrm>
              <a:off x="3738976" y="575918"/>
              <a:ext cx="4459901" cy="4714098"/>
            </a:xfrm>
            <a:custGeom>
              <a:avLst/>
              <a:gdLst>
                <a:gd name="connsiteX0" fmla="*/ 0 w 4653486"/>
                <a:gd name="connsiteY0" fmla="*/ 2489771 h 4979542"/>
                <a:gd name="connsiteX1" fmla="*/ 2326743 w 4653486"/>
                <a:gd name="connsiteY1" fmla="*/ 0 h 4979542"/>
                <a:gd name="connsiteX2" fmla="*/ 4653486 w 4653486"/>
                <a:gd name="connsiteY2" fmla="*/ 2489771 h 4979542"/>
                <a:gd name="connsiteX3" fmla="*/ 2326743 w 4653486"/>
                <a:gd name="connsiteY3" fmla="*/ 4979542 h 4979542"/>
                <a:gd name="connsiteX4" fmla="*/ 0 w 4653486"/>
                <a:gd name="connsiteY4" fmla="*/ 2489771 h 4979542"/>
                <a:gd name="connsiteX0" fmla="*/ 185 w 4653671"/>
                <a:gd name="connsiteY0" fmla="*/ 2392116 h 4881887"/>
                <a:gd name="connsiteX1" fmla="*/ 2424582 w 4653671"/>
                <a:gd name="connsiteY1" fmla="*/ 0 h 4881887"/>
                <a:gd name="connsiteX2" fmla="*/ 4653671 w 4653671"/>
                <a:gd name="connsiteY2" fmla="*/ 2392116 h 4881887"/>
                <a:gd name="connsiteX3" fmla="*/ 2326928 w 4653671"/>
                <a:gd name="connsiteY3" fmla="*/ 4881887 h 4881887"/>
                <a:gd name="connsiteX4" fmla="*/ 185 w 4653671"/>
                <a:gd name="connsiteY4" fmla="*/ 2392116 h 4881887"/>
                <a:gd name="connsiteX0" fmla="*/ 261 w 4653747"/>
                <a:gd name="connsiteY0" fmla="*/ 2392116 h 4668823"/>
                <a:gd name="connsiteX1" fmla="*/ 2424658 w 4653747"/>
                <a:gd name="connsiteY1" fmla="*/ 0 h 4668823"/>
                <a:gd name="connsiteX2" fmla="*/ 4653747 w 4653747"/>
                <a:gd name="connsiteY2" fmla="*/ 2392116 h 4668823"/>
                <a:gd name="connsiteX3" fmla="*/ 2309248 w 4653747"/>
                <a:gd name="connsiteY3" fmla="*/ 4668823 h 4668823"/>
                <a:gd name="connsiteX4" fmla="*/ 261 w 4653747"/>
                <a:gd name="connsiteY4" fmla="*/ 2392116 h 4668823"/>
                <a:gd name="connsiteX0" fmla="*/ 192 w 4511636"/>
                <a:gd name="connsiteY0" fmla="*/ 2463238 h 4668996"/>
                <a:gd name="connsiteX1" fmla="*/ 2282547 w 4511636"/>
                <a:gd name="connsiteY1" fmla="*/ 101 h 4668996"/>
                <a:gd name="connsiteX2" fmla="*/ 4511636 w 4511636"/>
                <a:gd name="connsiteY2" fmla="*/ 2392217 h 4668996"/>
                <a:gd name="connsiteX3" fmla="*/ 2167137 w 4511636"/>
                <a:gd name="connsiteY3" fmla="*/ 4668924 h 4668996"/>
                <a:gd name="connsiteX4" fmla="*/ 192 w 4511636"/>
                <a:gd name="connsiteY4" fmla="*/ 2463238 h 4668996"/>
                <a:gd name="connsiteX0" fmla="*/ 185 w 4200911"/>
                <a:gd name="connsiteY0" fmla="*/ 2467931 h 4694904"/>
                <a:gd name="connsiteX1" fmla="*/ 2282540 w 4200911"/>
                <a:gd name="connsiteY1" fmla="*/ 4794 h 4694904"/>
                <a:gd name="connsiteX2" fmla="*/ 4200911 w 4200911"/>
                <a:gd name="connsiteY2" fmla="*/ 3124879 h 4694904"/>
                <a:gd name="connsiteX3" fmla="*/ 2167130 w 4200911"/>
                <a:gd name="connsiteY3" fmla="*/ 4673617 h 4694904"/>
                <a:gd name="connsiteX4" fmla="*/ 185 w 4200911"/>
                <a:gd name="connsiteY4" fmla="*/ 2467931 h 4694904"/>
                <a:gd name="connsiteX0" fmla="*/ 189 w 4396223"/>
                <a:gd name="connsiteY0" fmla="*/ 2468054 h 4695849"/>
                <a:gd name="connsiteX1" fmla="*/ 2282544 w 4396223"/>
                <a:gd name="connsiteY1" fmla="*/ 4917 h 4695849"/>
                <a:gd name="connsiteX2" fmla="*/ 4396223 w 4396223"/>
                <a:gd name="connsiteY2" fmla="*/ 3133880 h 4695849"/>
                <a:gd name="connsiteX3" fmla="*/ 2167134 w 4396223"/>
                <a:gd name="connsiteY3" fmla="*/ 4673740 h 4695849"/>
                <a:gd name="connsiteX4" fmla="*/ 189 w 4396223"/>
                <a:gd name="connsiteY4" fmla="*/ 2468054 h 4695849"/>
                <a:gd name="connsiteX0" fmla="*/ 1591 w 4397625"/>
                <a:gd name="connsiteY0" fmla="*/ 2139710 h 4367505"/>
                <a:gd name="connsiteX1" fmla="*/ 1863322 w 4397625"/>
                <a:gd name="connsiteY1" fmla="*/ 5757 h 4367505"/>
                <a:gd name="connsiteX2" fmla="*/ 4397625 w 4397625"/>
                <a:gd name="connsiteY2" fmla="*/ 2805536 h 4367505"/>
                <a:gd name="connsiteX3" fmla="*/ 2168536 w 4397625"/>
                <a:gd name="connsiteY3" fmla="*/ 4345396 h 4367505"/>
                <a:gd name="connsiteX4" fmla="*/ 1591 w 4397625"/>
                <a:gd name="connsiteY4" fmla="*/ 2139710 h 4367505"/>
                <a:gd name="connsiteX0" fmla="*/ 1690 w 4397724"/>
                <a:gd name="connsiteY0" fmla="*/ 2486303 h 4714098"/>
                <a:gd name="connsiteX1" fmla="*/ 2521789 w 4397724"/>
                <a:gd name="connsiteY1" fmla="*/ 4878 h 4714098"/>
                <a:gd name="connsiteX2" fmla="*/ 4397724 w 4397724"/>
                <a:gd name="connsiteY2" fmla="*/ 3152129 h 4714098"/>
                <a:gd name="connsiteX3" fmla="*/ 2168635 w 4397724"/>
                <a:gd name="connsiteY3" fmla="*/ 4691989 h 4714098"/>
                <a:gd name="connsiteX4" fmla="*/ 1690 w 4397724"/>
                <a:gd name="connsiteY4" fmla="*/ 2486303 h 4714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724" h="4714098">
                  <a:moveTo>
                    <a:pt x="1690" y="2486303"/>
                  </a:moveTo>
                  <a:cubicBezTo>
                    <a:pt x="60549" y="1705118"/>
                    <a:pt x="1789117" y="-106093"/>
                    <a:pt x="2521789" y="4878"/>
                  </a:cubicBezTo>
                  <a:cubicBezTo>
                    <a:pt x="3254461" y="115849"/>
                    <a:pt x="4397724" y="1777066"/>
                    <a:pt x="4397724" y="3152129"/>
                  </a:cubicBezTo>
                  <a:cubicBezTo>
                    <a:pt x="4397724" y="4527192"/>
                    <a:pt x="2901307" y="4802960"/>
                    <a:pt x="2168635" y="4691989"/>
                  </a:cubicBezTo>
                  <a:cubicBezTo>
                    <a:pt x="1435963" y="4581018"/>
                    <a:pt x="-57169" y="3267488"/>
                    <a:pt x="1690" y="2486303"/>
                  </a:cubicBezTo>
                  <a:close/>
                </a:path>
              </a:pathLst>
            </a:custGeom>
            <a:solidFill>
              <a:srgbClr val="E2F0D9">
                <a:alpha val="69020"/>
              </a:srgbClr>
            </a:solidFill>
            <a:ln w="76200">
              <a:solidFill>
                <a:schemeClr val="accent6">
                  <a:lumMod val="5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1182"/>
            </a:p>
          </p:txBody>
        </p:sp>
        <p:grpSp>
          <p:nvGrpSpPr>
            <p:cNvPr id="26" name="Group 25">
              <a:extLst>
                <a:ext uri="{FF2B5EF4-FFF2-40B4-BE49-F238E27FC236}">
                  <a16:creationId xmlns:a16="http://schemas.microsoft.com/office/drawing/2014/main" id="{7CEE8214-EDC4-412E-A214-CA34F39E6B6F}"/>
                </a:ext>
              </a:extLst>
            </p:cNvPr>
            <p:cNvGrpSpPr/>
            <p:nvPr/>
          </p:nvGrpSpPr>
          <p:grpSpPr>
            <a:xfrm>
              <a:off x="-119686" y="3536112"/>
              <a:ext cx="9504646" cy="3077766"/>
              <a:chOff x="6652352" y="5747857"/>
              <a:chExt cx="9100824" cy="1989138"/>
            </a:xfrm>
            <a:solidFill>
              <a:srgbClr val="DBEEF4">
                <a:alpha val="60000"/>
              </a:srgbClr>
            </a:solidFill>
          </p:grpSpPr>
          <p:sp>
            <p:nvSpPr>
              <p:cNvPr id="9" name="TextBox 15">
                <a:extLst>
                  <a:ext uri="{FF2B5EF4-FFF2-40B4-BE49-F238E27FC236}">
                    <a16:creationId xmlns:a16="http://schemas.microsoft.com/office/drawing/2014/main" id="{D558C0A6-7BEE-4EDC-9BC9-C0CC29AFBCF9}"/>
                  </a:ext>
                </a:extLst>
              </p:cNvPr>
              <p:cNvSpPr txBox="1"/>
              <p:nvPr/>
            </p:nvSpPr>
            <p:spPr>
              <a:xfrm>
                <a:off x="10289888" y="6890278"/>
                <a:ext cx="5463288" cy="596739"/>
              </a:xfrm>
              <a:prstGeom prst="rect">
                <a:avLst/>
              </a:prstGeom>
              <a:noFill/>
              <a:ln>
                <a:noFill/>
              </a:ln>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marL="974926" lvl="1" indent="-285750">
                  <a:buFont typeface="Arial" panose="020B0604020202020204" pitchFamily="34" charset="0"/>
                  <a:buChar char="•"/>
                </a:pPr>
                <a:r>
                  <a:rPr lang="en-NZ" sz="1800" dirty="0">
                    <a:solidFill>
                      <a:schemeClr val="accent6">
                        <a:lumMod val="50000"/>
                      </a:schemeClr>
                    </a:solidFill>
                  </a:rPr>
                  <a:t>Accelerated reform of Vocational Education </a:t>
                </a:r>
              </a:p>
              <a:p>
                <a:pPr marL="974926" lvl="1" indent="-285750">
                  <a:buFont typeface="Arial" panose="020B0604020202020204" pitchFamily="34" charset="0"/>
                  <a:buChar char="•"/>
                </a:pPr>
                <a:r>
                  <a:rPr lang="en-NZ" sz="1800" dirty="0">
                    <a:solidFill>
                      <a:schemeClr val="accent6">
                        <a:lumMod val="50000"/>
                      </a:schemeClr>
                    </a:solidFill>
                  </a:rPr>
                  <a:t>Careers System Action Plan</a:t>
                </a:r>
              </a:p>
              <a:p>
                <a:pPr marL="974926" lvl="1" indent="-285750">
                  <a:buFont typeface="Arial" panose="020B0604020202020204" pitchFamily="34" charset="0"/>
                  <a:buChar char="•"/>
                </a:pPr>
                <a:r>
                  <a:rPr lang="en-NZ" sz="1800" dirty="0">
                    <a:solidFill>
                      <a:schemeClr val="accent6">
                        <a:lumMod val="50000"/>
                      </a:schemeClr>
                    </a:solidFill>
                  </a:rPr>
                  <a:t>Learning Support Action Plan</a:t>
                </a:r>
              </a:p>
            </p:txBody>
          </p:sp>
          <p:sp>
            <p:nvSpPr>
              <p:cNvPr id="11" name="TextBox 17">
                <a:extLst>
                  <a:ext uri="{FF2B5EF4-FFF2-40B4-BE49-F238E27FC236}">
                    <a16:creationId xmlns:a16="http://schemas.microsoft.com/office/drawing/2014/main" id="{0B925E3C-8FB0-4F74-A837-F8E8AC3313BF}"/>
                  </a:ext>
                </a:extLst>
              </p:cNvPr>
              <p:cNvSpPr txBox="1"/>
              <p:nvPr/>
            </p:nvSpPr>
            <p:spPr>
              <a:xfrm>
                <a:off x="6652352" y="5747857"/>
                <a:ext cx="3764292" cy="1989138"/>
              </a:xfrm>
              <a:prstGeom prst="rect">
                <a:avLst/>
              </a:prstGeom>
              <a:noFill/>
              <a:ln>
                <a:noFill/>
              </a:ln>
            </p:spPr>
            <p:txBody>
              <a:bodyPr wrap="square" rtlCol="0">
                <a:spAutoFit/>
              </a:bodyPr>
              <a:lstStyle>
                <a:defPPr>
                  <a:defRPr lang="en-US"/>
                </a:defPPr>
                <a:lvl1pPr marL="112608" indent="-112608" defTabSz="1378351">
                  <a:buFont typeface="Arial" panose="020B0604020202020204" pitchFamily="34" charset="0"/>
                  <a:buChar char="•"/>
                  <a:defRPr sz="1100">
                    <a:solidFill>
                      <a:schemeClr val="accent1">
                        <a:lumMod val="50000"/>
                      </a:schemeClr>
                    </a:solidFill>
                  </a:defRPr>
                </a:lvl1pPr>
                <a:lvl2pPr marL="689176" defTabSz="1378351">
                  <a:defRPr sz="2700"/>
                </a:lvl2pPr>
                <a:lvl3pPr marL="1378351" defTabSz="1378351">
                  <a:defRPr sz="2700"/>
                </a:lvl3pPr>
                <a:lvl4pPr marL="2067527" defTabSz="1378351">
                  <a:defRPr sz="2700"/>
                </a:lvl4pPr>
                <a:lvl5pPr marL="2756703" defTabSz="1378351">
                  <a:defRPr sz="2700"/>
                </a:lvl5pPr>
                <a:lvl6pPr marL="3445879" defTabSz="1378351">
                  <a:defRPr sz="2700"/>
                </a:lvl6pPr>
                <a:lvl7pPr marL="4135054" defTabSz="1378351">
                  <a:defRPr sz="2700"/>
                </a:lvl7pPr>
                <a:lvl8pPr marL="4824230" defTabSz="1378351">
                  <a:defRPr sz="2700"/>
                </a:lvl8pPr>
                <a:lvl9pPr marL="5513406" defTabSz="1378351">
                  <a:defRPr sz="2700"/>
                </a:lvl9pPr>
              </a:lstStyle>
              <a:p>
                <a:pPr algn="r"/>
                <a:r>
                  <a:rPr lang="en-NZ" sz="1800" b="1" dirty="0">
                    <a:solidFill>
                      <a:schemeClr val="accent6">
                        <a:lumMod val="50000"/>
                      </a:schemeClr>
                    </a:solidFill>
                  </a:rPr>
                  <a:t>Investment in employment support  </a:t>
                </a:r>
              </a:p>
              <a:p>
                <a:pPr algn="r"/>
                <a:r>
                  <a:rPr lang="en-NZ" sz="1800" dirty="0">
                    <a:solidFill>
                      <a:schemeClr val="accent6">
                        <a:lumMod val="50000"/>
                      </a:schemeClr>
                    </a:solidFill>
                  </a:rPr>
                  <a:t>Extended He </a:t>
                </a:r>
                <a:r>
                  <a:rPr lang="en-NZ" sz="1800" dirty="0" err="1">
                    <a:solidFill>
                      <a:schemeClr val="accent6">
                        <a:lumMod val="50000"/>
                      </a:schemeClr>
                    </a:solidFill>
                  </a:rPr>
                  <a:t>Poutama</a:t>
                </a:r>
                <a:r>
                  <a:rPr lang="en-NZ" sz="1800" dirty="0">
                    <a:solidFill>
                      <a:schemeClr val="accent6">
                        <a:lumMod val="50000"/>
                      </a:schemeClr>
                    </a:solidFill>
                  </a:rPr>
                  <a:t> </a:t>
                </a:r>
                <a:r>
                  <a:rPr lang="en-NZ" sz="1800" dirty="0" err="1">
                    <a:solidFill>
                      <a:schemeClr val="accent6">
                        <a:lumMod val="50000"/>
                      </a:schemeClr>
                    </a:solidFill>
                  </a:rPr>
                  <a:t>Rangatahi</a:t>
                </a:r>
                <a:r>
                  <a:rPr lang="en-NZ" sz="1800" dirty="0">
                    <a:solidFill>
                      <a:schemeClr val="accent6">
                        <a:lumMod val="50000"/>
                      </a:schemeClr>
                    </a:solidFill>
                  </a:rPr>
                  <a:t> &amp;</a:t>
                </a:r>
                <a:br>
                  <a:rPr lang="en-NZ" sz="1800" dirty="0">
                    <a:solidFill>
                      <a:schemeClr val="accent6">
                        <a:lumMod val="50000"/>
                      </a:schemeClr>
                    </a:solidFill>
                  </a:rPr>
                </a:br>
                <a:r>
                  <a:rPr lang="en-NZ" sz="1800" dirty="0">
                    <a:solidFill>
                      <a:schemeClr val="accent6">
                        <a:lumMod val="50000"/>
                      </a:schemeClr>
                    </a:solidFill>
                  </a:rPr>
                  <a:t> Te Ara Mahi (PGF) </a:t>
                </a:r>
              </a:p>
              <a:p>
                <a:pPr algn="r"/>
                <a:r>
                  <a:rPr lang="en-NZ" sz="1800" dirty="0">
                    <a:solidFill>
                      <a:schemeClr val="accent6">
                        <a:lumMod val="50000"/>
                      </a:schemeClr>
                    </a:solidFill>
                  </a:rPr>
                  <a:t>Procurement for broader outcomes</a:t>
                </a:r>
              </a:p>
              <a:p>
                <a:pPr algn="r"/>
                <a:r>
                  <a:rPr lang="en-NZ" sz="1800" dirty="0">
                    <a:solidFill>
                      <a:schemeClr val="accent6">
                        <a:lumMod val="50000"/>
                      </a:schemeClr>
                    </a:solidFill>
                  </a:rPr>
                  <a:t>Health &amp; Safety Strategy</a:t>
                </a:r>
              </a:p>
              <a:p>
                <a:pPr algn="r"/>
                <a:r>
                  <a:rPr lang="en-NZ" sz="1800" dirty="0">
                    <a:solidFill>
                      <a:schemeClr val="accent6">
                        <a:lumMod val="50000"/>
                      </a:schemeClr>
                    </a:solidFill>
                  </a:rPr>
                  <a:t>The Future of Work</a:t>
                </a:r>
              </a:p>
              <a:p>
                <a:pPr algn="r"/>
                <a:r>
                  <a:rPr lang="en-NZ" sz="1800" dirty="0">
                    <a:solidFill>
                      <a:schemeClr val="accent6">
                        <a:lumMod val="50000"/>
                      </a:schemeClr>
                    </a:solidFill>
                  </a:rPr>
                  <a:t>Accelerated changes in the </a:t>
                </a:r>
                <a:br>
                  <a:rPr lang="en-NZ" sz="1800" dirty="0">
                    <a:solidFill>
                      <a:schemeClr val="accent6">
                        <a:lumMod val="50000"/>
                      </a:schemeClr>
                    </a:solidFill>
                  </a:rPr>
                </a:br>
                <a:r>
                  <a:rPr lang="en-NZ" sz="1800" dirty="0">
                    <a:solidFill>
                      <a:schemeClr val="accent6">
                        <a:lumMod val="50000"/>
                      </a:schemeClr>
                    </a:solidFill>
                  </a:rPr>
                  <a:t>welfare overhaul</a:t>
                </a:r>
              </a:p>
              <a:p>
                <a:pPr algn="r"/>
                <a:r>
                  <a:rPr lang="en-NZ" sz="1800" dirty="0">
                    <a:solidFill>
                      <a:schemeClr val="accent6">
                        <a:lumMod val="50000"/>
                      </a:schemeClr>
                    </a:solidFill>
                  </a:rPr>
                  <a:t>New employer and job creation support </a:t>
                </a:r>
              </a:p>
              <a:p>
                <a:pPr marL="0" indent="0">
                  <a:buNone/>
                </a:pPr>
                <a:endParaRPr lang="en-NZ" sz="1400" dirty="0">
                  <a:solidFill>
                    <a:schemeClr val="accent6">
                      <a:lumMod val="50000"/>
                    </a:schemeClr>
                  </a:solidFill>
                </a:endParaRPr>
              </a:p>
            </p:txBody>
          </p:sp>
          <p:sp>
            <p:nvSpPr>
              <p:cNvPr id="12" name="TextBox 18">
                <a:extLst>
                  <a:ext uri="{FF2B5EF4-FFF2-40B4-BE49-F238E27FC236}">
                    <a16:creationId xmlns:a16="http://schemas.microsoft.com/office/drawing/2014/main" id="{E4DD00F7-C5FB-47F6-B524-9586BDFE4ABA}"/>
                  </a:ext>
                </a:extLst>
              </p:cNvPr>
              <p:cNvSpPr txBox="1"/>
              <p:nvPr/>
            </p:nvSpPr>
            <p:spPr>
              <a:xfrm>
                <a:off x="11363319" y="5747857"/>
                <a:ext cx="2720494" cy="656414"/>
              </a:xfrm>
              <a:prstGeom prst="rect">
                <a:avLst/>
              </a:prstGeom>
              <a:noFill/>
              <a:ln>
                <a:noFill/>
              </a:ln>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algn="ctr"/>
                <a:r>
                  <a:rPr lang="en-NZ" sz="2400" b="1" dirty="0">
                    <a:solidFill>
                      <a:schemeClr val="accent6">
                        <a:lumMod val="50000"/>
                      </a:schemeClr>
                    </a:solidFill>
                  </a:rPr>
                  <a:t>Other policy activity </a:t>
                </a:r>
                <a:br>
                  <a:rPr lang="en-NZ" sz="2400" b="1" dirty="0">
                    <a:solidFill>
                      <a:schemeClr val="accent6">
                        <a:lumMod val="50000"/>
                      </a:schemeClr>
                    </a:solidFill>
                  </a:rPr>
                </a:br>
                <a:r>
                  <a:rPr lang="en-NZ" sz="1800" dirty="0">
                    <a:solidFill>
                      <a:schemeClr val="accent6">
                        <a:lumMod val="50000"/>
                      </a:schemeClr>
                    </a:solidFill>
                  </a:rPr>
                  <a:t>that impacts on disability employment </a:t>
                </a:r>
                <a:endParaRPr lang="en-NZ" sz="2400" dirty="0">
                  <a:solidFill>
                    <a:schemeClr val="accent6">
                      <a:lumMod val="50000"/>
                    </a:schemeClr>
                  </a:solidFill>
                </a:endParaRPr>
              </a:p>
            </p:txBody>
          </p:sp>
        </p:grpSp>
        <p:sp>
          <p:nvSpPr>
            <p:cNvPr id="50" name="TextBox 14">
              <a:extLst>
                <a:ext uri="{FF2B5EF4-FFF2-40B4-BE49-F238E27FC236}">
                  <a16:creationId xmlns:a16="http://schemas.microsoft.com/office/drawing/2014/main" id="{8BB05592-C0DA-466B-B992-AD4203B52B91}"/>
                </a:ext>
              </a:extLst>
            </p:cNvPr>
            <p:cNvSpPr txBox="1"/>
            <p:nvPr/>
          </p:nvSpPr>
          <p:spPr>
            <a:xfrm>
              <a:off x="451247" y="576166"/>
              <a:ext cx="3609036" cy="665118"/>
            </a:xfrm>
            <a:prstGeom prst="rect">
              <a:avLst/>
            </a:prstGeom>
            <a:noFill/>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r>
                <a:rPr lang="en-NZ" sz="2400" b="1" dirty="0">
                  <a:solidFill>
                    <a:srgbClr val="002060"/>
                  </a:solidFill>
                </a:rPr>
                <a:t>Employment Strategy 2019</a:t>
              </a:r>
            </a:p>
            <a:p>
              <a:pPr algn="r"/>
              <a:endParaRPr lang="en-NZ" sz="600" dirty="0"/>
            </a:p>
            <a:p>
              <a:pPr algn="r">
                <a:spcAft>
                  <a:spcPts val="394"/>
                </a:spcAft>
              </a:pPr>
              <a:endParaRPr lang="en-NZ" sz="722" dirty="0"/>
            </a:p>
          </p:txBody>
        </p:sp>
        <p:sp>
          <p:nvSpPr>
            <p:cNvPr id="51" name="TextBox 13">
              <a:extLst>
                <a:ext uri="{FF2B5EF4-FFF2-40B4-BE49-F238E27FC236}">
                  <a16:creationId xmlns:a16="http://schemas.microsoft.com/office/drawing/2014/main" id="{A026D47B-2723-469D-9AFF-7A4B898B66F9}"/>
                </a:ext>
              </a:extLst>
            </p:cNvPr>
            <p:cNvSpPr txBox="1"/>
            <p:nvPr/>
          </p:nvSpPr>
          <p:spPr>
            <a:xfrm>
              <a:off x="7550845" y="521072"/>
              <a:ext cx="4016327" cy="461665"/>
            </a:xfrm>
            <a:custGeom>
              <a:avLst/>
              <a:gdLst>
                <a:gd name="connsiteX0" fmla="*/ 0 w 3433400"/>
                <a:gd name="connsiteY0" fmla="*/ 0 h 1646605"/>
                <a:gd name="connsiteX1" fmla="*/ 3433400 w 3433400"/>
                <a:gd name="connsiteY1" fmla="*/ 0 h 1646605"/>
                <a:gd name="connsiteX2" fmla="*/ 3433400 w 3433400"/>
                <a:gd name="connsiteY2" fmla="*/ 1646605 h 1646605"/>
                <a:gd name="connsiteX3" fmla="*/ 0 w 3433400"/>
                <a:gd name="connsiteY3" fmla="*/ 1646605 h 1646605"/>
                <a:gd name="connsiteX4" fmla="*/ 0 w 3433400"/>
                <a:gd name="connsiteY4" fmla="*/ 0 h 1646605"/>
                <a:gd name="connsiteX0" fmla="*/ 0 w 3433400"/>
                <a:gd name="connsiteY0" fmla="*/ 14514 h 1646605"/>
                <a:gd name="connsiteX1" fmla="*/ 3433400 w 3433400"/>
                <a:gd name="connsiteY1" fmla="*/ 0 h 1646605"/>
                <a:gd name="connsiteX2" fmla="*/ 3433400 w 3433400"/>
                <a:gd name="connsiteY2" fmla="*/ 1646605 h 1646605"/>
                <a:gd name="connsiteX3" fmla="*/ 0 w 3433400"/>
                <a:gd name="connsiteY3" fmla="*/ 1646605 h 1646605"/>
                <a:gd name="connsiteX4" fmla="*/ 0 w 3433400"/>
                <a:gd name="connsiteY4" fmla="*/ 14514 h 16466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3400" h="1646605">
                  <a:moveTo>
                    <a:pt x="0" y="14514"/>
                  </a:moveTo>
                  <a:lnTo>
                    <a:pt x="3433400" y="0"/>
                  </a:lnTo>
                  <a:lnTo>
                    <a:pt x="3433400" y="1646605"/>
                  </a:lnTo>
                  <a:lnTo>
                    <a:pt x="0" y="1646605"/>
                  </a:lnTo>
                  <a:lnTo>
                    <a:pt x="0" y="14514"/>
                  </a:lnTo>
                  <a:close/>
                </a:path>
              </a:pathLst>
            </a:custGeom>
            <a:noFill/>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r>
                <a:rPr lang="en-NZ" sz="2400" b="1" dirty="0">
                  <a:solidFill>
                    <a:srgbClr val="7030A0"/>
                  </a:solidFill>
                </a:rPr>
                <a:t>Disability Strategy 2016-2026</a:t>
              </a:r>
              <a:endParaRPr lang="en-NZ" sz="2000" b="1" dirty="0">
                <a:solidFill>
                  <a:srgbClr val="7030A0"/>
                </a:solidFill>
              </a:endParaRPr>
            </a:p>
          </p:txBody>
        </p:sp>
        <p:sp>
          <p:nvSpPr>
            <p:cNvPr id="58" name="TextBox 17">
              <a:extLst>
                <a:ext uri="{FF2B5EF4-FFF2-40B4-BE49-F238E27FC236}">
                  <a16:creationId xmlns:a16="http://schemas.microsoft.com/office/drawing/2014/main" id="{F9DF99D0-BF6B-4E26-8240-7784BDE0A2E9}"/>
                </a:ext>
              </a:extLst>
            </p:cNvPr>
            <p:cNvSpPr txBox="1"/>
            <p:nvPr/>
          </p:nvSpPr>
          <p:spPr>
            <a:xfrm>
              <a:off x="8166253" y="2019070"/>
              <a:ext cx="3648205" cy="3277820"/>
            </a:xfrm>
            <a:prstGeom prst="rect">
              <a:avLst/>
            </a:prstGeom>
            <a:noFill/>
            <a:ln>
              <a:noFill/>
            </a:ln>
          </p:spPr>
          <p:txBody>
            <a:bodyPr wrap="square" rtlCol="0">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marL="285750" indent="-285750">
                <a:spcAft>
                  <a:spcPts val="600"/>
                </a:spcAft>
                <a:buSzPct val="132000"/>
                <a:buFont typeface="Arial" panose="020B0604020202020204" pitchFamily="34" charset="0"/>
                <a:buChar char="•"/>
              </a:pPr>
              <a:r>
                <a:rPr lang="en-NZ" sz="1400" dirty="0">
                  <a:solidFill>
                    <a:schemeClr val="accent6">
                      <a:lumMod val="50000"/>
                    </a:schemeClr>
                  </a:solidFill>
                </a:rPr>
                <a:t>Public service</a:t>
              </a:r>
            </a:p>
            <a:p>
              <a:pPr marL="285750" indent="-285750">
                <a:spcAft>
                  <a:spcPts val="600"/>
                </a:spcAft>
                <a:buSzPct val="132000"/>
                <a:buFont typeface="Arial" panose="020B0604020202020204" pitchFamily="34" charset="0"/>
                <a:buChar char="•"/>
              </a:pPr>
              <a:r>
                <a:rPr lang="en-NZ" sz="1400" dirty="0">
                  <a:solidFill>
                    <a:schemeClr val="accent6">
                      <a:lumMod val="50000"/>
                    </a:schemeClr>
                  </a:solidFill>
                </a:rPr>
                <a:t>National information and</a:t>
              </a:r>
              <a:br>
                <a:rPr lang="en-NZ" sz="1400" dirty="0">
                  <a:solidFill>
                    <a:schemeClr val="accent6">
                      <a:lumMod val="50000"/>
                    </a:schemeClr>
                  </a:solidFill>
                </a:rPr>
              </a:br>
              <a:r>
                <a:rPr lang="en-NZ" sz="1400" dirty="0">
                  <a:solidFill>
                    <a:schemeClr val="accent6">
                      <a:lumMod val="50000"/>
                    </a:schemeClr>
                  </a:solidFill>
                </a:rPr>
                <a:t> regional employer hubs</a:t>
              </a:r>
            </a:p>
            <a:p>
              <a:pPr marL="285750" indent="-285750">
                <a:spcAft>
                  <a:spcPts val="600"/>
                </a:spcAft>
                <a:buSzPct val="132000"/>
                <a:buFont typeface="Arial" panose="020B0604020202020204" pitchFamily="34" charset="0"/>
                <a:buChar char="•"/>
              </a:pPr>
              <a:r>
                <a:rPr lang="en-NZ" sz="1400" dirty="0">
                  <a:solidFill>
                    <a:schemeClr val="accent6">
                      <a:lumMod val="50000"/>
                    </a:schemeClr>
                  </a:solidFill>
                </a:rPr>
                <a:t>Accessibility</a:t>
              </a:r>
            </a:p>
            <a:p>
              <a:pPr marL="285750" indent="-285750">
                <a:spcAft>
                  <a:spcPts val="600"/>
                </a:spcAft>
                <a:buFont typeface="Arial" panose="020B0604020202020204" pitchFamily="34" charset="0"/>
                <a:buChar char="•"/>
              </a:pPr>
              <a:endParaRPr lang="en-NZ" sz="1800" dirty="0">
                <a:solidFill>
                  <a:schemeClr val="accent6">
                    <a:lumMod val="50000"/>
                  </a:schemeClr>
                </a:solidFill>
              </a:endParaRPr>
            </a:p>
            <a:p>
              <a:pPr marL="285750" indent="-285750">
                <a:spcAft>
                  <a:spcPts val="600"/>
                </a:spcAft>
                <a:buFont typeface="Arial" panose="020B0604020202020204" pitchFamily="34" charset="0"/>
                <a:buChar char="•"/>
              </a:pPr>
              <a:r>
                <a:rPr lang="en-NZ" sz="1800" dirty="0">
                  <a:solidFill>
                    <a:schemeClr val="accent6">
                      <a:lumMod val="50000"/>
                    </a:schemeClr>
                  </a:solidFill>
                </a:rPr>
                <a:t>Disability Support System Transformation </a:t>
              </a:r>
            </a:p>
            <a:p>
              <a:pPr marL="285750" indent="-285750">
                <a:buFont typeface="Arial" panose="020B0604020202020204" pitchFamily="34" charset="0"/>
                <a:buChar char="•"/>
              </a:pPr>
              <a:r>
                <a:rPr lang="en-NZ" sz="1800" dirty="0">
                  <a:solidFill>
                    <a:schemeClr val="accent6">
                      <a:lumMod val="50000"/>
                    </a:schemeClr>
                  </a:solidFill>
                </a:rPr>
                <a:t>Public Sector Diversity &amp; Inclusion</a:t>
              </a:r>
            </a:p>
            <a:p>
              <a:pPr marL="285750" indent="-285750">
                <a:buFont typeface="Arial" panose="020B0604020202020204" pitchFamily="34" charset="0"/>
                <a:buChar char="•"/>
              </a:pPr>
              <a:r>
                <a:rPr lang="en-NZ" sz="1800" dirty="0">
                  <a:solidFill>
                    <a:schemeClr val="accent6">
                      <a:lumMod val="50000"/>
                    </a:schemeClr>
                  </a:solidFill>
                </a:rPr>
                <a:t>Mental health system response</a:t>
              </a:r>
            </a:p>
            <a:p>
              <a:pPr marL="285750" indent="-285750">
                <a:buFont typeface="Arial" panose="020B0604020202020204" pitchFamily="34" charset="0"/>
                <a:buChar char="•"/>
              </a:pPr>
              <a:r>
                <a:rPr lang="en-NZ" sz="1800" dirty="0">
                  <a:solidFill>
                    <a:schemeClr val="accent6">
                      <a:lumMod val="50000"/>
                    </a:schemeClr>
                  </a:solidFill>
                </a:rPr>
                <a:t>Like Minds</a:t>
              </a:r>
            </a:p>
            <a:p>
              <a:pPr marL="285750" indent="-285750">
                <a:spcAft>
                  <a:spcPts val="600"/>
                </a:spcAft>
                <a:buFont typeface="Arial" panose="020B0604020202020204" pitchFamily="34" charset="0"/>
                <a:buChar char="•"/>
              </a:pPr>
              <a:r>
                <a:rPr lang="en-NZ" sz="1800" dirty="0">
                  <a:solidFill>
                    <a:schemeClr val="accent6">
                      <a:lumMod val="50000"/>
                    </a:schemeClr>
                  </a:solidFill>
                </a:rPr>
                <a:t>Better Later Life</a:t>
              </a:r>
            </a:p>
          </p:txBody>
        </p:sp>
        <p:sp>
          <p:nvSpPr>
            <p:cNvPr id="4" name="Rectangle 3">
              <a:extLst>
                <a:ext uri="{FF2B5EF4-FFF2-40B4-BE49-F238E27FC236}">
                  <a16:creationId xmlns:a16="http://schemas.microsoft.com/office/drawing/2014/main" id="{8F6643DF-B0F3-4A29-B19B-61E72748EE54}"/>
                </a:ext>
              </a:extLst>
            </p:cNvPr>
            <p:cNvSpPr/>
            <p:nvPr/>
          </p:nvSpPr>
          <p:spPr>
            <a:xfrm>
              <a:off x="447139" y="975449"/>
              <a:ext cx="4027526" cy="2631490"/>
            </a:xfrm>
            <a:prstGeom prst="rect">
              <a:avLst/>
            </a:prstGeom>
          </p:spPr>
          <p:txBody>
            <a:bodyPr wrap="square">
              <a:spAutoFit/>
            </a:bodyPr>
            <a:lstStyle/>
            <a:p>
              <a:pPr marL="285750" indent="-285750">
                <a:spcAft>
                  <a:spcPts val="600"/>
                </a:spcAft>
                <a:buClr>
                  <a:srgbClr val="B80000"/>
                </a:buClr>
                <a:buSzPct val="191000"/>
                <a:buFont typeface="Arial" panose="020B0604020202020204" pitchFamily="34" charset="0"/>
                <a:buChar char="•"/>
              </a:pPr>
              <a:r>
                <a:rPr lang="en-NZ" sz="1400" dirty="0"/>
                <a:t>Government’s vision for a productive, sustainable and inclusive labour market remains appropriate but some immediate priorities change</a:t>
              </a:r>
            </a:p>
            <a:p>
              <a:pPr marL="285750" indent="-285750">
                <a:spcAft>
                  <a:spcPts val="600"/>
                </a:spcAft>
                <a:buClr>
                  <a:srgbClr val="B80000"/>
                </a:buClr>
                <a:buSzPct val="191000"/>
                <a:buFont typeface="Arial" panose="020B0604020202020204" pitchFamily="34" charset="0"/>
                <a:buChar char="•"/>
              </a:pPr>
              <a:r>
                <a:rPr lang="en-NZ" sz="1400" dirty="0"/>
                <a:t>Government is committed to ensuring an inclusive recovery – big investment </a:t>
              </a:r>
            </a:p>
            <a:p>
              <a:pPr marL="285750" indent="-285750">
                <a:spcAft>
                  <a:spcPts val="600"/>
                </a:spcAft>
                <a:buClr>
                  <a:srgbClr val="B80000"/>
                </a:buClr>
                <a:buSzPct val="191000"/>
                <a:buFont typeface="Arial" panose="020B0604020202020204" pitchFamily="34" charset="0"/>
                <a:buChar char="•"/>
              </a:pPr>
              <a:r>
                <a:rPr lang="en-NZ" sz="1400" dirty="0"/>
                <a:t>Opportunities to build on new ways </a:t>
              </a:r>
              <a:br>
                <a:rPr lang="en-NZ" sz="1400" dirty="0"/>
              </a:br>
              <a:r>
                <a:rPr lang="en-NZ" sz="1400" dirty="0"/>
                <a:t>of working </a:t>
              </a:r>
            </a:p>
            <a:p>
              <a:pPr marL="285750" indent="-285750">
                <a:spcAft>
                  <a:spcPts val="600"/>
                </a:spcAft>
                <a:buClr>
                  <a:srgbClr val="B80000"/>
                </a:buClr>
                <a:buSzPct val="191000"/>
                <a:buFont typeface="Arial" panose="020B0604020202020204" pitchFamily="34" charset="0"/>
                <a:buChar char="•"/>
              </a:pPr>
              <a:r>
                <a:rPr lang="en-NZ" sz="1400" dirty="0"/>
                <a:t>Structural changes  - job creation</a:t>
              </a:r>
            </a:p>
            <a:p>
              <a:pPr marL="285750" indent="-285750">
                <a:spcAft>
                  <a:spcPts val="600"/>
                </a:spcAft>
                <a:buClr>
                  <a:srgbClr val="B80000"/>
                </a:buClr>
                <a:buSzPct val="191000"/>
                <a:buFont typeface="Arial" panose="020B0604020202020204" pitchFamily="34" charset="0"/>
                <a:buChar char="•"/>
              </a:pPr>
              <a:endParaRPr lang="en-NZ" sz="1400" dirty="0"/>
            </a:p>
            <a:p>
              <a:pPr marL="285750" indent="-285750">
                <a:spcAft>
                  <a:spcPts val="600"/>
                </a:spcAft>
                <a:buClr>
                  <a:srgbClr val="B80000"/>
                </a:buClr>
                <a:buSzPct val="191000"/>
                <a:buFont typeface="Arial" panose="020B0604020202020204" pitchFamily="34" charset="0"/>
                <a:buChar char="•"/>
              </a:pPr>
              <a:endParaRPr lang="en-NZ" sz="1400" dirty="0"/>
            </a:p>
          </p:txBody>
        </p:sp>
        <p:sp>
          <p:nvSpPr>
            <p:cNvPr id="45" name="Rectangle 44">
              <a:extLst>
                <a:ext uri="{FF2B5EF4-FFF2-40B4-BE49-F238E27FC236}">
                  <a16:creationId xmlns:a16="http://schemas.microsoft.com/office/drawing/2014/main" id="{1A427BD7-EC7F-47D0-90A9-78E025C74C1A}"/>
                </a:ext>
              </a:extLst>
            </p:cNvPr>
            <p:cNvSpPr/>
            <p:nvPr/>
          </p:nvSpPr>
          <p:spPr>
            <a:xfrm>
              <a:off x="4718289" y="1236382"/>
              <a:ext cx="2651185" cy="1569660"/>
            </a:xfrm>
            <a:prstGeom prst="rect">
              <a:avLst/>
            </a:prstGeom>
          </p:spPr>
          <p:txBody>
            <a:bodyPr wrap="square">
              <a:spAutoFit/>
            </a:bodyPr>
            <a:lstStyle>
              <a:defPPr>
                <a:defRPr lang="en-US"/>
              </a:defPPr>
              <a:lvl1pPr marL="0" algn="l" defTabSz="1378351" rtl="0" eaLnBrk="1" latinLnBrk="0" hangingPunct="1">
                <a:defRPr sz="2700" kern="1200">
                  <a:solidFill>
                    <a:schemeClr val="tx1"/>
                  </a:solidFill>
                  <a:latin typeface="+mn-lt"/>
                  <a:ea typeface="+mn-ea"/>
                  <a:cs typeface="+mn-cs"/>
                </a:defRPr>
              </a:lvl1pPr>
              <a:lvl2pPr marL="689176" algn="l" defTabSz="1378351" rtl="0" eaLnBrk="1" latinLnBrk="0" hangingPunct="1">
                <a:defRPr sz="2700" kern="1200">
                  <a:solidFill>
                    <a:schemeClr val="tx1"/>
                  </a:solidFill>
                  <a:latin typeface="+mn-lt"/>
                  <a:ea typeface="+mn-ea"/>
                  <a:cs typeface="+mn-cs"/>
                </a:defRPr>
              </a:lvl2pPr>
              <a:lvl3pPr marL="1378351" algn="l" defTabSz="1378351" rtl="0" eaLnBrk="1" latinLnBrk="0" hangingPunct="1">
                <a:defRPr sz="2700" kern="1200">
                  <a:solidFill>
                    <a:schemeClr val="tx1"/>
                  </a:solidFill>
                  <a:latin typeface="+mn-lt"/>
                  <a:ea typeface="+mn-ea"/>
                  <a:cs typeface="+mn-cs"/>
                </a:defRPr>
              </a:lvl3pPr>
              <a:lvl4pPr marL="2067527" algn="l" defTabSz="1378351" rtl="0" eaLnBrk="1" latinLnBrk="0" hangingPunct="1">
                <a:defRPr sz="2700" kern="1200">
                  <a:solidFill>
                    <a:schemeClr val="tx1"/>
                  </a:solidFill>
                  <a:latin typeface="+mn-lt"/>
                  <a:ea typeface="+mn-ea"/>
                  <a:cs typeface="+mn-cs"/>
                </a:defRPr>
              </a:lvl4pPr>
              <a:lvl5pPr marL="2756703" algn="l" defTabSz="1378351" rtl="0" eaLnBrk="1" latinLnBrk="0" hangingPunct="1">
                <a:defRPr sz="2700" kern="1200">
                  <a:solidFill>
                    <a:schemeClr val="tx1"/>
                  </a:solidFill>
                  <a:latin typeface="+mn-lt"/>
                  <a:ea typeface="+mn-ea"/>
                  <a:cs typeface="+mn-cs"/>
                </a:defRPr>
              </a:lvl5pPr>
              <a:lvl6pPr marL="3445879" algn="l" defTabSz="1378351" rtl="0" eaLnBrk="1" latinLnBrk="0" hangingPunct="1">
                <a:defRPr sz="2700" kern="1200">
                  <a:solidFill>
                    <a:schemeClr val="tx1"/>
                  </a:solidFill>
                  <a:latin typeface="+mn-lt"/>
                  <a:ea typeface="+mn-ea"/>
                  <a:cs typeface="+mn-cs"/>
                </a:defRPr>
              </a:lvl6pPr>
              <a:lvl7pPr marL="4135054" algn="l" defTabSz="1378351" rtl="0" eaLnBrk="1" latinLnBrk="0" hangingPunct="1">
                <a:defRPr sz="2700" kern="1200">
                  <a:solidFill>
                    <a:schemeClr val="tx1"/>
                  </a:solidFill>
                  <a:latin typeface="+mn-lt"/>
                  <a:ea typeface="+mn-ea"/>
                  <a:cs typeface="+mn-cs"/>
                </a:defRPr>
              </a:lvl7pPr>
              <a:lvl8pPr marL="4824230" algn="l" defTabSz="1378351" rtl="0" eaLnBrk="1" latinLnBrk="0" hangingPunct="1">
                <a:defRPr sz="2700" kern="1200">
                  <a:solidFill>
                    <a:schemeClr val="tx1"/>
                  </a:solidFill>
                  <a:latin typeface="+mn-lt"/>
                  <a:ea typeface="+mn-ea"/>
                  <a:cs typeface="+mn-cs"/>
                </a:defRPr>
              </a:lvl8pPr>
              <a:lvl9pPr marL="5513406" algn="l" defTabSz="1378351" rtl="0" eaLnBrk="1" latinLnBrk="0" hangingPunct="1">
                <a:defRPr sz="2700" kern="1200">
                  <a:solidFill>
                    <a:schemeClr val="tx1"/>
                  </a:solidFill>
                  <a:latin typeface="+mn-lt"/>
                  <a:ea typeface="+mn-ea"/>
                  <a:cs typeface="+mn-cs"/>
                </a:defRPr>
              </a:lvl9pPr>
            </a:lstStyle>
            <a:p>
              <a:pPr algn="ctr">
                <a:spcAft>
                  <a:spcPts val="788"/>
                </a:spcAft>
              </a:pPr>
              <a:r>
                <a:rPr lang="en-NZ" sz="3200" b="1" dirty="0">
                  <a:solidFill>
                    <a:srgbClr val="C00000"/>
                  </a:solidFill>
                </a:rPr>
                <a:t>Disability Employment </a:t>
              </a:r>
              <a:br>
                <a:rPr lang="en-NZ" sz="3200" b="1" dirty="0">
                  <a:solidFill>
                    <a:srgbClr val="C00000"/>
                  </a:solidFill>
                </a:rPr>
              </a:br>
              <a:r>
                <a:rPr lang="en-NZ" sz="3200" b="1" dirty="0">
                  <a:solidFill>
                    <a:srgbClr val="C00000"/>
                  </a:solidFill>
                </a:rPr>
                <a:t>Action Plan</a:t>
              </a:r>
              <a:r>
                <a:rPr lang="en-NZ" sz="3200" dirty="0">
                  <a:solidFill>
                    <a:srgbClr val="C00000"/>
                  </a:solidFill>
                </a:rPr>
                <a:t> </a:t>
              </a:r>
              <a:endParaRPr lang="en-NZ" sz="3200" i="1" dirty="0">
                <a:solidFill>
                  <a:srgbClr val="C00000"/>
                </a:solidFill>
              </a:endParaRPr>
            </a:p>
          </p:txBody>
        </p:sp>
        <p:sp>
          <p:nvSpPr>
            <p:cNvPr id="18" name="TextBox 17">
              <a:extLst>
                <a:ext uri="{FF2B5EF4-FFF2-40B4-BE49-F238E27FC236}">
                  <a16:creationId xmlns:a16="http://schemas.microsoft.com/office/drawing/2014/main" id="{3965C8D4-9A90-418A-9A72-874648C81CC6}"/>
                </a:ext>
              </a:extLst>
            </p:cNvPr>
            <p:cNvSpPr txBox="1"/>
            <p:nvPr/>
          </p:nvSpPr>
          <p:spPr>
            <a:xfrm>
              <a:off x="3768486" y="2900931"/>
              <a:ext cx="4575710" cy="369332"/>
            </a:xfrm>
            <a:prstGeom prst="rect">
              <a:avLst/>
            </a:prstGeom>
            <a:solidFill>
              <a:srgbClr val="E2F0D9">
                <a:alpha val="63137"/>
              </a:srgbClr>
            </a:solidFill>
            <a:ln>
              <a:noFill/>
            </a:ln>
          </p:spPr>
          <p:txBody>
            <a:bodyPr wrap="square" rtlCol="0">
              <a:spAutoFit/>
            </a:bodyPr>
            <a:lstStyle>
              <a:defPPr>
                <a:defRPr lang="en-US"/>
              </a:defPPr>
              <a:lvl1pPr marL="112608" indent="-112608" defTabSz="1378351">
                <a:buFont typeface="Arial" panose="020B0604020202020204" pitchFamily="34" charset="0"/>
                <a:buChar char="•"/>
                <a:defRPr sz="1100">
                  <a:solidFill>
                    <a:schemeClr val="accent1">
                      <a:lumMod val="50000"/>
                    </a:schemeClr>
                  </a:solidFill>
                </a:defRPr>
              </a:lvl1pPr>
              <a:lvl2pPr marL="689176" defTabSz="1378351">
                <a:defRPr sz="2700"/>
              </a:lvl2pPr>
              <a:lvl3pPr marL="1378351" defTabSz="1378351">
                <a:defRPr sz="2700"/>
              </a:lvl3pPr>
              <a:lvl4pPr marL="2067527" defTabSz="1378351">
                <a:defRPr sz="2700"/>
              </a:lvl4pPr>
              <a:lvl5pPr marL="2756703" defTabSz="1378351">
                <a:defRPr sz="2700"/>
              </a:lvl5pPr>
              <a:lvl6pPr marL="3445879" defTabSz="1378351">
                <a:defRPr sz="2700"/>
              </a:lvl6pPr>
              <a:lvl7pPr marL="4135054" defTabSz="1378351">
                <a:defRPr sz="2700"/>
              </a:lvl7pPr>
              <a:lvl8pPr marL="4824230" defTabSz="1378351">
                <a:defRPr sz="2700"/>
              </a:lvl8pPr>
              <a:lvl9pPr marL="5513406" defTabSz="1378351">
                <a:defRPr sz="2700"/>
              </a:lvl9pPr>
            </a:lstStyle>
            <a:p>
              <a:pPr marL="0" indent="0">
                <a:buNone/>
              </a:pPr>
              <a:r>
                <a:rPr lang="en-NZ" sz="1800" b="1" dirty="0">
                  <a:solidFill>
                    <a:srgbClr val="C00000"/>
                  </a:solidFill>
                </a:rPr>
                <a:t>Broad scope … cross-agency living document</a:t>
              </a:r>
            </a:p>
          </p:txBody>
        </p:sp>
        <p:cxnSp>
          <p:nvCxnSpPr>
            <p:cNvPr id="21" name="Straight Arrow Connector 20">
              <a:extLst>
                <a:ext uri="{FF2B5EF4-FFF2-40B4-BE49-F238E27FC236}">
                  <a16:creationId xmlns:a16="http://schemas.microsoft.com/office/drawing/2014/main" id="{7219176C-7813-4C2C-9E95-C5EC1F491378}"/>
                </a:ext>
              </a:extLst>
            </p:cNvPr>
            <p:cNvCxnSpPr>
              <a:cxnSpLocks/>
            </p:cNvCxnSpPr>
            <p:nvPr/>
          </p:nvCxnSpPr>
          <p:spPr>
            <a:xfrm>
              <a:off x="7633826" y="4299384"/>
              <a:ext cx="638683" cy="86890"/>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27" name="Straight Arrow Connector 26">
              <a:extLst>
                <a:ext uri="{FF2B5EF4-FFF2-40B4-BE49-F238E27FC236}">
                  <a16:creationId xmlns:a16="http://schemas.microsoft.com/office/drawing/2014/main" id="{E556B01E-D50A-43A1-A1A8-FAF4B82FF864}"/>
                </a:ext>
              </a:extLst>
            </p:cNvPr>
            <p:cNvCxnSpPr>
              <a:cxnSpLocks/>
            </p:cNvCxnSpPr>
            <p:nvPr/>
          </p:nvCxnSpPr>
          <p:spPr>
            <a:xfrm flipH="1" flipV="1">
              <a:off x="3871356" y="3948353"/>
              <a:ext cx="1034020" cy="355835"/>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32" name="Straight Arrow Connector 31">
              <a:extLst>
                <a:ext uri="{FF2B5EF4-FFF2-40B4-BE49-F238E27FC236}">
                  <a16:creationId xmlns:a16="http://schemas.microsoft.com/office/drawing/2014/main" id="{FF36A348-1E4D-42D5-BD2A-C6CEC058BAA8}"/>
                </a:ext>
              </a:extLst>
            </p:cNvPr>
            <p:cNvCxnSpPr>
              <a:cxnSpLocks/>
            </p:cNvCxnSpPr>
            <p:nvPr/>
          </p:nvCxnSpPr>
          <p:spPr>
            <a:xfrm>
              <a:off x="7661643" y="4276872"/>
              <a:ext cx="0" cy="998202"/>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39" name="Straight Arrow Connector 38">
              <a:extLst>
                <a:ext uri="{FF2B5EF4-FFF2-40B4-BE49-F238E27FC236}">
                  <a16:creationId xmlns:a16="http://schemas.microsoft.com/office/drawing/2014/main" id="{32641FFA-BA43-4B8D-8F30-FDAAE210AE32}"/>
                </a:ext>
              </a:extLst>
            </p:cNvPr>
            <p:cNvCxnSpPr>
              <a:cxnSpLocks/>
            </p:cNvCxnSpPr>
            <p:nvPr/>
          </p:nvCxnSpPr>
          <p:spPr>
            <a:xfrm>
              <a:off x="4878135" y="4304188"/>
              <a:ext cx="0" cy="985828"/>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47" name="Straight Arrow Connector 46">
              <a:extLst>
                <a:ext uri="{FF2B5EF4-FFF2-40B4-BE49-F238E27FC236}">
                  <a16:creationId xmlns:a16="http://schemas.microsoft.com/office/drawing/2014/main" id="{40445096-114E-49DE-BC49-908AD6C3663F}"/>
                </a:ext>
              </a:extLst>
            </p:cNvPr>
            <p:cNvCxnSpPr>
              <a:cxnSpLocks/>
            </p:cNvCxnSpPr>
            <p:nvPr/>
          </p:nvCxnSpPr>
          <p:spPr>
            <a:xfrm flipV="1">
              <a:off x="7655432" y="3601544"/>
              <a:ext cx="766821" cy="693618"/>
            </a:xfrm>
            <a:prstGeom prst="straightConnector1">
              <a:avLst/>
            </a:prstGeom>
            <a:ln w="57150">
              <a:solidFill>
                <a:schemeClr val="accent6">
                  <a:lumMod val="60000"/>
                  <a:lumOff val="40000"/>
                </a:schemeClr>
              </a:solidFill>
              <a:tailEnd type="triangle"/>
            </a:ln>
          </p:spPr>
          <p:style>
            <a:lnRef idx="3">
              <a:schemeClr val="accent6"/>
            </a:lnRef>
            <a:fillRef idx="0">
              <a:schemeClr val="accent6"/>
            </a:fillRef>
            <a:effectRef idx="2">
              <a:schemeClr val="accent6"/>
            </a:effectRef>
            <a:fontRef idx="minor">
              <a:schemeClr val="tx1"/>
            </a:fontRef>
          </p:style>
        </p:cxnSp>
      </p:grpSp>
    </p:spTree>
    <p:extLst>
      <p:ext uri="{BB962C8B-B14F-4D97-AF65-F5344CB8AC3E}">
        <p14:creationId xmlns:p14="http://schemas.microsoft.com/office/powerpoint/2010/main" val="1246250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FC6EF11-F588-4AB5-A653-1EA1380DAA55}"/>
              </a:ext>
            </a:extLst>
          </p:cNvPr>
          <p:cNvSpPr/>
          <p:nvPr/>
        </p:nvSpPr>
        <p:spPr>
          <a:xfrm>
            <a:off x="4905375" y="2100801"/>
            <a:ext cx="6696075" cy="2375376"/>
          </a:xfrm>
          <a:prstGeom prst="rect">
            <a:avLst/>
          </a:prstGeom>
          <a:solidFill>
            <a:srgbClr val="FBE5D6">
              <a:alpha val="4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a:extLst>
              <a:ext uri="{FF2B5EF4-FFF2-40B4-BE49-F238E27FC236}">
                <a16:creationId xmlns:a16="http://schemas.microsoft.com/office/drawing/2014/main" id="{3172EF35-9DE4-4F74-B4DC-83C45F773982}"/>
              </a:ext>
            </a:extLst>
          </p:cNvPr>
          <p:cNvSpPr>
            <a:spLocks noGrp="1"/>
          </p:cNvSpPr>
          <p:nvPr>
            <p:ph type="title"/>
          </p:nvPr>
        </p:nvSpPr>
        <p:spPr>
          <a:xfrm>
            <a:off x="4343401" y="43286"/>
            <a:ext cx="7715250" cy="792779"/>
          </a:xfrm>
        </p:spPr>
        <p:txBody>
          <a:bodyPr vert="horz" lIns="91440" tIns="45720" rIns="91440" bIns="45720" rtlCol="0" anchor="b">
            <a:normAutofit/>
          </a:bodyPr>
          <a:lstStyle/>
          <a:p>
            <a:pPr algn="ctr"/>
            <a:r>
              <a:rPr lang="en-NZ" sz="4000" b="1">
                <a:solidFill>
                  <a:srgbClr val="C00000"/>
                </a:solidFill>
              </a:rPr>
              <a:t>Public Consultation on the Draft Plan </a:t>
            </a:r>
            <a:endParaRPr lang="en-US" sz="4000"/>
          </a:p>
        </p:txBody>
      </p:sp>
      <p:sp>
        <p:nvSpPr>
          <p:cNvPr id="3" name="Content Placeholder 2">
            <a:extLst>
              <a:ext uri="{FF2B5EF4-FFF2-40B4-BE49-F238E27FC236}">
                <a16:creationId xmlns:a16="http://schemas.microsoft.com/office/drawing/2014/main" id="{54673532-F3FA-4D42-BD69-3458732C2791}"/>
              </a:ext>
            </a:extLst>
          </p:cNvPr>
          <p:cNvSpPr>
            <a:spLocks noGrp="1"/>
          </p:cNvSpPr>
          <p:nvPr>
            <p:ph sz="half" idx="1"/>
          </p:nvPr>
        </p:nvSpPr>
        <p:spPr>
          <a:xfrm>
            <a:off x="4565381" y="2338664"/>
            <a:ext cx="7212083" cy="4399982"/>
          </a:xfrm>
        </p:spPr>
        <p:txBody>
          <a:bodyPr vert="horz" lIns="91440" tIns="45720" rIns="91440" bIns="45720" rtlCol="0">
            <a:normAutofit/>
          </a:bodyPr>
          <a:lstStyle/>
          <a:p>
            <a:pPr marL="0" indent="0" fontAlgn="base">
              <a:spcAft>
                <a:spcPts val="600"/>
              </a:spcAft>
              <a:buClr>
                <a:srgbClr val="B80000"/>
              </a:buClr>
              <a:buSzPct val="191000"/>
              <a:buNone/>
            </a:pPr>
            <a:endParaRPr lang="en-NZ" sz="2000" dirty="0"/>
          </a:p>
          <a:p>
            <a:pPr marL="285750" indent="-285750" fontAlgn="base">
              <a:lnSpc>
                <a:spcPct val="100000"/>
              </a:lnSpc>
              <a:spcBef>
                <a:spcPts val="1800"/>
              </a:spcBef>
              <a:spcAft>
                <a:spcPts val="600"/>
              </a:spcAft>
              <a:buClr>
                <a:srgbClr val="B80000"/>
              </a:buClr>
              <a:buSzPct val="229000"/>
            </a:pPr>
            <a:r>
              <a:rPr lang="en-NZ" sz="1800" dirty="0"/>
              <a:t>We heard from </a:t>
            </a:r>
            <a:r>
              <a:rPr lang="en-NZ" sz="1800" b="1" dirty="0"/>
              <a:t>over 385 people</a:t>
            </a:r>
            <a:r>
              <a:rPr lang="en-NZ" sz="1800" dirty="0"/>
              <a:t>, many representing </a:t>
            </a:r>
            <a:br>
              <a:rPr lang="en-NZ" sz="1800" dirty="0"/>
            </a:br>
            <a:r>
              <a:rPr lang="en-NZ" sz="1800" dirty="0"/>
              <a:t>organisations or memberships</a:t>
            </a:r>
          </a:p>
          <a:p>
            <a:pPr marL="0" indent="0" fontAlgn="base">
              <a:spcAft>
                <a:spcPts val="600"/>
              </a:spcAft>
              <a:buClr>
                <a:srgbClr val="B80000"/>
              </a:buClr>
              <a:buSzPct val="191000"/>
              <a:buNone/>
            </a:pPr>
            <a:endParaRPr lang="en-NZ" sz="2000" dirty="0"/>
          </a:p>
          <a:p>
            <a:pPr marL="0" indent="0" fontAlgn="base">
              <a:spcAft>
                <a:spcPts val="600"/>
              </a:spcAft>
              <a:buClr>
                <a:srgbClr val="B80000"/>
              </a:buClr>
              <a:buSzPct val="191000"/>
              <a:buNone/>
            </a:pPr>
            <a:endParaRPr lang="en-NZ" sz="2000" dirty="0"/>
          </a:p>
          <a:p>
            <a:pPr marL="742950" lvl="2" indent="-285750" fontAlgn="base">
              <a:spcBef>
                <a:spcPts val="1800"/>
              </a:spcBef>
              <a:spcAft>
                <a:spcPts val="600"/>
              </a:spcAft>
              <a:buClr>
                <a:srgbClr val="B80000"/>
              </a:buClr>
              <a:buSzPct val="191000"/>
              <a:buFont typeface="Courier New" panose="02070309020205020404" pitchFamily="49" charset="0"/>
              <a:buChar char="o"/>
            </a:pPr>
            <a:r>
              <a:rPr lang="en-NZ" sz="1600" dirty="0"/>
              <a:t>152 online survey responses </a:t>
            </a:r>
          </a:p>
          <a:p>
            <a:pPr marL="742950" lvl="2" indent="-285750" fontAlgn="base">
              <a:spcBef>
                <a:spcPts val="1000"/>
              </a:spcBef>
              <a:spcAft>
                <a:spcPts val="600"/>
              </a:spcAft>
              <a:buClr>
                <a:srgbClr val="B80000"/>
              </a:buClr>
              <a:buSzPct val="191000"/>
              <a:buFont typeface="Courier New" panose="02070309020205020404" pitchFamily="49" charset="0"/>
              <a:buChar char="o"/>
            </a:pPr>
            <a:r>
              <a:rPr lang="en-NZ" sz="1600" dirty="0"/>
              <a:t>Over 200 people face-to-face (including in hui and workshops)</a:t>
            </a:r>
          </a:p>
          <a:p>
            <a:pPr marL="742950" lvl="2" indent="-285750" fontAlgn="base">
              <a:spcBef>
                <a:spcPts val="1000"/>
              </a:spcBef>
              <a:spcAft>
                <a:spcPts val="600"/>
              </a:spcAft>
              <a:buClr>
                <a:srgbClr val="B80000"/>
              </a:buClr>
              <a:buSzPct val="191000"/>
              <a:buFont typeface="Courier New" panose="02070309020205020404" pitchFamily="49" charset="0"/>
              <a:buChar char="o"/>
            </a:pPr>
            <a:r>
              <a:rPr lang="en-NZ" sz="1600" dirty="0"/>
              <a:t>33 written submissions</a:t>
            </a:r>
          </a:p>
          <a:p>
            <a:pPr marL="285750" indent="-285750" fontAlgn="base">
              <a:lnSpc>
                <a:spcPct val="100000"/>
              </a:lnSpc>
              <a:spcAft>
                <a:spcPts val="600"/>
              </a:spcAft>
              <a:buClr>
                <a:srgbClr val="B80000"/>
              </a:buClr>
              <a:buSzPct val="229000"/>
            </a:pPr>
            <a:r>
              <a:rPr lang="en-NZ" sz="1800" dirty="0"/>
              <a:t>Respondents supported the goals and objectives and wanted clarity on resources, measurable deliverables and accountability</a:t>
            </a:r>
          </a:p>
          <a:p>
            <a:endParaRPr lang="en-US" sz="1400" dirty="0"/>
          </a:p>
        </p:txBody>
      </p:sp>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04670"/>
            </a:solidFill>
          </a:ln>
        </p:spPr>
        <p:style>
          <a:lnRef idx="1">
            <a:schemeClr val="accent1"/>
          </a:lnRef>
          <a:fillRef idx="0">
            <a:schemeClr val="accent1"/>
          </a:fillRef>
          <a:effectRef idx="0">
            <a:schemeClr val="accent1"/>
          </a:effectRef>
          <a:fontRef idx="minor">
            <a:schemeClr val="tx1"/>
          </a:fontRef>
        </p:style>
      </p:cxnSp>
      <p:sp>
        <p:nvSpPr>
          <p:cNvPr id="7" name="Callout: Line 6">
            <a:extLst>
              <a:ext uri="{FF2B5EF4-FFF2-40B4-BE49-F238E27FC236}">
                <a16:creationId xmlns:a16="http://schemas.microsoft.com/office/drawing/2014/main" id="{5E661B66-B7E6-4AF0-B7F8-EA318F40CD0C}"/>
              </a:ext>
            </a:extLst>
          </p:cNvPr>
          <p:cNvSpPr/>
          <p:nvPr/>
        </p:nvSpPr>
        <p:spPr>
          <a:xfrm>
            <a:off x="5558670" y="2129434"/>
            <a:ext cx="5909081" cy="629173"/>
          </a:xfrm>
          <a:prstGeom prst="borderCallout1">
            <a:avLst>
              <a:gd name="adj1" fmla="val 5191"/>
              <a:gd name="adj2" fmla="val 69640"/>
              <a:gd name="adj3" fmla="val -41864"/>
              <a:gd name="adj4" fmla="val 69480"/>
            </a:avLst>
          </a:prstGeom>
          <a:solidFill>
            <a:schemeClr val="accent2">
              <a:lumMod val="40000"/>
              <a:lumOff val="60000"/>
            </a:schemeClr>
          </a:solidFill>
          <a:ln w="28575">
            <a:solidFill>
              <a:schemeClr val="accent6">
                <a:lumMod val="75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600" dirty="0">
                <a:solidFill>
                  <a:srgbClr val="002060"/>
                </a:solidFill>
              </a:rPr>
              <a:t>Including disabled people and </a:t>
            </a:r>
            <a:r>
              <a:rPr lang="en-NZ" sz="1600" dirty="0" err="1">
                <a:solidFill>
                  <a:srgbClr val="002060"/>
                </a:solidFill>
              </a:rPr>
              <a:t>whānau</a:t>
            </a:r>
            <a:r>
              <a:rPr lang="en-NZ" sz="1600" dirty="0">
                <a:solidFill>
                  <a:srgbClr val="002060"/>
                </a:solidFill>
              </a:rPr>
              <a:t>, employers, unions and </a:t>
            </a:r>
            <a:br>
              <a:rPr lang="en-NZ" sz="1600" dirty="0">
                <a:solidFill>
                  <a:srgbClr val="002060"/>
                </a:solidFill>
              </a:rPr>
            </a:br>
            <a:r>
              <a:rPr lang="en-NZ" sz="1600" dirty="0">
                <a:solidFill>
                  <a:srgbClr val="002060"/>
                </a:solidFill>
              </a:rPr>
              <a:t>employment service , disability support and mental health providers</a:t>
            </a:r>
          </a:p>
        </p:txBody>
      </p:sp>
      <p:sp>
        <p:nvSpPr>
          <p:cNvPr id="6" name="Rectangle 5">
            <a:extLst>
              <a:ext uri="{FF2B5EF4-FFF2-40B4-BE49-F238E27FC236}">
                <a16:creationId xmlns:a16="http://schemas.microsoft.com/office/drawing/2014/main" id="{4855D1A1-5232-42C7-9551-069DE9A69E19}"/>
              </a:ext>
            </a:extLst>
          </p:cNvPr>
          <p:cNvSpPr/>
          <p:nvPr/>
        </p:nvSpPr>
        <p:spPr>
          <a:xfrm>
            <a:off x="4633824" y="860514"/>
            <a:ext cx="7426594" cy="1128514"/>
          </a:xfrm>
          <a:prstGeom prst="rect">
            <a:avLst/>
          </a:prstGeom>
        </p:spPr>
        <p:txBody>
          <a:bodyPr wrap="square">
            <a:spAutoFit/>
          </a:bodyPr>
          <a:lstStyle/>
          <a:p>
            <a:pPr marL="285750" indent="-285750" fontAlgn="base">
              <a:spcBef>
                <a:spcPts val="1000"/>
              </a:spcBef>
              <a:spcAft>
                <a:spcPts val="600"/>
              </a:spcAft>
              <a:buClr>
                <a:srgbClr val="B80000"/>
              </a:buClr>
              <a:buSzPct val="229000"/>
              <a:buFont typeface="Arial" panose="020B0604020202020204" pitchFamily="34" charset="0"/>
              <a:buChar char="•"/>
            </a:pPr>
            <a:r>
              <a:rPr lang="en-NZ" dirty="0"/>
              <a:t>Took place November 2019 – to end of February 2020</a:t>
            </a:r>
          </a:p>
          <a:p>
            <a:pPr marL="285750" indent="-285750" fontAlgn="base">
              <a:spcBef>
                <a:spcPts val="1000"/>
              </a:spcBef>
              <a:spcAft>
                <a:spcPts val="600"/>
              </a:spcAft>
              <a:buClr>
                <a:srgbClr val="B80000"/>
              </a:buClr>
              <a:buSzPct val="229000"/>
              <a:buFont typeface="Arial" panose="020B0604020202020204" pitchFamily="34" charset="0"/>
              <a:buChar char="•"/>
            </a:pPr>
            <a:r>
              <a:rPr lang="en-NZ" dirty="0"/>
              <a:t>The aim was to check-back with key stakeholders to validate </a:t>
            </a:r>
            <a:br>
              <a:rPr lang="en-NZ" dirty="0"/>
            </a:br>
            <a:r>
              <a:rPr lang="en-NZ" dirty="0"/>
              <a:t>proposals and identify gaps</a:t>
            </a:r>
          </a:p>
        </p:txBody>
      </p:sp>
      <p:sp>
        <p:nvSpPr>
          <p:cNvPr id="8" name="Isosceles Triangle 7">
            <a:extLst>
              <a:ext uri="{FF2B5EF4-FFF2-40B4-BE49-F238E27FC236}">
                <a16:creationId xmlns:a16="http://schemas.microsoft.com/office/drawing/2014/main" id="{F5FE98E9-4776-4BC7-867A-8DFF7A9EAF6A}"/>
              </a:ext>
            </a:extLst>
          </p:cNvPr>
          <p:cNvSpPr/>
          <p:nvPr/>
        </p:nvSpPr>
        <p:spPr>
          <a:xfrm rot="10800000">
            <a:off x="8171422" y="1767277"/>
            <a:ext cx="1219201" cy="343020"/>
          </a:xfrm>
          <a:prstGeom prst="triangle">
            <a:avLst>
              <a:gd name="adj" fmla="val 50000"/>
            </a:avLst>
          </a:prstGeom>
          <a:solidFill>
            <a:schemeClr val="accent2">
              <a:lumMod val="40000"/>
              <a:lumOff val="60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Isosceles Triangle 10">
            <a:extLst>
              <a:ext uri="{FF2B5EF4-FFF2-40B4-BE49-F238E27FC236}">
                <a16:creationId xmlns:a16="http://schemas.microsoft.com/office/drawing/2014/main" id="{05FD4119-953C-4F79-8DB5-D91444354B7F}"/>
              </a:ext>
            </a:extLst>
          </p:cNvPr>
          <p:cNvSpPr/>
          <p:nvPr/>
        </p:nvSpPr>
        <p:spPr>
          <a:xfrm rot="10800000">
            <a:off x="5558670" y="3485300"/>
            <a:ext cx="1219201" cy="343020"/>
          </a:xfrm>
          <a:prstGeom prst="triangle">
            <a:avLst>
              <a:gd name="adj" fmla="val 50000"/>
            </a:avLst>
          </a:prstGeom>
          <a:solidFill>
            <a:schemeClr val="accent2">
              <a:lumMod val="40000"/>
              <a:lumOff val="60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Callout: Line 11">
            <a:extLst>
              <a:ext uri="{FF2B5EF4-FFF2-40B4-BE49-F238E27FC236}">
                <a16:creationId xmlns:a16="http://schemas.microsoft.com/office/drawing/2014/main" id="{92C407A2-AE10-4658-A27D-A5F8C88C0CF0}"/>
              </a:ext>
            </a:extLst>
          </p:cNvPr>
          <p:cNvSpPr/>
          <p:nvPr/>
        </p:nvSpPr>
        <p:spPr>
          <a:xfrm>
            <a:off x="5014259" y="3847032"/>
            <a:ext cx="5555869" cy="629173"/>
          </a:xfrm>
          <a:prstGeom prst="borderCallout1">
            <a:avLst>
              <a:gd name="adj1" fmla="val 5191"/>
              <a:gd name="adj2" fmla="val 69640"/>
              <a:gd name="adj3" fmla="val -41864"/>
              <a:gd name="adj4" fmla="val 69480"/>
            </a:avLst>
          </a:prstGeom>
          <a:solidFill>
            <a:schemeClr val="accent2">
              <a:lumMod val="40000"/>
              <a:lumOff val="60000"/>
            </a:schemeClr>
          </a:solidFill>
          <a:ln w="28575">
            <a:solidFill>
              <a:schemeClr val="accent6">
                <a:lumMod val="75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600" dirty="0">
                <a:solidFill>
                  <a:srgbClr val="002060"/>
                </a:solidFill>
              </a:rPr>
              <a:t>Including over 85 non-government organisations, large employers, DHBs, local government and representative bodies</a:t>
            </a:r>
          </a:p>
        </p:txBody>
      </p:sp>
      <p:cxnSp>
        <p:nvCxnSpPr>
          <p:cNvPr id="13" name="Straight Connector 12">
            <a:extLst>
              <a:ext uri="{FF2B5EF4-FFF2-40B4-BE49-F238E27FC236}">
                <a16:creationId xmlns:a16="http://schemas.microsoft.com/office/drawing/2014/main" id="{F4682BCC-4E4A-48C5-81DD-01F0B025DA1A}"/>
              </a:ext>
            </a:extLst>
          </p:cNvPr>
          <p:cNvCxnSpPr>
            <a:cxnSpLocks/>
          </p:cNvCxnSpPr>
          <p:nvPr/>
        </p:nvCxnSpPr>
        <p:spPr>
          <a:xfrm>
            <a:off x="5080934" y="4491030"/>
            <a:ext cx="6309360" cy="0"/>
          </a:xfrm>
          <a:prstGeom prst="line">
            <a:avLst/>
          </a:prstGeom>
          <a:ln w="19050">
            <a:solidFill>
              <a:srgbClr val="B40000"/>
            </a:solidFill>
          </a:ln>
        </p:spPr>
        <p:style>
          <a:lnRef idx="2">
            <a:schemeClr val="accent2"/>
          </a:lnRef>
          <a:fillRef idx="0">
            <a:schemeClr val="accent2"/>
          </a:fillRef>
          <a:effectRef idx="1">
            <a:schemeClr val="accent2"/>
          </a:effectRef>
          <a:fontRef idx="minor">
            <a:schemeClr val="tx1"/>
          </a:fontRef>
        </p:style>
      </p:cxnSp>
      <p:pic>
        <p:nvPicPr>
          <p:cNvPr id="14" name="Picture 13">
            <a:extLst>
              <a:ext uri="{FF2B5EF4-FFF2-40B4-BE49-F238E27FC236}">
                <a16:creationId xmlns:a16="http://schemas.microsoft.com/office/drawing/2014/main" id="{D6CF42EC-F4C0-49DB-BEF8-69B50DD0C1B8}"/>
              </a:ext>
            </a:extLst>
          </p:cNvPr>
          <p:cNvPicPr>
            <a:picLocks noChangeAspect="1"/>
          </p:cNvPicPr>
          <p:nvPr/>
        </p:nvPicPr>
        <p:blipFill>
          <a:blip r:embed="rId3"/>
          <a:stretch>
            <a:fillRect/>
          </a:stretch>
        </p:blipFill>
        <p:spPr>
          <a:xfrm>
            <a:off x="265358" y="270865"/>
            <a:ext cx="4228247" cy="6316270"/>
          </a:xfrm>
          <a:prstGeom prst="rect">
            <a:avLst/>
          </a:prstGeom>
        </p:spPr>
      </p:pic>
    </p:spTree>
    <p:extLst>
      <p:ext uri="{BB962C8B-B14F-4D97-AF65-F5344CB8AC3E}">
        <p14:creationId xmlns:p14="http://schemas.microsoft.com/office/powerpoint/2010/main" val="3318327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CE3F5AC-2889-411D-9213-7F233E656540}"/>
              </a:ext>
            </a:extLst>
          </p:cNvPr>
          <p:cNvSpPr/>
          <p:nvPr/>
        </p:nvSpPr>
        <p:spPr>
          <a:xfrm>
            <a:off x="3285738" y="88194"/>
            <a:ext cx="4174198" cy="6788910"/>
          </a:xfrm>
          <a:prstGeom prst="rect">
            <a:avLst/>
          </a:prstGeom>
          <a:gradFill flip="none" rotWithShape="1">
            <a:gsLst>
              <a:gs pos="87000">
                <a:schemeClr val="bg1"/>
              </a:gs>
              <a:gs pos="13000">
                <a:schemeClr val="accent5">
                  <a:lumMod val="20000"/>
                  <a:lumOff val="80000"/>
                </a:schemeClr>
              </a:gs>
              <a:gs pos="100000">
                <a:srgbClr val="DEEBF7">
                  <a:shade val="100000"/>
                  <a:satMod val="115000"/>
                </a:srgbClr>
              </a:gs>
            </a:gsLst>
            <a:lin ang="16200000" scaled="1"/>
            <a:tileRect/>
          </a:gradFill>
          <a:effectLst>
            <a:softEdge rad="63500"/>
          </a:effectLst>
        </p:spPr>
        <p:txBody>
          <a:bodyPr wrap="square">
            <a:spAutoFit/>
          </a:bodyPr>
          <a:lstStyle/>
          <a:p>
            <a:pPr algn="ctr" defTabSz="457200">
              <a:spcBef>
                <a:spcPts val="600"/>
              </a:spcBef>
              <a:buClr>
                <a:schemeClr val="accent2">
                  <a:lumMod val="75000"/>
                </a:schemeClr>
              </a:buClr>
              <a:buSzPct val="191000"/>
            </a:pPr>
            <a:endParaRPr lang="en-NZ" sz="40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0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4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400" b="1">
              <a:solidFill>
                <a:srgbClr val="C00000"/>
              </a:solidFill>
              <a:latin typeface="+mj-lt"/>
              <a:ea typeface="+mj-ea"/>
              <a:cs typeface="+mj-cs"/>
            </a:endParaRPr>
          </a:p>
          <a:p>
            <a:pPr defTabSz="457200">
              <a:spcBef>
                <a:spcPts val="600"/>
              </a:spcBef>
              <a:buClr>
                <a:schemeClr val="accent2">
                  <a:lumMod val="75000"/>
                </a:schemeClr>
              </a:buClr>
              <a:buSzPct val="191000"/>
            </a:pPr>
            <a:r>
              <a:rPr lang="en-NZ" sz="4400" b="1">
                <a:solidFill>
                  <a:srgbClr val="C00000"/>
                </a:solidFill>
                <a:latin typeface="+mj-lt"/>
                <a:ea typeface="+mj-ea"/>
                <a:cs typeface="+mj-cs"/>
              </a:rPr>
              <a:t>  What we heard</a:t>
            </a:r>
          </a:p>
          <a:p>
            <a:pPr algn="ctr" defTabSz="457200">
              <a:spcBef>
                <a:spcPts val="600"/>
              </a:spcBef>
              <a:buClr>
                <a:schemeClr val="accent2">
                  <a:lumMod val="75000"/>
                </a:schemeClr>
              </a:buClr>
              <a:buSzPct val="191000"/>
            </a:pPr>
            <a:endParaRPr lang="en-NZ" sz="44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4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400" b="1">
              <a:solidFill>
                <a:srgbClr val="C00000"/>
              </a:solidFill>
              <a:latin typeface="+mj-lt"/>
              <a:ea typeface="+mj-ea"/>
              <a:cs typeface="+mj-cs"/>
            </a:endParaRPr>
          </a:p>
          <a:p>
            <a:pPr defTabSz="457200">
              <a:lnSpc>
                <a:spcPct val="90000"/>
              </a:lnSpc>
              <a:spcBef>
                <a:spcPct val="0"/>
              </a:spcBef>
              <a:buClr>
                <a:schemeClr val="accent2">
                  <a:lumMod val="75000"/>
                </a:schemeClr>
              </a:buClr>
              <a:buSzPct val="191000"/>
            </a:pPr>
            <a:endParaRPr lang="en-NZ" sz="4000" b="1">
              <a:solidFill>
                <a:srgbClr val="C00000"/>
              </a:solidFill>
              <a:latin typeface="+mj-lt"/>
              <a:ea typeface="+mj-ea"/>
              <a:cs typeface="+mj-cs"/>
            </a:endParaRPr>
          </a:p>
          <a:p>
            <a:pPr>
              <a:lnSpc>
                <a:spcPct val="120000"/>
              </a:lnSpc>
              <a:buClr>
                <a:schemeClr val="accent2">
                  <a:lumMod val="75000"/>
                </a:schemeClr>
              </a:buClr>
              <a:buSzPct val="191000"/>
            </a:pPr>
            <a:endParaRPr lang="en-NZ" b="1">
              <a:solidFill>
                <a:schemeClr val="accent6">
                  <a:lumMod val="50000"/>
                </a:schemeClr>
              </a:solidFill>
            </a:endParaRPr>
          </a:p>
        </p:txBody>
      </p:sp>
      <p:sp>
        <p:nvSpPr>
          <p:cNvPr id="23" name="Thought Bubble: Cloud 22">
            <a:extLst>
              <a:ext uri="{FF2B5EF4-FFF2-40B4-BE49-F238E27FC236}">
                <a16:creationId xmlns:a16="http://schemas.microsoft.com/office/drawing/2014/main" id="{555D9948-7209-40D2-A881-1E4A0E5C0BFB}"/>
              </a:ext>
            </a:extLst>
          </p:cNvPr>
          <p:cNvSpPr/>
          <p:nvPr/>
        </p:nvSpPr>
        <p:spPr>
          <a:xfrm rot="21263180">
            <a:off x="329727" y="2519664"/>
            <a:ext cx="3317263" cy="4039400"/>
          </a:xfrm>
          <a:prstGeom prst="cloudCallout">
            <a:avLst>
              <a:gd name="adj1" fmla="val 100337"/>
              <a:gd name="adj2" fmla="val -12872"/>
            </a:avLst>
          </a:prstGeom>
          <a:solidFill>
            <a:srgbClr val="ECF4E0">
              <a:alpha val="6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17" name="Group 16">
            <a:extLst>
              <a:ext uri="{FF2B5EF4-FFF2-40B4-BE49-F238E27FC236}">
                <a16:creationId xmlns:a16="http://schemas.microsoft.com/office/drawing/2014/main" id="{B608CA7D-AD88-4A7C-979E-13BF46FA0CFE}"/>
              </a:ext>
            </a:extLst>
          </p:cNvPr>
          <p:cNvGrpSpPr/>
          <p:nvPr/>
        </p:nvGrpSpPr>
        <p:grpSpPr>
          <a:xfrm rot="496723">
            <a:off x="386361" y="545479"/>
            <a:ext cx="4830565" cy="1832401"/>
            <a:chOff x="8964" y="1656172"/>
            <a:chExt cx="5157787" cy="1638300"/>
          </a:xfrm>
        </p:grpSpPr>
        <p:sp>
          <p:nvSpPr>
            <p:cNvPr id="13" name="Thought Bubble: Cloud 12">
              <a:extLst>
                <a:ext uri="{FF2B5EF4-FFF2-40B4-BE49-F238E27FC236}">
                  <a16:creationId xmlns:a16="http://schemas.microsoft.com/office/drawing/2014/main" id="{F793D85E-2B88-43E1-A9E3-8038D7980149}"/>
                </a:ext>
              </a:extLst>
            </p:cNvPr>
            <p:cNvSpPr/>
            <p:nvPr/>
          </p:nvSpPr>
          <p:spPr>
            <a:xfrm>
              <a:off x="8964" y="1656172"/>
              <a:ext cx="5157787" cy="1638300"/>
            </a:xfrm>
            <a:prstGeom prst="cloudCallout">
              <a:avLst>
                <a:gd name="adj1" fmla="val 75266"/>
                <a:gd name="adj2" fmla="val 60865"/>
              </a:avLst>
            </a:prstGeom>
            <a:solidFill>
              <a:srgbClr val="FFF2CC">
                <a:alpha val="6196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Content Placeholder 3">
              <a:extLst>
                <a:ext uri="{FF2B5EF4-FFF2-40B4-BE49-F238E27FC236}">
                  <a16:creationId xmlns:a16="http://schemas.microsoft.com/office/drawing/2014/main" id="{B78BBDE5-013F-4246-AF34-8323FB9607D2}"/>
                </a:ext>
              </a:extLst>
            </p:cNvPr>
            <p:cNvSpPr txBox="1">
              <a:spLocks/>
            </p:cNvSpPr>
            <p:nvPr/>
          </p:nvSpPr>
          <p:spPr>
            <a:xfrm rot="21444948">
              <a:off x="410063" y="1898595"/>
              <a:ext cx="4001470" cy="1183077"/>
            </a:xfrm>
            <a:prstGeom prst="rect">
              <a:avLst/>
            </a:prstGeom>
            <a:noFill/>
          </p:spPr>
          <p:txBody>
            <a:bodyPr vert="horz" lIns="91440" tIns="45720" rIns="91440" bIns="45720" rtlCol="0">
              <a:normAutofit lnSpcReduction="10000"/>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20000"/>
                </a:lnSpc>
                <a:spcBef>
                  <a:spcPts val="0"/>
                </a:spcBef>
                <a:buClr>
                  <a:srgbClr val="B40000"/>
                </a:buClr>
                <a:buSzPct val="170000"/>
                <a:buNone/>
              </a:pPr>
              <a:r>
                <a:rPr lang="en-NZ" sz="1600" b="1" spc="75" dirty="0">
                  <a:solidFill>
                    <a:schemeClr val="accent6">
                      <a:lumMod val="75000"/>
                    </a:schemeClr>
                  </a:solidFill>
                  <a:latin typeface="Calibri" panose="020F0502020204030204" pitchFamily="34" charset="0"/>
                  <a:cs typeface="Times New Roman" panose="02020603050405020304" pitchFamily="18" charset="0"/>
                </a:rPr>
                <a:t>Recognise diversity with tailored responses and options</a:t>
              </a:r>
            </a:p>
            <a:p>
              <a:pPr marL="0" indent="0" algn="ctr" defTabSz="914400">
                <a:lnSpc>
                  <a:spcPct val="100000"/>
                </a:lnSpc>
                <a:spcBef>
                  <a:spcPts val="0"/>
                </a:spcBef>
                <a:buClr>
                  <a:srgbClr val="B40000"/>
                </a:buClr>
                <a:buSzPct val="170000"/>
                <a:buNone/>
              </a:pPr>
              <a:r>
                <a:rPr lang="en-NZ" sz="1600" b="1" spc="75" dirty="0">
                  <a:solidFill>
                    <a:schemeClr val="accent6">
                      <a:lumMod val="75000"/>
                    </a:schemeClr>
                  </a:solidFill>
                  <a:latin typeface="Calibri" panose="020F0502020204030204" pitchFamily="34" charset="0"/>
                  <a:cs typeface="Times New Roman" panose="02020603050405020304" pitchFamily="18" charset="0"/>
                </a:rPr>
                <a:t> </a:t>
              </a:r>
              <a:r>
                <a:rPr lang="en-NZ" sz="1600" i="1" dirty="0"/>
                <a:t>‘</a:t>
              </a:r>
              <a:r>
                <a:rPr lang="en-NZ" sz="1400" i="1" dirty="0"/>
                <a:t>Stop putting people in boxes</a:t>
              </a:r>
              <a:r>
                <a:rPr lang="en-NZ" sz="1600" i="1" dirty="0"/>
                <a:t>’ </a:t>
              </a:r>
            </a:p>
            <a:p>
              <a:pPr marL="0" indent="0" algn="ctr" defTabSz="914400">
                <a:lnSpc>
                  <a:spcPct val="100000"/>
                </a:lnSpc>
                <a:spcBef>
                  <a:spcPts val="0"/>
                </a:spcBef>
                <a:buClr>
                  <a:srgbClr val="B40000"/>
                </a:buClr>
                <a:buSzPct val="170000"/>
                <a:buNone/>
              </a:pPr>
              <a:r>
                <a:rPr lang="en-NZ" sz="1400" i="1" dirty="0"/>
                <a:t>‘Small employers need different types of support and information from large employers’  </a:t>
              </a:r>
            </a:p>
            <a:p>
              <a:pPr marL="0" indent="0" defTabSz="914400">
                <a:lnSpc>
                  <a:spcPct val="100000"/>
                </a:lnSpc>
                <a:spcBef>
                  <a:spcPts val="0"/>
                </a:spcBef>
                <a:buClr>
                  <a:schemeClr val="accent2">
                    <a:lumMod val="75000"/>
                  </a:schemeClr>
                </a:buClr>
                <a:buSzPct val="191000"/>
                <a:buFont typeface="Wingdings 3" charset="2"/>
                <a:buNone/>
              </a:pPr>
              <a:endParaRPr lang="en-NZ" b="1" spc="75" dirty="0">
                <a:solidFill>
                  <a:srgbClr val="70AD47"/>
                </a:solidFill>
                <a:latin typeface="Calibri" panose="020F0502020204030204" pitchFamily="34" charset="0"/>
                <a:cs typeface="Times New Roman" panose="02020603050405020304" pitchFamily="18" charset="0"/>
              </a:endParaRPr>
            </a:p>
            <a:p>
              <a:pPr marL="0" indent="0">
                <a:lnSpc>
                  <a:spcPct val="100000"/>
                </a:lnSpc>
                <a:buClr>
                  <a:schemeClr val="accent2">
                    <a:lumMod val="75000"/>
                  </a:schemeClr>
                </a:buClr>
                <a:buSzPct val="191000"/>
                <a:buFont typeface="Wingdings 3" charset="2"/>
                <a:buNone/>
              </a:pPr>
              <a:endParaRPr lang="en-NZ" sz="1600" dirty="0">
                <a:solidFill>
                  <a:schemeClr val="tx1"/>
                </a:solidFill>
              </a:endParaRPr>
            </a:p>
          </p:txBody>
        </p:sp>
      </p:grpSp>
      <p:pic>
        <p:nvPicPr>
          <p:cNvPr id="5" name="Content Placeholder 4">
            <a:extLst>
              <a:ext uri="{FF2B5EF4-FFF2-40B4-BE49-F238E27FC236}">
                <a16:creationId xmlns:a16="http://schemas.microsoft.com/office/drawing/2014/main" id="{F1A46655-039E-4066-9CC8-7DE06AEF3030}"/>
              </a:ext>
            </a:extLst>
          </p:cNvPr>
          <p:cNvPicPr>
            <a:picLocks noGrp="1" noChangeAspect="1"/>
          </p:cNvPicPr>
          <p:nvPr>
            <p:ph sz="half" idx="2"/>
          </p:nvPr>
        </p:nvPicPr>
        <p:blipFill>
          <a:blip r:embed="rId3"/>
          <a:stretch>
            <a:fillRect/>
          </a:stretch>
        </p:blipFill>
        <p:spPr>
          <a:xfrm>
            <a:off x="3408656" y="4136026"/>
            <a:ext cx="3682313" cy="2386663"/>
          </a:xfrm>
          <a:prstGeom prst="rect">
            <a:avLst/>
          </a:prstGeom>
          <a:effectLst>
            <a:softEdge rad="317500"/>
          </a:effectLst>
        </p:spPr>
      </p:pic>
      <p:grpSp>
        <p:nvGrpSpPr>
          <p:cNvPr id="16" name="Group 15">
            <a:extLst>
              <a:ext uri="{FF2B5EF4-FFF2-40B4-BE49-F238E27FC236}">
                <a16:creationId xmlns:a16="http://schemas.microsoft.com/office/drawing/2014/main" id="{DEA5AD88-41C7-4DED-BC4F-44B9C6D45C6C}"/>
              </a:ext>
            </a:extLst>
          </p:cNvPr>
          <p:cNvGrpSpPr/>
          <p:nvPr/>
        </p:nvGrpSpPr>
        <p:grpSpPr>
          <a:xfrm>
            <a:off x="5372836" y="164985"/>
            <a:ext cx="5025928" cy="1644007"/>
            <a:chOff x="4574382" y="106326"/>
            <a:chExt cx="6772230" cy="1685251"/>
          </a:xfrm>
        </p:grpSpPr>
        <p:sp>
          <p:nvSpPr>
            <p:cNvPr id="15" name="Thought Bubble: Cloud 14">
              <a:extLst>
                <a:ext uri="{FF2B5EF4-FFF2-40B4-BE49-F238E27FC236}">
                  <a16:creationId xmlns:a16="http://schemas.microsoft.com/office/drawing/2014/main" id="{7118A40A-B794-486B-AD63-EA9A16BB1899}"/>
                </a:ext>
              </a:extLst>
            </p:cNvPr>
            <p:cNvSpPr/>
            <p:nvPr/>
          </p:nvSpPr>
          <p:spPr>
            <a:xfrm>
              <a:off x="4574383" y="106326"/>
              <a:ext cx="6772229" cy="1681026"/>
            </a:xfrm>
            <a:prstGeom prst="cloudCallout">
              <a:avLst>
                <a:gd name="adj1" fmla="val -39956"/>
                <a:gd name="adj2" fmla="val 106623"/>
              </a:avLst>
            </a:prstGeom>
            <a:solidFill>
              <a:schemeClr val="accent5">
                <a:lumMod val="20000"/>
                <a:lumOff val="80000"/>
                <a:alpha val="61961"/>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Content Placeholder 3">
              <a:extLst>
                <a:ext uri="{FF2B5EF4-FFF2-40B4-BE49-F238E27FC236}">
                  <a16:creationId xmlns:a16="http://schemas.microsoft.com/office/drawing/2014/main" id="{A00A11D5-05DC-43A2-9A71-9156C69F0F93}"/>
                </a:ext>
              </a:extLst>
            </p:cNvPr>
            <p:cNvSpPr txBox="1">
              <a:spLocks/>
            </p:cNvSpPr>
            <p:nvPr/>
          </p:nvSpPr>
          <p:spPr>
            <a:xfrm>
              <a:off x="4574382" y="474563"/>
              <a:ext cx="6772228" cy="1317014"/>
            </a:xfrm>
            <a:prstGeom prst="rect">
              <a:avLst/>
            </a:prstGeom>
          </p:spPr>
          <p:txBody>
            <a:bodyPr vert="horz" lIns="91440" tIns="45720" rIns="91440" bIns="45720" rtlCol="0">
              <a:normAutofit/>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10000"/>
                </a:lnSpc>
                <a:spcBef>
                  <a:spcPts val="0"/>
                </a:spcBef>
                <a:buClr>
                  <a:schemeClr val="accent2">
                    <a:lumMod val="75000"/>
                  </a:schemeClr>
                </a:buClr>
                <a:buSzPct val="191000"/>
                <a:buNone/>
              </a:pPr>
              <a:r>
                <a:rPr lang="en-NZ" sz="1600" b="1" spc="75" dirty="0">
                  <a:solidFill>
                    <a:schemeClr val="accent6">
                      <a:lumMod val="75000"/>
                    </a:schemeClr>
                  </a:solidFill>
                  <a:latin typeface="Calibri" panose="020F0502020204030204" pitchFamily="34" charset="0"/>
                  <a:cs typeface="Times New Roman" panose="02020603050405020304" pitchFamily="18" charset="0"/>
                </a:rPr>
                <a:t>Anyone who wants support to work </a:t>
              </a:r>
              <a:br>
                <a:rPr lang="en-NZ" sz="1600" b="1" spc="75" dirty="0">
                  <a:solidFill>
                    <a:schemeClr val="accent6">
                      <a:lumMod val="75000"/>
                    </a:schemeClr>
                  </a:solidFill>
                  <a:latin typeface="Calibri" panose="020F0502020204030204" pitchFamily="34" charset="0"/>
                  <a:cs typeface="Times New Roman" panose="02020603050405020304" pitchFamily="18" charset="0"/>
                </a:rPr>
              </a:br>
              <a:r>
                <a:rPr lang="en-NZ" sz="1600" b="1" spc="75" dirty="0">
                  <a:solidFill>
                    <a:schemeClr val="accent6">
                      <a:lumMod val="75000"/>
                    </a:schemeClr>
                  </a:solidFill>
                  <a:latin typeface="Calibri" panose="020F0502020204030204" pitchFamily="34" charset="0"/>
                  <a:cs typeface="Times New Roman" panose="02020603050405020304" pitchFamily="18" charset="0"/>
                </a:rPr>
                <a:t>should be able to access it  </a:t>
              </a:r>
            </a:p>
            <a:p>
              <a:pPr marL="0" indent="0" algn="ctr" defTabSz="914400">
                <a:spcBef>
                  <a:spcPts val="0"/>
                </a:spcBef>
                <a:buClr>
                  <a:schemeClr val="accent2">
                    <a:lumMod val="75000"/>
                  </a:schemeClr>
                </a:buClr>
                <a:buSzPct val="191000"/>
                <a:buNone/>
              </a:pPr>
              <a:r>
                <a:rPr lang="en-NZ" sz="1400" i="1" dirty="0"/>
                <a:t>‘It makes investment sense’</a:t>
              </a:r>
            </a:p>
            <a:p>
              <a:pPr marL="0" indent="0" algn="ctr" defTabSz="914400">
                <a:spcBef>
                  <a:spcPts val="0"/>
                </a:spcBef>
                <a:buClr>
                  <a:schemeClr val="accent2">
                    <a:lumMod val="75000"/>
                  </a:schemeClr>
                </a:buClr>
                <a:buSzPct val="191000"/>
                <a:buNone/>
              </a:pPr>
              <a:r>
                <a:rPr lang="en-NZ" sz="1400" i="1" dirty="0"/>
                <a:t>‘there should be self-referral options’</a:t>
              </a:r>
            </a:p>
            <a:p>
              <a:pPr marL="0" indent="0" defTabSz="914400">
                <a:spcBef>
                  <a:spcPts val="0"/>
                </a:spcBef>
                <a:buClr>
                  <a:schemeClr val="accent2">
                    <a:lumMod val="75000"/>
                  </a:schemeClr>
                </a:buClr>
                <a:buSzPct val="191000"/>
                <a:buNone/>
              </a:pPr>
              <a:r>
                <a:rPr lang="en-NZ" sz="1600" b="1" spc="75" dirty="0">
                  <a:solidFill>
                    <a:srgbClr val="70AD47"/>
                  </a:solidFill>
                  <a:latin typeface="Calibri" panose="020F0502020204030204" pitchFamily="34" charset="0"/>
                  <a:cs typeface="Times New Roman" panose="02020603050405020304" pitchFamily="18" charset="0"/>
                </a:rPr>
                <a:t> </a:t>
              </a:r>
            </a:p>
          </p:txBody>
        </p:sp>
      </p:grpSp>
      <p:grpSp>
        <p:nvGrpSpPr>
          <p:cNvPr id="18" name="Group 17">
            <a:extLst>
              <a:ext uri="{FF2B5EF4-FFF2-40B4-BE49-F238E27FC236}">
                <a16:creationId xmlns:a16="http://schemas.microsoft.com/office/drawing/2014/main" id="{D00BFBAD-AE41-4B5D-ABCC-3D38154ACB63}"/>
              </a:ext>
            </a:extLst>
          </p:cNvPr>
          <p:cNvGrpSpPr/>
          <p:nvPr/>
        </p:nvGrpSpPr>
        <p:grpSpPr>
          <a:xfrm rot="352842">
            <a:off x="6495767" y="4135381"/>
            <a:ext cx="5065700" cy="2380620"/>
            <a:chOff x="4391026" y="4250905"/>
            <a:chExt cx="7685174" cy="2046855"/>
          </a:xfrm>
        </p:grpSpPr>
        <p:sp>
          <p:nvSpPr>
            <p:cNvPr id="14" name="Thought Bubble: Cloud 13">
              <a:extLst>
                <a:ext uri="{FF2B5EF4-FFF2-40B4-BE49-F238E27FC236}">
                  <a16:creationId xmlns:a16="http://schemas.microsoft.com/office/drawing/2014/main" id="{3D8D4D1F-8DF5-44F3-A30C-C5B5CA174B0F}"/>
                </a:ext>
              </a:extLst>
            </p:cNvPr>
            <p:cNvSpPr/>
            <p:nvPr/>
          </p:nvSpPr>
          <p:spPr>
            <a:xfrm>
              <a:off x="4391026" y="4250905"/>
              <a:ext cx="7685174" cy="2045120"/>
            </a:xfrm>
            <a:prstGeom prst="cloudCallout">
              <a:avLst>
                <a:gd name="adj1" fmla="val -76932"/>
                <a:gd name="adj2" fmla="val -52950"/>
              </a:avLst>
            </a:prstGeom>
            <a:solidFill>
              <a:schemeClr val="accent2">
                <a:lumMod val="20000"/>
                <a:lumOff val="80000"/>
                <a:alpha val="61961"/>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Content Placeholder 3">
              <a:extLst>
                <a:ext uri="{FF2B5EF4-FFF2-40B4-BE49-F238E27FC236}">
                  <a16:creationId xmlns:a16="http://schemas.microsoft.com/office/drawing/2014/main" id="{8C90385F-4E9D-480D-991E-DFAECE053F5A}"/>
                </a:ext>
              </a:extLst>
            </p:cNvPr>
            <p:cNvSpPr txBox="1">
              <a:spLocks/>
            </p:cNvSpPr>
            <p:nvPr/>
          </p:nvSpPr>
          <p:spPr>
            <a:xfrm rot="21247158">
              <a:off x="4789903" y="4517490"/>
              <a:ext cx="6815968" cy="1780270"/>
            </a:xfrm>
            <a:prstGeom prst="rect">
              <a:avLst/>
            </a:prstGeom>
            <a:noFill/>
          </p:spPr>
          <p:txBody>
            <a:bodyPr vert="horz" lIns="91440" tIns="45720" rIns="91440" bIns="45720" rtlCol="0">
              <a:normAutofit/>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00000"/>
                </a:lnSpc>
                <a:spcBef>
                  <a:spcPts val="0"/>
                </a:spcBef>
                <a:buClr>
                  <a:srgbClr val="B40000"/>
                </a:buClr>
                <a:buSzPct val="170000"/>
                <a:buNone/>
              </a:pPr>
              <a:r>
                <a:rPr lang="en-NZ" sz="1600" b="1" spc="75" dirty="0">
                  <a:solidFill>
                    <a:schemeClr val="accent6">
                      <a:lumMod val="75000"/>
                    </a:schemeClr>
                  </a:solidFill>
                  <a:latin typeface="Calibri" panose="020F0502020204030204" pitchFamily="34" charset="0"/>
                  <a:cs typeface="Times New Roman" panose="02020603050405020304" pitchFamily="18" charset="0"/>
                </a:rPr>
                <a:t>More and better employment </a:t>
              </a:r>
              <a:br>
                <a:rPr lang="en-NZ" sz="1600" b="1" spc="75" dirty="0">
                  <a:solidFill>
                    <a:schemeClr val="accent6">
                      <a:lumMod val="75000"/>
                    </a:schemeClr>
                  </a:solidFill>
                  <a:latin typeface="Calibri" panose="020F0502020204030204" pitchFamily="34" charset="0"/>
                  <a:cs typeface="Times New Roman" panose="02020603050405020304" pitchFamily="18" charset="0"/>
                </a:rPr>
              </a:br>
              <a:r>
                <a:rPr lang="en-NZ" sz="1600" b="1" spc="75" dirty="0">
                  <a:solidFill>
                    <a:schemeClr val="accent6">
                      <a:lumMod val="75000"/>
                    </a:schemeClr>
                  </a:solidFill>
                  <a:latin typeface="Calibri" panose="020F0502020204030204" pitchFamily="34" charset="0"/>
                  <a:cs typeface="Times New Roman" panose="02020603050405020304" pitchFamily="18" charset="0"/>
                </a:rPr>
                <a:t>support is a priority </a:t>
              </a:r>
              <a:br>
                <a:rPr lang="en-NZ" sz="1400" b="1" spc="75" dirty="0">
                  <a:solidFill>
                    <a:schemeClr val="accent6">
                      <a:lumMod val="75000"/>
                    </a:schemeClr>
                  </a:solidFill>
                  <a:latin typeface="Calibri" panose="020F0502020204030204" pitchFamily="34" charset="0"/>
                  <a:cs typeface="Times New Roman" panose="02020603050405020304" pitchFamily="18" charset="0"/>
                </a:rPr>
              </a:br>
              <a:r>
                <a:rPr lang="en-NZ" sz="1400" i="1" dirty="0"/>
                <a:t>‘better referral pathways, more trusting contracts, more partnerships with employers’ </a:t>
              </a:r>
            </a:p>
            <a:p>
              <a:pPr marL="0" indent="0" algn="ctr" defTabSz="914400">
                <a:lnSpc>
                  <a:spcPct val="100000"/>
                </a:lnSpc>
                <a:spcBef>
                  <a:spcPts val="0"/>
                </a:spcBef>
                <a:buClr>
                  <a:srgbClr val="B40000"/>
                </a:buClr>
                <a:buSzPct val="170000"/>
                <a:buNone/>
              </a:pPr>
              <a:r>
                <a:rPr lang="en-NZ" sz="1400" i="1" dirty="0"/>
                <a:t>‘Build on good work in mental health </a:t>
              </a:r>
            </a:p>
            <a:p>
              <a:pPr marL="0" indent="0" algn="ctr" defTabSz="914400">
                <a:lnSpc>
                  <a:spcPct val="100000"/>
                </a:lnSpc>
                <a:spcBef>
                  <a:spcPts val="0"/>
                </a:spcBef>
                <a:buClr>
                  <a:srgbClr val="B40000"/>
                </a:buClr>
                <a:buSzPct val="170000"/>
                <a:buNone/>
              </a:pPr>
              <a:r>
                <a:rPr lang="en-NZ" sz="1400" i="1" dirty="0"/>
                <a:t>e.g.– scale up IPS (individual employment </a:t>
              </a:r>
              <a:br>
                <a:rPr lang="en-NZ" sz="1400" i="1" dirty="0"/>
              </a:br>
              <a:r>
                <a:rPr lang="en-NZ" sz="1400" i="1" dirty="0"/>
                <a:t>placement support in mental health services)’ </a:t>
              </a:r>
            </a:p>
          </p:txBody>
        </p:sp>
      </p:grpSp>
      <p:grpSp>
        <p:nvGrpSpPr>
          <p:cNvPr id="22" name="Group 21">
            <a:extLst>
              <a:ext uri="{FF2B5EF4-FFF2-40B4-BE49-F238E27FC236}">
                <a16:creationId xmlns:a16="http://schemas.microsoft.com/office/drawing/2014/main" id="{7AEB5C88-FB00-426E-B68C-C6EFADCD78CA}"/>
              </a:ext>
            </a:extLst>
          </p:cNvPr>
          <p:cNvGrpSpPr/>
          <p:nvPr/>
        </p:nvGrpSpPr>
        <p:grpSpPr>
          <a:xfrm rot="168772">
            <a:off x="6891453" y="1632260"/>
            <a:ext cx="5084532" cy="2494809"/>
            <a:chOff x="5499113" y="1642896"/>
            <a:chExt cx="5888847" cy="2560974"/>
          </a:xfrm>
        </p:grpSpPr>
        <p:sp>
          <p:nvSpPr>
            <p:cNvPr id="10" name="Content Placeholder 3">
              <a:extLst>
                <a:ext uri="{FF2B5EF4-FFF2-40B4-BE49-F238E27FC236}">
                  <a16:creationId xmlns:a16="http://schemas.microsoft.com/office/drawing/2014/main" id="{5F044903-F671-431E-A0CB-C8C43E1A3A94}"/>
                </a:ext>
              </a:extLst>
            </p:cNvPr>
            <p:cNvSpPr txBox="1">
              <a:spLocks/>
            </p:cNvSpPr>
            <p:nvPr/>
          </p:nvSpPr>
          <p:spPr>
            <a:xfrm rot="21480473">
              <a:off x="5731643" y="2023420"/>
              <a:ext cx="5413457" cy="1650044"/>
            </a:xfrm>
            <a:prstGeom prst="rect">
              <a:avLst/>
            </a:prstGeom>
            <a:noFill/>
          </p:spPr>
          <p:txBody>
            <a:bodyPr vert="horz" lIns="91440" tIns="45720" rIns="91440" bIns="45720" rtlCol="0">
              <a:normAutofit lnSpcReduction="10000"/>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10000"/>
                </a:lnSpc>
                <a:spcBef>
                  <a:spcPts val="0"/>
                </a:spcBef>
                <a:buClr>
                  <a:srgbClr val="B40000"/>
                </a:buClr>
                <a:buSzPct val="170000"/>
                <a:buNone/>
              </a:pPr>
              <a:r>
                <a:rPr lang="en-NZ" sz="1600" b="1" spc="75" dirty="0">
                  <a:solidFill>
                    <a:schemeClr val="accent6">
                      <a:lumMod val="75000"/>
                    </a:schemeClr>
                  </a:solidFill>
                  <a:latin typeface="Calibri" panose="020F0502020204030204" pitchFamily="34" charset="0"/>
                  <a:cs typeface="Times New Roman" panose="02020603050405020304" pitchFamily="18" charset="0"/>
                </a:rPr>
                <a:t>Employment does not sit in isolation in life</a:t>
              </a:r>
              <a:endParaRPr lang="en-NZ" sz="1600" i="1" dirty="0"/>
            </a:p>
            <a:p>
              <a:pPr marL="0" indent="0" algn="ctr" defTabSz="914400">
                <a:lnSpc>
                  <a:spcPct val="100000"/>
                </a:lnSpc>
                <a:spcBef>
                  <a:spcPts val="0"/>
                </a:spcBef>
                <a:buClr>
                  <a:srgbClr val="B40000"/>
                </a:buClr>
                <a:buSzPct val="170000"/>
                <a:buNone/>
              </a:pPr>
              <a:r>
                <a:rPr lang="en-NZ" sz="1400" i="1" dirty="0"/>
                <a:t>  ‘</a:t>
              </a:r>
              <a:r>
                <a:rPr lang="en-NZ" sz="1400" i="1" dirty="0" err="1"/>
                <a:t>Whānau</a:t>
              </a:r>
              <a:r>
                <a:rPr lang="en-NZ" sz="1400" i="1" dirty="0"/>
                <a:t>-centred approaches are required’</a:t>
              </a:r>
            </a:p>
            <a:p>
              <a:pPr marL="0" indent="0" algn="ctr" defTabSz="914400">
                <a:lnSpc>
                  <a:spcPct val="100000"/>
                </a:lnSpc>
                <a:spcBef>
                  <a:spcPts val="0"/>
                </a:spcBef>
                <a:buClr>
                  <a:srgbClr val="B40000"/>
                </a:buClr>
                <a:buSzPct val="170000"/>
                <a:buNone/>
              </a:pPr>
              <a:r>
                <a:rPr lang="en-NZ" sz="1400" i="1" dirty="0"/>
                <a:t>‘Accessibility is key’</a:t>
              </a:r>
            </a:p>
            <a:p>
              <a:pPr marL="0" indent="0" algn="ctr" defTabSz="914400">
                <a:lnSpc>
                  <a:spcPct val="100000"/>
                </a:lnSpc>
                <a:spcBef>
                  <a:spcPts val="0"/>
                </a:spcBef>
                <a:buClr>
                  <a:srgbClr val="B40000"/>
                </a:buClr>
                <a:buSzPct val="170000"/>
                <a:buNone/>
              </a:pPr>
              <a:r>
                <a:rPr lang="en-NZ" sz="1400" i="1" dirty="0"/>
                <a:t>‘We need to address the impact of work on net income </a:t>
              </a:r>
              <a:br>
                <a:rPr lang="en-NZ" sz="1400" i="1" dirty="0"/>
              </a:br>
              <a:r>
                <a:rPr lang="en-NZ" sz="1400" i="1" dirty="0"/>
                <a:t>for people with high support or health needs </a:t>
              </a:r>
              <a:br>
                <a:rPr lang="en-NZ" sz="1400" i="1" dirty="0"/>
              </a:br>
              <a:r>
                <a:rPr lang="en-NZ" sz="1400" i="1" dirty="0"/>
                <a:t>e.g. means testing for home management support </a:t>
              </a:r>
              <a:br>
                <a:rPr lang="en-NZ" sz="1400" i="1" dirty="0"/>
              </a:br>
              <a:r>
                <a:rPr lang="en-NZ" sz="1400" i="1" dirty="0"/>
                <a:t>and the community services card ’</a:t>
              </a:r>
            </a:p>
            <a:p>
              <a:pPr marL="0" indent="0" algn="ctr" defTabSz="914400">
                <a:lnSpc>
                  <a:spcPct val="110000"/>
                </a:lnSpc>
                <a:spcBef>
                  <a:spcPts val="0"/>
                </a:spcBef>
                <a:buClr>
                  <a:schemeClr val="accent2">
                    <a:lumMod val="75000"/>
                  </a:schemeClr>
                </a:buClr>
                <a:buSzPct val="191000"/>
                <a:buNone/>
              </a:pPr>
              <a:endParaRPr lang="en-NZ" sz="1400" i="1" dirty="0"/>
            </a:p>
          </p:txBody>
        </p:sp>
        <p:sp>
          <p:nvSpPr>
            <p:cNvPr id="20" name="Thought Bubble: Cloud 19">
              <a:extLst>
                <a:ext uri="{FF2B5EF4-FFF2-40B4-BE49-F238E27FC236}">
                  <a16:creationId xmlns:a16="http://schemas.microsoft.com/office/drawing/2014/main" id="{274299D8-5EE4-427A-874C-EA7A0DA5872D}"/>
                </a:ext>
              </a:extLst>
            </p:cNvPr>
            <p:cNvSpPr/>
            <p:nvPr/>
          </p:nvSpPr>
          <p:spPr>
            <a:xfrm>
              <a:off x="5499113" y="1642896"/>
              <a:ext cx="5888847" cy="2560974"/>
            </a:xfrm>
            <a:prstGeom prst="cloudCallout">
              <a:avLst>
                <a:gd name="adj1" fmla="val -90576"/>
                <a:gd name="adj2" fmla="val -1559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24" name="Rectangle 23">
            <a:extLst>
              <a:ext uri="{FF2B5EF4-FFF2-40B4-BE49-F238E27FC236}">
                <a16:creationId xmlns:a16="http://schemas.microsoft.com/office/drawing/2014/main" id="{29044064-C0C1-4644-BAFC-61A1DC93334D}"/>
              </a:ext>
            </a:extLst>
          </p:cNvPr>
          <p:cNvSpPr/>
          <p:nvPr/>
        </p:nvSpPr>
        <p:spPr>
          <a:xfrm>
            <a:off x="598961" y="3353142"/>
            <a:ext cx="2517782" cy="2372444"/>
          </a:xfrm>
          <a:prstGeom prst="rect">
            <a:avLst/>
          </a:prstGeom>
          <a:noFill/>
        </p:spPr>
        <p:txBody>
          <a:bodyPr wrap="square">
            <a:spAutoFit/>
          </a:bodyPr>
          <a:lstStyle/>
          <a:p>
            <a:pPr algn="ctr">
              <a:buClr>
                <a:schemeClr val="accent2">
                  <a:lumMod val="75000"/>
                </a:schemeClr>
              </a:buClr>
              <a:buSzPct val="191000"/>
            </a:pPr>
            <a:r>
              <a:rPr lang="en-NZ" sz="1600" b="1" spc="75" dirty="0">
                <a:solidFill>
                  <a:schemeClr val="accent6">
                    <a:lumMod val="75000"/>
                  </a:schemeClr>
                </a:solidFill>
                <a:latin typeface="Calibri" panose="020F0502020204030204" pitchFamily="34" charset="0"/>
                <a:cs typeface="Times New Roman" panose="02020603050405020304" pitchFamily="18" charset="0"/>
              </a:rPr>
              <a:t>Public education </a:t>
            </a:r>
            <a:br>
              <a:rPr lang="en-NZ" sz="1600" b="1" spc="75" dirty="0">
                <a:solidFill>
                  <a:schemeClr val="accent6">
                    <a:lumMod val="75000"/>
                  </a:schemeClr>
                </a:solidFill>
                <a:latin typeface="Calibri" panose="020F0502020204030204" pitchFamily="34" charset="0"/>
                <a:cs typeface="Times New Roman" panose="02020603050405020304" pitchFamily="18" charset="0"/>
              </a:rPr>
            </a:br>
            <a:r>
              <a:rPr lang="en-NZ" sz="1600" b="1" spc="75" dirty="0">
                <a:solidFill>
                  <a:schemeClr val="accent6">
                    <a:lumMod val="75000"/>
                  </a:schemeClr>
                </a:solidFill>
                <a:latin typeface="Calibri" panose="020F0502020204030204" pitchFamily="34" charset="0"/>
                <a:cs typeface="Times New Roman" panose="02020603050405020304" pitchFamily="18" charset="0"/>
              </a:rPr>
              <a:t>campaigns are a priority</a:t>
            </a:r>
          </a:p>
          <a:p>
            <a:pPr algn="ctr">
              <a:spcBef>
                <a:spcPts val="500"/>
              </a:spcBef>
              <a:spcAft>
                <a:spcPts val="600"/>
              </a:spcAft>
              <a:buClr>
                <a:schemeClr val="accent2">
                  <a:lumMod val="75000"/>
                </a:schemeClr>
              </a:buClr>
              <a:buSzPct val="191000"/>
            </a:pPr>
            <a:r>
              <a:rPr lang="en-NZ" sz="1400" i="1" dirty="0">
                <a:solidFill>
                  <a:schemeClr val="tx1">
                    <a:lumMod val="75000"/>
                    <a:lumOff val="25000"/>
                  </a:schemeClr>
                </a:solidFill>
              </a:rPr>
              <a:t>Listen to what employers </a:t>
            </a:r>
            <a:br>
              <a:rPr lang="en-NZ" sz="1400" i="1" dirty="0">
                <a:solidFill>
                  <a:schemeClr val="tx1">
                    <a:lumMod val="75000"/>
                    <a:lumOff val="25000"/>
                  </a:schemeClr>
                </a:solidFill>
              </a:rPr>
            </a:br>
            <a:r>
              <a:rPr lang="en-NZ" sz="1400" i="1" dirty="0">
                <a:solidFill>
                  <a:schemeClr val="tx1">
                    <a:lumMod val="75000"/>
                    <a:lumOff val="25000"/>
                  </a:schemeClr>
                </a:solidFill>
              </a:rPr>
              <a:t>say they need – </a:t>
            </a:r>
            <a:br>
              <a:rPr lang="en-NZ" sz="1400" i="1" dirty="0">
                <a:solidFill>
                  <a:schemeClr val="tx1">
                    <a:lumMod val="75000"/>
                    <a:lumOff val="25000"/>
                  </a:schemeClr>
                </a:solidFill>
              </a:rPr>
            </a:br>
            <a:r>
              <a:rPr lang="en-NZ" sz="1400" i="1" dirty="0">
                <a:solidFill>
                  <a:schemeClr val="tx1">
                    <a:lumMod val="75000"/>
                    <a:lumOff val="25000"/>
                  </a:schemeClr>
                </a:solidFill>
              </a:rPr>
              <a:t>Back with a multi-media campaign.</a:t>
            </a:r>
            <a:br>
              <a:rPr lang="en-NZ" sz="1400" i="1" dirty="0">
                <a:solidFill>
                  <a:schemeClr val="tx1">
                    <a:lumMod val="75000"/>
                    <a:lumOff val="25000"/>
                  </a:schemeClr>
                </a:solidFill>
              </a:rPr>
            </a:br>
            <a:r>
              <a:rPr lang="en-NZ" sz="1400" i="1" dirty="0">
                <a:solidFill>
                  <a:schemeClr val="tx1">
                    <a:lumMod val="75000"/>
                    <a:lumOff val="25000"/>
                  </a:schemeClr>
                </a:solidFill>
              </a:rPr>
              <a:t>Survey employer attitudes </a:t>
            </a:r>
            <a:br>
              <a:rPr lang="en-NZ" sz="1400" i="1" dirty="0">
                <a:solidFill>
                  <a:schemeClr val="tx1">
                    <a:lumMod val="75000"/>
                    <a:lumOff val="25000"/>
                  </a:schemeClr>
                </a:solidFill>
              </a:rPr>
            </a:br>
            <a:r>
              <a:rPr lang="en-NZ" sz="1400" i="1" dirty="0">
                <a:solidFill>
                  <a:schemeClr val="tx1">
                    <a:lumMod val="75000"/>
                    <a:lumOff val="25000"/>
                  </a:schemeClr>
                </a:solidFill>
              </a:rPr>
              <a:t>to benchmark impact in addressing unconscious bias/ discrimination/ myths</a:t>
            </a:r>
          </a:p>
        </p:txBody>
      </p:sp>
    </p:spTree>
    <p:extLst>
      <p:ext uri="{BB962C8B-B14F-4D97-AF65-F5344CB8AC3E}">
        <p14:creationId xmlns:p14="http://schemas.microsoft.com/office/powerpoint/2010/main" val="931141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CE3F5AC-2889-411D-9213-7F233E656540}"/>
              </a:ext>
            </a:extLst>
          </p:cNvPr>
          <p:cNvSpPr/>
          <p:nvPr/>
        </p:nvSpPr>
        <p:spPr>
          <a:xfrm>
            <a:off x="4217215" y="33294"/>
            <a:ext cx="3697616" cy="6711966"/>
          </a:xfrm>
          <a:prstGeom prst="rect">
            <a:avLst/>
          </a:prstGeom>
          <a:gradFill flip="none" rotWithShape="1">
            <a:gsLst>
              <a:gs pos="87000">
                <a:schemeClr val="bg1"/>
              </a:gs>
              <a:gs pos="13000">
                <a:schemeClr val="accent5">
                  <a:lumMod val="20000"/>
                  <a:lumOff val="80000"/>
                </a:schemeClr>
              </a:gs>
              <a:gs pos="100000">
                <a:srgbClr val="DEEBF7">
                  <a:shade val="100000"/>
                  <a:satMod val="115000"/>
                </a:srgbClr>
              </a:gs>
            </a:gsLst>
            <a:lin ang="16200000" scaled="1"/>
            <a:tileRect/>
          </a:gradFill>
          <a:effectLst>
            <a:softEdge rad="63500"/>
          </a:effectLst>
        </p:spPr>
        <p:txBody>
          <a:bodyPr wrap="square">
            <a:spAutoFit/>
          </a:bodyPr>
          <a:lstStyle/>
          <a:p>
            <a:pPr algn="ctr" defTabSz="457200">
              <a:spcBef>
                <a:spcPts val="600"/>
              </a:spcBef>
              <a:buClr>
                <a:schemeClr val="accent2">
                  <a:lumMod val="75000"/>
                </a:schemeClr>
              </a:buClr>
              <a:buSzPct val="191000"/>
            </a:pPr>
            <a:endParaRPr lang="en-NZ" sz="40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0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400" b="1">
              <a:solidFill>
                <a:srgbClr val="C00000"/>
              </a:solidFill>
              <a:latin typeface="+mj-lt"/>
              <a:ea typeface="+mj-ea"/>
              <a:cs typeface="+mj-cs"/>
            </a:endParaRPr>
          </a:p>
          <a:p>
            <a:pPr algn="ctr" defTabSz="457200">
              <a:spcBef>
                <a:spcPts val="600"/>
              </a:spcBef>
              <a:buClr>
                <a:schemeClr val="accent2">
                  <a:lumMod val="75000"/>
                </a:schemeClr>
              </a:buClr>
              <a:buSzPct val="191000"/>
            </a:pPr>
            <a:br>
              <a:rPr lang="en-NZ" sz="4400" b="1">
                <a:solidFill>
                  <a:srgbClr val="C00000"/>
                </a:solidFill>
                <a:latin typeface="+mj-lt"/>
                <a:ea typeface="+mj-ea"/>
                <a:cs typeface="+mj-cs"/>
              </a:rPr>
            </a:br>
            <a:endParaRPr lang="en-NZ" sz="44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4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400" b="1">
              <a:solidFill>
                <a:srgbClr val="C00000"/>
              </a:solidFill>
              <a:latin typeface="+mj-lt"/>
              <a:ea typeface="+mj-ea"/>
              <a:cs typeface="+mj-cs"/>
            </a:endParaRPr>
          </a:p>
          <a:p>
            <a:pPr algn="ctr" defTabSz="457200">
              <a:spcBef>
                <a:spcPts val="600"/>
              </a:spcBef>
              <a:buClr>
                <a:schemeClr val="accent2">
                  <a:lumMod val="75000"/>
                </a:schemeClr>
              </a:buClr>
              <a:buSzPct val="191000"/>
            </a:pPr>
            <a:endParaRPr lang="en-NZ" sz="4400" b="1">
              <a:solidFill>
                <a:srgbClr val="C00000"/>
              </a:solidFill>
              <a:latin typeface="+mj-lt"/>
              <a:ea typeface="+mj-ea"/>
              <a:cs typeface="+mj-cs"/>
            </a:endParaRPr>
          </a:p>
          <a:p>
            <a:pPr defTabSz="457200">
              <a:lnSpc>
                <a:spcPct val="90000"/>
              </a:lnSpc>
              <a:spcBef>
                <a:spcPct val="0"/>
              </a:spcBef>
              <a:buClr>
                <a:schemeClr val="accent2">
                  <a:lumMod val="75000"/>
                </a:schemeClr>
              </a:buClr>
              <a:buSzPct val="191000"/>
            </a:pPr>
            <a:endParaRPr lang="en-NZ" sz="4000" b="1">
              <a:solidFill>
                <a:srgbClr val="C00000"/>
              </a:solidFill>
              <a:latin typeface="+mj-lt"/>
              <a:ea typeface="+mj-ea"/>
              <a:cs typeface="+mj-cs"/>
            </a:endParaRPr>
          </a:p>
          <a:p>
            <a:pPr>
              <a:lnSpc>
                <a:spcPct val="120000"/>
              </a:lnSpc>
              <a:buClr>
                <a:schemeClr val="accent2">
                  <a:lumMod val="75000"/>
                </a:schemeClr>
              </a:buClr>
              <a:buSzPct val="191000"/>
            </a:pPr>
            <a:endParaRPr lang="en-NZ" b="1">
              <a:solidFill>
                <a:schemeClr val="accent6">
                  <a:lumMod val="50000"/>
                </a:schemeClr>
              </a:solidFill>
            </a:endParaRPr>
          </a:p>
        </p:txBody>
      </p:sp>
      <p:sp>
        <p:nvSpPr>
          <p:cNvPr id="13" name="Thought Bubble: Cloud 12">
            <a:extLst>
              <a:ext uri="{FF2B5EF4-FFF2-40B4-BE49-F238E27FC236}">
                <a16:creationId xmlns:a16="http://schemas.microsoft.com/office/drawing/2014/main" id="{F793D85E-2B88-43E1-A9E3-8038D7980149}"/>
              </a:ext>
            </a:extLst>
          </p:cNvPr>
          <p:cNvSpPr/>
          <p:nvPr/>
        </p:nvSpPr>
        <p:spPr>
          <a:xfrm rot="189055">
            <a:off x="212257" y="218283"/>
            <a:ext cx="5927399" cy="3050119"/>
          </a:xfrm>
          <a:prstGeom prst="cloudCallout">
            <a:avLst>
              <a:gd name="adj1" fmla="val 59508"/>
              <a:gd name="adj2" fmla="val 42201"/>
            </a:avLst>
          </a:prstGeom>
          <a:solidFill>
            <a:srgbClr val="FFF2CC">
              <a:alpha val="6196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Thought Bubble: Cloud 14">
            <a:extLst>
              <a:ext uri="{FF2B5EF4-FFF2-40B4-BE49-F238E27FC236}">
                <a16:creationId xmlns:a16="http://schemas.microsoft.com/office/drawing/2014/main" id="{7118A40A-B794-486B-AD63-EA9A16BB1899}"/>
              </a:ext>
            </a:extLst>
          </p:cNvPr>
          <p:cNvSpPr/>
          <p:nvPr/>
        </p:nvSpPr>
        <p:spPr>
          <a:xfrm rot="434170">
            <a:off x="6291533" y="33593"/>
            <a:ext cx="5345839" cy="2895998"/>
          </a:xfrm>
          <a:prstGeom prst="cloudCallout">
            <a:avLst>
              <a:gd name="adj1" fmla="val -39287"/>
              <a:gd name="adj2" fmla="val 70542"/>
            </a:avLst>
          </a:prstGeom>
          <a:solidFill>
            <a:srgbClr val="ECF4E0">
              <a:alpha val="6196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hought Bubble: Cloud 13">
            <a:extLst>
              <a:ext uri="{FF2B5EF4-FFF2-40B4-BE49-F238E27FC236}">
                <a16:creationId xmlns:a16="http://schemas.microsoft.com/office/drawing/2014/main" id="{3D8D4D1F-8DF5-44F3-A30C-C5B5CA174B0F}"/>
              </a:ext>
            </a:extLst>
          </p:cNvPr>
          <p:cNvSpPr/>
          <p:nvPr/>
        </p:nvSpPr>
        <p:spPr>
          <a:xfrm rot="352842">
            <a:off x="7951401" y="2810845"/>
            <a:ext cx="3980310" cy="3756397"/>
          </a:xfrm>
          <a:prstGeom prst="cloudCallout">
            <a:avLst>
              <a:gd name="adj1" fmla="val -63205"/>
              <a:gd name="adj2" fmla="val -43217"/>
            </a:avLst>
          </a:prstGeom>
          <a:solidFill>
            <a:schemeClr val="accent2">
              <a:lumMod val="20000"/>
              <a:lumOff val="80000"/>
              <a:alpha val="61961"/>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Rectangle 23">
            <a:extLst>
              <a:ext uri="{FF2B5EF4-FFF2-40B4-BE49-F238E27FC236}">
                <a16:creationId xmlns:a16="http://schemas.microsoft.com/office/drawing/2014/main" id="{29044064-C0C1-4644-BAFC-61A1DC93334D}"/>
              </a:ext>
            </a:extLst>
          </p:cNvPr>
          <p:cNvSpPr/>
          <p:nvPr/>
        </p:nvSpPr>
        <p:spPr>
          <a:xfrm>
            <a:off x="659773" y="3824889"/>
            <a:ext cx="3710231" cy="2339102"/>
          </a:xfrm>
          <a:prstGeom prst="rect">
            <a:avLst/>
          </a:prstGeom>
          <a:noFill/>
        </p:spPr>
        <p:txBody>
          <a:bodyPr wrap="square">
            <a:spAutoFit/>
          </a:bodyPr>
          <a:lstStyle/>
          <a:p>
            <a:pPr>
              <a:spcBef>
                <a:spcPts val="500"/>
              </a:spcBef>
              <a:buClr>
                <a:schemeClr val="accent2">
                  <a:lumMod val="75000"/>
                </a:schemeClr>
              </a:buClr>
              <a:buSzPct val="191000"/>
            </a:pPr>
            <a:r>
              <a:rPr lang="en-NZ" sz="1600" b="1" spc="75" dirty="0">
                <a:solidFill>
                  <a:srgbClr val="70AD47"/>
                </a:solidFill>
                <a:latin typeface="Calibri" panose="020F0502020204030204" pitchFamily="34" charset="0"/>
                <a:cs typeface="Times New Roman" panose="02020603050405020304" pitchFamily="18" charset="0"/>
              </a:rPr>
              <a:t>Partner with employers to </a:t>
            </a:r>
            <a:br>
              <a:rPr lang="en-NZ" sz="1600" b="1" spc="75" dirty="0">
                <a:solidFill>
                  <a:srgbClr val="70AD47"/>
                </a:solidFill>
                <a:latin typeface="Calibri" panose="020F0502020204030204" pitchFamily="34" charset="0"/>
                <a:cs typeface="Times New Roman" panose="02020603050405020304" pitchFamily="18" charset="0"/>
              </a:rPr>
            </a:br>
            <a:r>
              <a:rPr lang="en-NZ" sz="1600" b="1" spc="75" dirty="0">
                <a:solidFill>
                  <a:srgbClr val="70AD47"/>
                </a:solidFill>
                <a:latin typeface="Calibri" panose="020F0502020204030204" pitchFamily="34" charset="0"/>
                <a:cs typeface="Times New Roman" panose="02020603050405020304" pitchFamily="18" charset="0"/>
              </a:rPr>
              <a:t>promote inclusive workplaces where people thrive</a:t>
            </a:r>
            <a:br>
              <a:rPr lang="en-NZ" sz="1600" b="1" spc="75" dirty="0">
                <a:solidFill>
                  <a:srgbClr val="70AD47"/>
                </a:solidFill>
                <a:latin typeface="Calibri" panose="020F0502020204030204" pitchFamily="34" charset="0"/>
                <a:cs typeface="Times New Roman" panose="02020603050405020304" pitchFamily="18" charset="0"/>
              </a:rPr>
            </a:br>
            <a:r>
              <a:rPr lang="en-NZ" sz="1400" i="1" dirty="0">
                <a:solidFill>
                  <a:schemeClr val="tx1">
                    <a:lumMod val="75000"/>
                    <a:lumOff val="25000"/>
                  </a:schemeClr>
                </a:solidFill>
              </a:rPr>
              <a:t>‘Some common recruitment and hiring practices screen people out at the first hurdle’</a:t>
            </a:r>
          </a:p>
          <a:p>
            <a:pPr>
              <a:buClr>
                <a:schemeClr val="accent2">
                  <a:lumMod val="75000"/>
                </a:schemeClr>
              </a:buClr>
              <a:buSzPct val="191000"/>
            </a:pPr>
            <a:r>
              <a:rPr lang="en-NZ" sz="1400" i="1" dirty="0">
                <a:solidFill>
                  <a:schemeClr val="tx1">
                    <a:lumMod val="75000"/>
                    <a:lumOff val="25000"/>
                  </a:schemeClr>
                </a:solidFill>
              </a:rPr>
              <a:t>‘Bullying was raised numerous times </a:t>
            </a:r>
            <a:br>
              <a:rPr lang="en-NZ" sz="1400" i="1" dirty="0">
                <a:solidFill>
                  <a:schemeClr val="tx1">
                    <a:lumMod val="75000"/>
                    <a:lumOff val="25000"/>
                  </a:schemeClr>
                </a:solidFill>
              </a:rPr>
            </a:br>
            <a:r>
              <a:rPr lang="en-NZ" sz="1400" i="1" dirty="0">
                <a:solidFill>
                  <a:schemeClr val="tx1">
                    <a:lumMod val="75000"/>
                    <a:lumOff val="25000"/>
                  </a:schemeClr>
                </a:solidFill>
              </a:rPr>
              <a:t>‘Toolkits 0K- but we employers hands-on practical support tailored to their business systems’  - ‘Employers want joint </a:t>
            </a:r>
            <a:br>
              <a:rPr lang="en-NZ" sz="1400" i="1" dirty="0">
                <a:solidFill>
                  <a:schemeClr val="tx1">
                    <a:lumMod val="75000"/>
                    <a:lumOff val="25000"/>
                  </a:schemeClr>
                </a:solidFill>
              </a:rPr>
            </a:br>
            <a:r>
              <a:rPr lang="en-NZ" sz="1400" i="1" dirty="0">
                <a:solidFill>
                  <a:schemeClr val="tx1">
                    <a:lumMod val="75000"/>
                    <a:lumOff val="25000"/>
                  </a:schemeClr>
                </a:solidFill>
              </a:rPr>
              <a:t>                     ventures’  </a:t>
            </a:r>
          </a:p>
        </p:txBody>
      </p:sp>
      <p:sp>
        <p:nvSpPr>
          <p:cNvPr id="23" name="Thought Bubble: Cloud 22">
            <a:extLst>
              <a:ext uri="{FF2B5EF4-FFF2-40B4-BE49-F238E27FC236}">
                <a16:creationId xmlns:a16="http://schemas.microsoft.com/office/drawing/2014/main" id="{555D9948-7209-40D2-A881-1E4A0E5C0BFB}"/>
              </a:ext>
            </a:extLst>
          </p:cNvPr>
          <p:cNvSpPr/>
          <p:nvPr/>
        </p:nvSpPr>
        <p:spPr>
          <a:xfrm rot="1803205">
            <a:off x="287739" y="3250351"/>
            <a:ext cx="4217350" cy="3581183"/>
          </a:xfrm>
          <a:prstGeom prst="cloudCallout">
            <a:avLst>
              <a:gd name="adj1" fmla="val 63284"/>
              <a:gd name="adj2" fmla="val -8094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Content Placeholder 3">
            <a:extLst>
              <a:ext uri="{FF2B5EF4-FFF2-40B4-BE49-F238E27FC236}">
                <a16:creationId xmlns:a16="http://schemas.microsoft.com/office/drawing/2014/main" id="{E50AA5FA-8483-4584-AE4B-75A23E7F2EE2}"/>
              </a:ext>
            </a:extLst>
          </p:cNvPr>
          <p:cNvSpPr txBox="1">
            <a:spLocks/>
          </p:cNvSpPr>
          <p:nvPr/>
        </p:nvSpPr>
        <p:spPr>
          <a:xfrm>
            <a:off x="6517580" y="641948"/>
            <a:ext cx="4774679" cy="2100515"/>
          </a:xfrm>
          <a:prstGeom prst="rect">
            <a:avLst/>
          </a:prstGeom>
          <a:noFill/>
        </p:spPr>
        <p:txBody>
          <a:bodyPr vert="horz" lIns="91440" tIns="45720" rIns="91440" bIns="45720" rtlCol="0">
            <a:normAutofit/>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00000"/>
              </a:lnSpc>
              <a:spcBef>
                <a:spcPts val="500"/>
              </a:spcBef>
              <a:buClr>
                <a:schemeClr val="accent2">
                  <a:lumMod val="75000"/>
                </a:schemeClr>
              </a:buClr>
              <a:buSzPct val="191000"/>
              <a:buNone/>
            </a:pPr>
            <a:r>
              <a:rPr lang="en-NZ" sz="1600" b="1" spc="75" dirty="0">
                <a:solidFill>
                  <a:srgbClr val="70AD47"/>
                </a:solidFill>
                <a:latin typeface="Calibri" panose="020F0502020204030204" pitchFamily="34" charset="0"/>
                <a:cs typeface="Times New Roman" panose="02020603050405020304" pitchFamily="18" charset="0"/>
              </a:rPr>
              <a:t>The state sector should lead by </a:t>
            </a:r>
            <a:br>
              <a:rPr lang="en-NZ" sz="1600" b="1" spc="75" dirty="0">
                <a:solidFill>
                  <a:srgbClr val="70AD47"/>
                </a:solidFill>
                <a:latin typeface="Calibri" panose="020F0502020204030204" pitchFamily="34" charset="0"/>
                <a:cs typeface="Times New Roman" panose="02020603050405020304" pitchFamily="18" charset="0"/>
              </a:rPr>
            </a:br>
            <a:r>
              <a:rPr lang="en-NZ" sz="1600" b="1" spc="75" dirty="0">
                <a:solidFill>
                  <a:srgbClr val="70AD47"/>
                </a:solidFill>
                <a:latin typeface="Calibri" panose="020F0502020204030204" pitchFamily="34" charset="0"/>
                <a:cs typeface="Times New Roman" panose="02020603050405020304" pitchFamily="18" charset="0"/>
              </a:rPr>
              <a:t>example as an employer and a purchaser</a:t>
            </a:r>
            <a:r>
              <a:rPr lang="en-NZ" b="1" spc="75" dirty="0">
                <a:solidFill>
                  <a:srgbClr val="70AD47"/>
                </a:solidFill>
                <a:latin typeface="Calibri" panose="020F0502020204030204" pitchFamily="34" charset="0"/>
                <a:cs typeface="Times New Roman" panose="02020603050405020304" pitchFamily="18" charset="0"/>
              </a:rPr>
              <a:t>	</a:t>
            </a:r>
            <a:br>
              <a:rPr lang="en-NZ" b="1" spc="75" dirty="0">
                <a:solidFill>
                  <a:srgbClr val="70AD47"/>
                </a:solidFill>
                <a:latin typeface="Calibri" panose="020F0502020204030204" pitchFamily="34" charset="0"/>
                <a:cs typeface="Times New Roman" panose="02020603050405020304" pitchFamily="18" charset="0"/>
              </a:rPr>
            </a:br>
            <a:r>
              <a:rPr lang="en-NZ" sz="1400" i="1" dirty="0"/>
              <a:t>Raised by numerous stakeholders…</a:t>
            </a:r>
          </a:p>
          <a:p>
            <a:pPr marL="0" indent="0" algn="ctr" defTabSz="914400">
              <a:lnSpc>
                <a:spcPct val="100000"/>
              </a:lnSpc>
              <a:spcBef>
                <a:spcPts val="0"/>
              </a:spcBef>
              <a:buClr>
                <a:schemeClr val="accent2">
                  <a:lumMod val="75000"/>
                </a:schemeClr>
              </a:buClr>
              <a:buSzPct val="191000"/>
              <a:buNone/>
            </a:pPr>
            <a:r>
              <a:rPr lang="en-NZ" sz="1400" i="1" dirty="0">
                <a:solidFill>
                  <a:schemeClr val="tx1"/>
                </a:solidFill>
              </a:rPr>
              <a:t>‘Explore ways to support people to stay in work’</a:t>
            </a:r>
          </a:p>
          <a:p>
            <a:pPr marL="0" indent="0" algn="ctr" defTabSz="914400">
              <a:lnSpc>
                <a:spcPct val="100000"/>
              </a:lnSpc>
              <a:spcBef>
                <a:spcPts val="0"/>
              </a:spcBef>
              <a:buClr>
                <a:schemeClr val="accent2">
                  <a:lumMod val="75000"/>
                </a:schemeClr>
              </a:buClr>
              <a:buSzPct val="191000"/>
              <a:buNone/>
            </a:pPr>
            <a:r>
              <a:rPr lang="en-NZ" sz="1400" i="1" dirty="0">
                <a:solidFill>
                  <a:schemeClr val="tx1"/>
                </a:solidFill>
              </a:rPr>
              <a:t>‘Flexible hours is one of most important </a:t>
            </a:r>
            <a:br>
              <a:rPr lang="en-NZ" sz="1400" i="1" dirty="0">
                <a:solidFill>
                  <a:schemeClr val="tx1"/>
                </a:solidFill>
              </a:rPr>
            </a:br>
            <a:r>
              <a:rPr lang="en-NZ" sz="1400" i="1" dirty="0">
                <a:solidFill>
                  <a:schemeClr val="tx1"/>
                </a:solidFill>
              </a:rPr>
              <a:t>reasonable accommodations’ </a:t>
            </a:r>
            <a:endParaRPr lang="en-NZ" sz="1400" dirty="0">
              <a:solidFill>
                <a:schemeClr val="tx1"/>
              </a:solidFill>
            </a:endParaRPr>
          </a:p>
        </p:txBody>
      </p:sp>
      <p:sp>
        <p:nvSpPr>
          <p:cNvPr id="25" name="Rectangle 24">
            <a:extLst>
              <a:ext uri="{FF2B5EF4-FFF2-40B4-BE49-F238E27FC236}">
                <a16:creationId xmlns:a16="http://schemas.microsoft.com/office/drawing/2014/main" id="{5B3DE282-3320-48A2-88EA-563BAEC5E541}"/>
              </a:ext>
            </a:extLst>
          </p:cNvPr>
          <p:cNvSpPr/>
          <p:nvPr/>
        </p:nvSpPr>
        <p:spPr>
          <a:xfrm>
            <a:off x="933106" y="878339"/>
            <a:ext cx="4965010" cy="846386"/>
          </a:xfrm>
          <a:prstGeom prst="rect">
            <a:avLst/>
          </a:prstGeom>
          <a:noFill/>
        </p:spPr>
        <p:txBody>
          <a:bodyPr wrap="square">
            <a:spAutoFit/>
          </a:bodyPr>
          <a:lstStyle/>
          <a:p>
            <a:pPr>
              <a:spcBef>
                <a:spcPts val="500"/>
              </a:spcBef>
              <a:spcAft>
                <a:spcPts val="600"/>
              </a:spcAft>
              <a:buClr>
                <a:schemeClr val="accent2">
                  <a:lumMod val="75000"/>
                </a:schemeClr>
              </a:buClr>
              <a:buSzPct val="191000"/>
            </a:pPr>
            <a:r>
              <a:rPr lang="en-NZ" sz="1600" b="1" spc="75">
                <a:solidFill>
                  <a:srgbClr val="70AD47"/>
                </a:solidFill>
                <a:latin typeface="Calibri" panose="020F0502020204030204" pitchFamily="34" charset="0"/>
                <a:cs typeface="Times New Roman" panose="02020603050405020304" pitchFamily="18" charset="0"/>
              </a:rPr>
              <a:t>Fund innovation and business development</a:t>
            </a:r>
          </a:p>
          <a:p>
            <a:pPr lvl="0"/>
            <a:r>
              <a:rPr lang="en-NZ" sz="1400" i="1">
                <a:solidFill>
                  <a:schemeClr val="tx1">
                    <a:lumMod val="75000"/>
                    <a:lumOff val="25000"/>
                  </a:schemeClr>
                </a:solidFill>
              </a:rPr>
              <a:t>‘Co-design innovation with Māori /Iwi, disability groups, employers and support providers’</a:t>
            </a:r>
          </a:p>
        </p:txBody>
      </p:sp>
      <p:sp>
        <p:nvSpPr>
          <p:cNvPr id="26" name="Content Placeholder 3">
            <a:extLst>
              <a:ext uri="{FF2B5EF4-FFF2-40B4-BE49-F238E27FC236}">
                <a16:creationId xmlns:a16="http://schemas.microsoft.com/office/drawing/2014/main" id="{4056704B-9E11-45DB-9EA3-05DB44760C61}"/>
              </a:ext>
            </a:extLst>
          </p:cNvPr>
          <p:cNvSpPr txBox="1">
            <a:spLocks/>
          </p:cNvSpPr>
          <p:nvPr/>
        </p:nvSpPr>
        <p:spPr>
          <a:xfrm>
            <a:off x="8178937" y="3533719"/>
            <a:ext cx="3616794" cy="2454637"/>
          </a:xfrm>
          <a:prstGeom prst="rect">
            <a:avLst/>
          </a:prstGeom>
          <a:noFill/>
        </p:spPr>
        <p:txBody>
          <a:bodyPr vert="horz" lIns="91440" tIns="45720" rIns="91440" bIns="45720" rtlCol="0">
            <a:normAutofit/>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20000"/>
              </a:lnSpc>
              <a:spcBef>
                <a:spcPts val="500"/>
              </a:spcBef>
              <a:spcAft>
                <a:spcPts val="600"/>
              </a:spcAft>
              <a:buClr>
                <a:schemeClr val="accent2">
                  <a:lumMod val="75000"/>
                </a:schemeClr>
              </a:buClr>
              <a:buSzPct val="191000"/>
              <a:buNone/>
            </a:pPr>
            <a:r>
              <a:rPr lang="en-NZ" sz="1600" b="1" spc="75" dirty="0">
                <a:solidFill>
                  <a:srgbClr val="70AD47"/>
                </a:solidFill>
                <a:latin typeface="Calibri" panose="020F0502020204030204" pitchFamily="34" charset="0"/>
                <a:cs typeface="Times New Roman" panose="02020603050405020304" pitchFamily="18" charset="0"/>
              </a:rPr>
              <a:t>Monitoring should make </a:t>
            </a:r>
            <a:br>
              <a:rPr lang="en-NZ" sz="1600" b="1" spc="75" dirty="0">
                <a:solidFill>
                  <a:srgbClr val="70AD47"/>
                </a:solidFill>
                <a:latin typeface="Calibri" panose="020F0502020204030204" pitchFamily="34" charset="0"/>
                <a:cs typeface="Times New Roman" panose="02020603050405020304" pitchFamily="18" charset="0"/>
              </a:rPr>
            </a:br>
            <a:r>
              <a:rPr lang="en-NZ" sz="1600" b="1" spc="75" dirty="0">
                <a:solidFill>
                  <a:srgbClr val="70AD47"/>
                </a:solidFill>
                <a:latin typeface="Calibri" panose="020F0502020204030204" pitchFamily="34" charset="0"/>
                <a:cs typeface="Times New Roman" panose="02020603050405020304" pitchFamily="18" charset="0"/>
              </a:rPr>
              <a:t>the plan happen for all people</a:t>
            </a:r>
          </a:p>
          <a:p>
            <a:pPr marL="0" indent="0" algn="ctr" defTabSz="914400">
              <a:lnSpc>
                <a:spcPct val="120000"/>
              </a:lnSpc>
              <a:spcBef>
                <a:spcPts val="0"/>
              </a:spcBef>
              <a:buClr>
                <a:schemeClr val="accent2">
                  <a:lumMod val="75000"/>
                </a:schemeClr>
              </a:buClr>
              <a:buSzPct val="191000"/>
              <a:buNone/>
            </a:pPr>
            <a:r>
              <a:rPr lang="en-NZ" sz="1400" i="1" dirty="0"/>
              <a:t>‘Measure progress for people with multiple disadvantage and </a:t>
            </a:r>
            <a:br>
              <a:rPr lang="en-NZ" sz="1400" i="1" dirty="0"/>
            </a:br>
            <a:r>
              <a:rPr lang="en-NZ" sz="1400" i="1" dirty="0"/>
              <a:t>the most disadvantaged’</a:t>
            </a:r>
          </a:p>
          <a:p>
            <a:pPr marL="0" indent="0" algn="ctr" defTabSz="914400">
              <a:lnSpc>
                <a:spcPct val="120000"/>
              </a:lnSpc>
              <a:spcBef>
                <a:spcPts val="0"/>
              </a:spcBef>
              <a:buClr>
                <a:schemeClr val="accent2">
                  <a:lumMod val="75000"/>
                </a:schemeClr>
              </a:buClr>
              <a:buSzPct val="191000"/>
              <a:buNone/>
            </a:pPr>
            <a:r>
              <a:rPr lang="en-NZ" sz="1400" i="1" dirty="0"/>
              <a:t>‘Include measurable outputs </a:t>
            </a:r>
            <a:br>
              <a:rPr lang="en-NZ" sz="1400" i="1" dirty="0"/>
            </a:br>
            <a:r>
              <a:rPr lang="en-NZ" sz="1400" i="1" dirty="0"/>
              <a:t>with dates and accountability’</a:t>
            </a:r>
          </a:p>
        </p:txBody>
      </p:sp>
      <p:sp>
        <p:nvSpPr>
          <p:cNvPr id="27" name="Content Placeholder 3">
            <a:extLst>
              <a:ext uri="{FF2B5EF4-FFF2-40B4-BE49-F238E27FC236}">
                <a16:creationId xmlns:a16="http://schemas.microsoft.com/office/drawing/2014/main" id="{73D57B77-83AB-450D-9DCF-3225BB6DA19F}"/>
              </a:ext>
            </a:extLst>
          </p:cNvPr>
          <p:cNvSpPr txBox="1">
            <a:spLocks/>
          </p:cNvSpPr>
          <p:nvPr/>
        </p:nvSpPr>
        <p:spPr>
          <a:xfrm>
            <a:off x="451905" y="1650142"/>
            <a:ext cx="4965010" cy="1239765"/>
          </a:xfrm>
          <a:prstGeom prst="rect">
            <a:avLst/>
          </a:prstGeom>
          <a:noFill/>
        </p:spPr>
        <p:txBody>
          <a:bodyPr vert="horz" lIns="91440" tIns="45720" rIns="91440" bIns="45720" rtlCol="0">
            <a:normAutofit/>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00000"/>
              </a:lnSpc>
              <a:spcBef>
                <a:spcPts val="500"/>
              </a:spcBef>
              <a:buClr>
                <a:schemeClr val="accent2">
                  <a:lumMod val="75000"/>
                </a:schemeClr>
              </a:buClr>
              <a:buSzPct val="191000"/>
              <a:buNone/>
            </a:pPr>
            <a:r>
              <a:rPr lang="en-NZ" sz="1400" i="1" dirty="0"/>
              <a:t>‘Embrace future of work opportunities for disabled people</a:t>
            </a:r>
            <a:br>
              <a:rPr lang="en-NZ" sz="1400" i="1" dirty="0"/>
            </a:br>
            <a:r>
              <a:rPr lang="en-NZ" sz="1400" i="1" dirty="0"/>
              <a:t>and address risks’ </a:t>
            </a:r>
            <a:br>
              <a:rPr lang="en-NZ" sz="1400" i="1" dirty="0"/>
            </a:br>
            <a:r>
              <a:rPr lang="en-NZ" sz="1400" i="1" dirty="0"/>
              <a:t>‘Support people to stay connected with labour markets’</a:t>
            </a:r>
          </a:p>
          <a:p>
            <a:pPr marL="0" indent="0" algn="ctr" defTabSz="914400">
              <a:lnSpc>
                <a:spcPct val="100000"/>
              </a:lnSpc>
              <a:spcBef>
                <a:spcPts val="0"/>
              </a:spcBef>
              <a:buClr>
                <a:schemeClr val="accent2">
                  <a:lumMod val="75000"/>
                </a:schemeClr>
              </a:buClr>
              <a:buSzPct val="191000"/>
              <a:buNone/>
            </a:pPr>
            <a:r>
              <a:rPr lang="en-NZ" sz="1400" i="1" dirty="0"/>
              <a:t>e.g. with employment insurance’</a:t>
            </a:r>
          </a:p>
        </p:txBody>
      </p:sp>
      <p:sp>
        <p:nvSpPr>
          <p:cNvPr id="4" name="Rectangle 3">
            <a:extLst>
              <a:ext uri="{FF2B5EF4-FFF2-40B4-BE49-F238E27FC236}">
                <a16:creationId xmlns:a16="http://schemas.microsoft.com/office/drawing/2014/main" id="{470F56FB-97F1-4DA2-9AD6-2A3A459C633D}"/>
              </a:ext>
            </a:extLst>
          </p:cNvPr>
          <p:cNvSpPr/>
          <p:nvPr/>
        </p:nvSpPr>
        <p:spPr>
          <a:xfrm>
            <a:off x="4195210" y="3103279"/>
            <a:ext cx="3697615" cy="769441"/>
          </a:xfrm>
          <a:prstGeom prst="rect">
            <a:avLst/>
          </a:prstGeom>
          <a:solidFill>
            <a:srgbClr val="DEEBF7">
              <a:alpha val="56078"/>
            </a:srgbClr>
          </a:solidFill>
        </p:spPr>
        <p:txBody>
          <a:bodyPr wrap="square">
            <a:spAutoFit/>
          </a:bodyPr>
          <a:lstStyle/>
          <a:p>
            <a:r>
              <a:rPr lang="en-NZ" sz="4400" b="1" dirty="0">
                <a:solidFill>
                  <a:srgbClr val="C00000"/>
                </a:solidFill>
                <a:latin typeface="+mj-lt"/>
                <a:ea typeface="+mj-ea"/>
                <a:cs typeface="+mj-cs"/>
              </a:rPr>
              <a:t>What we heard</a:t>
            </a:r>
          </a:p>
        </p:txBody>
      </p:sp>
      <p:grpSp>
        <p:nvGrpSpPr>
          <p:cNvPr id="28" name="Group 27">
            <a:extLst>
              <a:ext uri="{FF2B5EF4-FFF2-40B4-BE49-F238E27FC236}">
                <a16:creationId xmlns:a16="http://schemas.microsoft.com/office/drawing/2014/main" id="{C335BDC8-AFA9-4B2A-B404-81191FDAF9FB}"/>
              </a:ext>
            </a:extLst>
          </p:cNvPr>
          <p:cNvGrpSpPr/>
          <p:nvPr/>
        </p:nvGrpSpPr>
        <p:grpSpPr>
          <a:xfrm rot="168772">
            <a:off x="4534194" y="4569493"/>
            <a:ext cx="3239872" cy="2165905"/>
            <a:chOff x="5499113" y="1642896"/>
            <a:chExt cx="5888847" cy="2560974"/>
          </a:xfrm>
        </p:grpSpPr>
        <p:sp>
          <p:nvSpPr>
            <p:cNvPr id="29" name="Content Placeholder 3">
              <a:extLst>
                <a:ext uri="{FF2B5EF4-FFF2-40B4-BE49-F238E27FC236}">
                  <a16:creationId xmlns:a16="http://schemas.microsoft.com/office/drawing/2014/main" id="{42C07A0E-7A14-4D4D-8D15-207BC307D8FC}"/>
                </a:ext>
              </a:extLst>
            </p:cNvPr>
            <p:cNvSpPr txBox="1">
              <a:spLocks/>
            </p:cNvSpPr>
            <p:nvPr/>
          </p:nvSpPr>
          <p:spPr>
            <a:xfrm rot="21480473">
              <a:off x="6768267" y="1968299"/>
              <a:ext cx="4466742" cy="2142826"/>
            </a:xfrm>
            <a:prstGeom prst="rect">
              <a:avLst/>
            </a:prstGeom>
            <a:noFill/>
          </p:spPr>
          <p:txBody>
            <a:bodyPr vert="horz" lIns="91440" tIns="45720" rIns="91440" bIns="45720" rtlCol="0">
              <a:normAutofit/>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10000"/>
                </a:lnSpc>
                <a:spcBef>
                  <a:spcPts val="0"/>
                </a:spcBef>
                <a:buClr>
                  <a:schemeClr val="accent2">
                    <a:lumMod val="75000"/>
                  </a:schemeClr>
                </a:buClr>
                <a:buSzPct val="191000"/>
                <a:buNone/>
              </a:pPr>
              <a:r>
                <a:rPr lang="en-NZ" sz="1600" i="1"/>
                <a:t> </a:t>
              </a:r>
            </a:p>
            <a:p>
              <a:pPr marL="0" indent="0" algn="ctr" defTabSz="914400">
                <a:lnSpc>
                  <a:spcPct val="110000"/>
                </a:lnSpc>
                <a:spcBef>
                  <a:spcPts val="0"/>
                </a:spcBef>
                <a:buClr>
                  <a:schemeClr val="accent2">
                    <a:lumMod val="75000"/>
                  </a:schemeClr>
                </a:buClr>
                <a:buSzPct val="191000"/>
                <a:buNone/>
              </a:pPr>
              <a:endParaRPr lang="en-NZ" sz="1600" i="1"/>
            </a:p>
          </p:txBody>
        </p:sp>
        <p:sp>
          <p:nvSpPr>
            <p:cNvPr id="30" name="Thought Bubble: Cloud 29">
              <a:extLst>
                <a:ext uri="{FF2B5EF4-FFF2-40B4-BE49-F238E27FC236}">
                  <a16:creationId xmlns:a16="http://schemas.microsoft.com/office/drawing/2014/main" id="{A2C8E9E7-C60D-48F6-AC7D-CD8FF06B9A90}"/>
                </a:ext>
              </a:extLst>
            </p:cNvPr>
            <p:cNvSpPr/>
            <p:nvPr/>
          </p:nvSpPr>
          <p:spPr>
            <a:xfrm>
              <a:off x="5499113" y="1642896"/>
              <a:ext cx="5888847" cy="2560974"/>
            </a:xfrm>
            <a:prstGeom prst="cloudCallout">
              <a:avLst>
                <a:gd name="adj1" fmla="val 37435"/>
                <a:gd name="adj2" fmla="val -7620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7" name="Rectangle 6">
            <a:extLst>
              <a:ext uri="{FF2B5EF4-FFF2-40B4-BE49-F238E27FC236}">
                <a16:creationId xmlns:a16="http://schemas.microsoft.com/office/drawing/2014/main" id="{76AD3CE0-7068-483E-9FF4-62BA601A5685}"/>
              </a:ext>
            </a:extLst>
          </p:cNvPr>
          <p:cNvSpPr/>
          <p:nvPr/>
        </p:nvSpPr>
        <p:spPr>
          <a:xfrm>
            <a:off x="4880621" y="4985386"/>
            <a:ext cx="2483179" cy="1077218"/>
          </a:xfrm>
          <a:prstGeom prst="rect">
            <a:avLst/>
          </a:prstGeom>
        </p:spPr>
        <p:txBody>
          <a:bodyPr wrap="square">
            <a:spAutoFit/>
          </a:bodyPr>
          <a:lstStyle/>
          <a:p>
            <a:pPr algn="ctr">
              <a:spcBef>
                <a:spcPts val="500"/>
              </a:spcBef>
              <a:spcAft>
                <a:spcPts val="600"/>
              </a:spcAft>
              <a:buClr>
                <a:schemeClr val="accent2">
                  <a:lumMod val="75000"/>
                </a:schemeClr>
              </a:buClr>
              <a:buSzPct val="191000"/>
            </a:pPr>
            <a:r>
              <a:rPr lang="en-NZ" sz="1600" b="1" spc="75" dirty="0">
                <a:solidFill>
                  <a:schemeClr val="accent6">
                    <a:lumMod val="50000"/>
                  </a:schemeClr>
                </a:solidFill>
                <a:latin typeface="Calibri" panose="020F0502020204030204" pitchFamily="34" charset="0"/>
                <a:cs typeface="Times New Roman" panose="02020603050405020304" pitchFamily="18" charset="0"/>
              </a:rPr>
              <a:t>Making this action plan happen is very important to many people</a:t>
            </a:r>
          </a:p>
        </p:txBody>
      </p:sp>
    </p:spTree>
    <p:extLst>
      <p:ext uri="{BB962C8B-B14F-4D97-AF65-F5344CB8AC3E}">
        <p14:creationId xmlns:p14="http://schemas.microsoft.com/office/powerpoint/2010/main" val="1467177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hought Bubble: Cloud 12">
            <a:extLst>
              <a:ext uri="{FF2B5EF4-FFF2-40B4-BE49-F238E27FC236}">
                <a16:creationId xmlns:a16="http://schemas.microsoft.com/office/drawing/2014/main" id="{F793D85E-2B88-43E1-A9E3-8038D7980149}"/>
              </a:ext>
            </a:extLst>
          </p:cNvPr>
          <p:cNvSpPr/>
          <p:nvPr/>
        </p:nvSpPr>
        <p:spPr>
          <a:xfrm rot="189055">
            <a:off x="211554" y="243845"/>
            <a:ext cx="6857519" cy="3050119"/>
          </a:xfrm>
          <a:prstGeom prst="cloudCallout">
            <a:avLst>
              <a:gd name="adj1" fmla="val 59508"/>
              <a:gd name="adj2" fmla="val 42201"/>
            </a:avLst>
          </a:prstGeom>
          <a:solidFill>
            <a:srgbClr val="FFF2CC">
              <a:alpha val="6196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Thought Bubble: Cloud 14">
            <a:extLst>
              <a:ext uri="{FF2B5EF4-FFF2-40B4-BE49-F238E27FC236}">
                <a16:creationId xmlns:a16="http://schemas.microsoft.com/office/drawing/2014/main" id="{7118A40A-B794-486B-AD63-EA9A16BB1899}"/>
              </a:ext>
            </a:extLst>
          </p:cNvPr>
          <p:cNvSpPr/>
          <p:nvPr/>
        </p:nvSpPr>
        <p:spPr>
          <a:xfrm rot="434170">
            <a:off x="7110993" y="130132"/>
            <a:ext cx="4804456" cy="2584572"/>
          </a:xfrm>
          <a:prstGeom prst="cloudCallout">
            <a:avLst>
              <a:gd name="adj1" fmla="val -39287"/>
              <a:gd name="adj2" fmla="val 70542"/>
            </a:avLst>
          </a:prstGeom>
          <a:solidFill>
            <a:srgbClr val="ECF4E0">
              <a:alpha val="6196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hought Bubble: Cloud 13">
            <a:extLst>
              <a:ext uri="{FF2B5EF4-FFF2-40B4-BE49-F238E27FC236}">
                <a16:creationId xmlns:a16="http://schemas.microsoft.com/office/drawing/2014/main" id="{3D8D4D1F-8DF5-44F3-A30C-C5B5CA174B0F}"/>
              </a:ext>
            </a:extLst>
          </p:cNvPr>
          <p:cNvSpPr/>
          <p:nvPr/>
        </p:nvSpPr>
        <p:spPr>
          <a:xfrm rot="352842">
            <a:off x="7951401" y="2810845"/>
            <a:ext cx="3980310" cy="3756397"/>
          </a:xfrm>
          <a:prstGeom prst="cloudCallout">
            <a:avLst>
              <a:gd name="adj1" fmla="val -63205"/>
              <a:gd name="adj2" fmla="val -43217"/>
            </a:avLst>
          </a:prstGeom>
          <a:solidFill>
            <a:schemeClr val="accent2">
              <a:lumMod val="20000"/>
              <a:lumOff val="80000"/>
              <a:alpha val="61961"/>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Rectangle 23">
            <a:extLst>
              <a:ext uri="{FF2B5EF4-FFF2-40B4-BE49-F238E27FC236}">
                <a16:creationId xmlns:a16="http://schemas.microsoft.com/office/drawing/2014/main" id="{29044064-C0C1-4644-BAFC-61A1DC93334D}"/>
              </a:ext>
            </a:extLst>
          </p:cNvPr>
          <p:cNvSpPr/>
          <p:nvPr/>
        </p:nvSpPr>
        <p:spPr>
          <a:xfrm>
            <a:off x="686144" y="3802907"/>
            <a:ext cx="3249486" cy="2246769"/>
          </a:xfrm>
          <a:prstGeom prst="rect">
            <a:avLst/>
          </a:prstGeom>
          <a:noFill/>
        </p:spPr>
        <p:txBody>
          <a:bodyPr wrap="square">
            <a:spAutoFit/>
          </a:bodyPr>
          <a:lstStyle/>
          <a:p>
            <a:pPr algn="ctr"/>
            <a:r>
              <a:rPr lang="en-NZ" sz="1400" i="1" dirty="0">
                <a:solidFill>
                  <a:schemeClr val="tx1">
                    <a:lumMod val="75000"/>
                    <a:lumOff val="25000"/>
                  </a:schemeClr>
                </a:solidFill>
              </a:rPr>
              <a:t>“Support disabled people and their families to be aspirational when it comes to their employment future, imagining what their future looks like”. </a:t>
            </a:r>
          </a:p>
          <a:p>
            <a:pPr algn="ctr"/>
            <a:endParaRPr lang="en-NZ" sz="1400" i="1" dirty="0">
              <a:solidFill>
                <a:schemeClr val="tx1">
                  <a:lumMod val="75000"/>
                  <a:lumOff val="25000"/>
                </a:schemeClr>
              </a:solidFill>
            </a:endParaRPr>
          </a:p>
          <a:p>
            <a:pPr algn="ctr"/>
            <a:r>
              <a:rPr lang="en-NZ" sz="1400" i="1" dirty="0">
                <a:solidFill>
                  <a:schemeClr val="tx1">
                    <a:lumMod val="75000"/>
                    <a:lumOff val="25000"/>
                  </a:schemeClr>
                </a:solidFill>
              </a:rPr>
              <a:t> “Whereas the current system is often driven by the tyranny of low expectations for people with health conditions and disability. The system expectation should be that everyone gets employment.”</a:t>
            </a:r>
          </a:p>
        </p:txBody>
      </p:sp>
      <p:sp>
        <p:nvSpPr>
          <p:cNvPr id="23" name="Thought Bubble: Cloud 22">
            <a:extLst>
              <a:ext uri="{FF2B5EF4-FFF2-40B4-BE49-F238E27FC236}">
                <a16:creationId xmlns:a16="http://schemas.microsoft.com/office/drawing/2014/main" id="{555D9948-7209-40D2-A881-1E4A0E5C0BFB}"/>
              </a:ext>
            </a:extLst>
          </p:cNvPr>
          <p:cNvSpPr/>
          <p:nvPr/>
        </p:nvSpPr>
        <p:spPr>
          <a:xfrm rot="1803205">
            <a:off x="287739" y="3250351"/>
            <a:ext cx="4217350" cy="3581183"/>
          </a:xfrm>
          <a:prstGeom prst="cloudCallout">
            <a:avLst>
              <a:gd name="adj1" fmla="val 63284"/>
              <a:gd name="adj2" fmla="val -8094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Content Placeholder 3">
            <a:extLst>
              <a:ext uri="{FF2B5EF4-FFF2-40B4-BE49-F238E27FC236}">
                <a16:creationId xmlns:a16="http://schemas.microsoft.com/office/drawing/2014/main" id="{E50AA5FA-8483-4584-AE4B-75A23E7F2EE2}"/>
              </a:ext>
            </a:extLst>
          </p:cNvPr>
          <p:cNvSpPr txBox="1">
            <a:spLocks/>
          </p:cNvSpPr>
          <p:nvPr/>
        </p:nvSpPr>
        <p:spPr>
          <a:xfrm>
            <a:off x="7654613" y="544174"/>
            <a:ext cx="3698796" cy="2100515"/>
          </a:xfrm>
          <a:prstGeom prst="rect">
            <a:avLst/>
          </a:prstGeom>
          <a:noFill/>
        </p:spPr>
        <p:txBody>
          <a:bodyPr vert="horz" lIns="91440" tIns="45720" rIns="91440" bIns="45720" rtlCol="0">
            <a:normAutofit/>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lvl="0" indent="0" algn="ctr" defTabSz="914400">
              <a:lnSpc>
                <a:spcPct val="100000"/>
              </a:lnSpc>
              <a:spcBef>
                <a:spcPts val="0"/>
              </a:spcBef>
              <a:buClrTx/>
              <a:buNone/>
              <a:defRPr/>
            </a:pPr>
            <a:r>
              <a:rPr lang="en-NZ" sz="1400" i="1" dirty="0"/>
              <a:t>We need “roadshows” targeting disabled people e.g. in the Far North to assist people to make good transitions to work or training. </a:t>
            </a:r>
          </a:p>
          <a:p>
            <a:pPr marL="0" lvl="0" indent="0" defTabSz="914400">
              <a:lnSpc>
                <a:spcPct val="100000"/>
              </a:lnSpc>
              <a:spcBef>
                <a:spcPts val="0"/>
              </a:spcBef>
              <a:buClrTx/>
              <a:buNone/>
              <a:defRPr/>
            </a:pPr>
            <a:endParaRPr lang="en-NZ" sz="1400" i="1" dirty="0"/>
          </a:p>
          <a:p>
            <a:pPr marL="0" lvl="0" indent="0" algn="ctr" defTabSz="914400">
              <a:lnSpc>
                <a:spcPct val="100000"/>
              </a:lnSpc>
              <a:spcBef>
                <a:spcPts val="0"/>
              </a:spcBef>
              <a:buClrTx/>
              <a:buNone/>
              <a:defRPr/>
            </a:pPr>
            <a:r>
              <a:rPr lang="en-NZ" sz="1400" i="1" dirty="0"/>
              <a:t>“Use local industry leaders to highlight future employment opportunities.”</a:t>
            </a:r>
          </a:p>
        </p:txBody>
      </p:sp>
      <p:sp>
        <p:nvSpPr>
          <p:cNvPr id="25" name="Rectangle 24">
            <a:extLst>
              <a:ext uri="{FF2B5EF4-FFF2-40B4-BE49-F238E27FC236}">
                <a16:creationId xmlns:a16="http://schemas.microsoft.com/office/drawing/2014/main" id="{5B3DE282-3320-48A2-88EA-563BAEC5E541}"/>
              </a:ext>
            </a:extLst>
          </p:cNvPr>
          <p:cNvSpPr/>
          <p:nvPr/>
        </p:nvSpPr>
        <p:spPr>
          <a:xfrm>
            <a:off x="910324" y="614987"/>
            <a:ext cx="6002443" cy="1015663"/>
          </a:xfrm>
          <a:prstGeom prst="rect">
            <a:avLst/>
          </a:prstGeom>
          <a:noFill/>
        </p:spPr>
        <p:txBody>
          <a:bodyPr wrap="square">
            <a:spAutoFit/>
          </a:bodyPr>
          <a:lstStyle/>
          <a:p>
            <a:pPr lvl="0" algn="ctr"/>
            <a:r>
              <a:rPr lang="en-NZ" sz="1600" b="1" spc="75" dirty="0">
                <a:solidFill>
                  <a:srgbClr val="70AD47"/>
                </a:solidFill>
                <a:latin typeface="Calibri" panose="020F0502020204030204" pitchFamily="34" charset="0"/>
                <a:cs typeface="Times New Roman" panose="02020603050405020304" pitchFamily="18" charset="0"/>
              </a:rPr>
              <a:t>Pathways and transitions to and </a:t>
            </a:r>
            <a:br>
              <a:rPr lang="en-NZ" sz="1600" b="1" spc="75" dirty="0">
                <a:solidFill>
                  <a:srgbClr val="70AD47"/>
                </a:solidFill>
                <a:latin typeface="Calibri" panose="020F0502020204030204" pitchFamily="34" charset="0"/>
                <a:cs typeface="Times New Roman" panose="02020603050405020304" pitchFamily="18" charset="0"/>
              </a:rPr>
            </a:br>
            <a:r>
              <a:rPr lang="en-NZ" sz="1600" b="1" spc="75" dirty="0">
                <a:solidFill>
                  <a:srgbClr val="70AD47"/>
                </a:solidFill>
                <a:latin typeface="Calibri" panose="020F0502020204030204" pitchFamily="34" charset="0"/>
                <a:cs typeface="Times New Roman" panose="02020603050405020304" pitchFamily="18" charset="0"/>
              </a:rPr>
              <a:t>from education are critical </a:t>
            </a:r>
          </a:p>
          <a:p>
            <a:pPr lvl="0"/>
            <a:r>
              <a:rPr lang="en-NZ" sz="1400" i="1" dirty="0">
                <a:solidFill>
                  <a:schemeClr val="tx1">
                    <a:lumMod val="75000"/>
                    <a:lumOff val="25000"/>
                  </a:schemeClr>
                </a:solidFill>
              </a:rPr>
              <a:t>‘</a:t>
            </a:r>
            <a:r>
              <a:rPr lang="en-NZ" sz="1300" i="1" dirty="0"/>
              <a:t>Conversations about careers need to start as soon as the young person enters secondary school.”  And include family”</a:t>
            </a:r>
          </a:p>
        </p:txBody>
      </p:sp>
      <p:sp>
        <p:nvSpPr>
          <p:cNvPr id="26" name="Content Placeholder 3">
            <a:extLst>
              <a:ext uri="{FF2B5EF4-FFF2-40B4-BE49-F238E27FC236}">
                <a16:creationId xmlns:a16="http://schemas.microsoft.com/office/drawing/2014/main" id="{4056704B-9E11-45DB-9EA3-05DB44760C61}"/>
              </a:ext>
            </a:extLst>
          </p:cNvPr>
          <p:cNvSpPr txBox="1">
            <a:spLocks/>
          </p:cNvSpPr>
          <p:nvPr/>
        </p:nvSpPr>
        <p:spPr>
          <a:xfrm>
            <a:off x="8427515" y="3525522"/>
            <a:ext cx="2802090" cy="2264723"/>
          </a:xfrm>
          <a:prstGeom prst="rect">
            <a:avLst/>
          </a:prstGeom>
        </p:spPr>
        <p:txBody>
          <a:bodyPr wrap="square">
            <a:spAutoFit/>
          </a:bodyPr>
          <a:lstStyle>
            <a:defPPr>
              <a:defRPr lang="en-US"/>
            </a:defPPr>
            <a:lvl1pPr algn="ctr">
              <a:spcBef>
                <a:spcPts val="500"/>
              </a:spcBef>
              <a:spcAft>
                <a:spcPts val="600"/>
              </a:spcAft>
              <a:buClr>
                <a:schemeClr val="accent2">
                  <a:lumMod val="75000"/>
                </a:schemeClr>
              </a:buClr>
              <a:buSzPct val="191000"/>
              <a:defRPr sz="1400" i="1">
                <a:solidFill>
                  <a:schemeClr val="tx1">
                    <a:lumMod val="75000"/>
                    <a:lumOff val="25000"/>
                  </a:schemeClr>
                </a:solidFill>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NZ" sz="1600" b="1" spc="75" dirty="0">
                <a:solidFill>
                  <a:srgbClr val="70AD47"/>
                </a:solidFill>
                <a:latin typeface="Calibri" panose="020F0502020204030204" pitchFamily="34" charset="0"/>
                <a:cs typeface="Times New Roman" panose="02020603050405020304" pitchFamily="18" charset="0"/>
              </a:rPr>
              <a:t>Accessible career guidance or re-training support is needed at all stages of life</a:t>
            </a:r>
          </a:p>
          <a:p>
            <a:r>
              <a:rPr lang="en-NZ" dirty="0"/>
              <a:t>“There is a lack of career guidance which can lead to people taking the wrong courses and acquiring a lot of student loan debt - they come out with nothing and become depressed”.’</a:t>
            </a:r>
          </a:p>
        </p:txBody>
      </p:sp>
      <p:sp>
        <p:nvSpPr>
          <p:cNvPr id="27" name="Content Placeholder 3">
            <a:extLst>
              <a:ext uri="{FF2B5EF4-FFF2-40B4-BE49-F238E27FC236}">
                <a16:creationId xmlns:a16="http://schemas.microsoft.com/office/drawing/2014/main" id="{73D57B77-83AB-450D-9DCF-3225BB6DA19F}"/>
              </a:ext>
            </a:extLst>
          </p:cNvPr>
          <p:cNvSpPr txBox="1">
            <a:spLocks/>
          </p:cNvSpPr>
          <p:nvPr/>
        </p:nvSpPr>
        <p:spPr>
          <a:xfrm>
            <a:off x="728447" y="1517738"/>
            <a:ext cx="5644095" cy="1239765"/>
          </a:xfrm>
          <a:prstGeom prst="rect">
            <a:avLst/>
          </a:prstGeom>
          <a:noFill/>
        </p:spPr>
        <p:txBody>
          <a:bodyPr vert="horz" lIns="91440" tIns="45720" rIns="91440" bIns="45720" rtlCol="0">
            <a:normAutofit fontScale="92500"/>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00000"/>
              </a:lnSpc>
              <a:spcBef>
                <a:spcPts val="500"/>
              </a:spcBef>
              <a:buClr>
                <a:schemeClr val="accent2">
                  <a:lumMod val="75000"/>
                </a:schemeClr>
              </a:buClr>
              <a:buSzPct val="191000"/>
              <a:buNone/>
            </a:pPr>
            <a:r>
              <a:rPr lang="en-NZ" sz="1400" i="1" dirty="0"/>
              <a:t>‘More access to internships - many respondents thought the ‘Project Search’ model should be expanded</a:t>
            </a:r>
          </a:p>
          <a:p>
            <a:pPr marL="0" indent="0" algn="ctr" defTabSz="914400">
              <a:lnSpc>
                <a:spcPct val="100000"/>
              </a:lnSpc>
              <a:spcBef>
                <a:spcPts val="500"/>
              </a:spcBef>
              <a:buClr>
                <a:schemeClr val="accent2">
                  <a:lumMod val="75000"/>
                </a:schemeClr>
              </a:buClr>
              <a:buSzPct val="191000"/>
              <a:buNone/>
            </a:pPr>
            <a:r>
              <a:rPr lang="en-NZ" sz="1400" i="1" dirty="0">
                <a:solidFill>
                  <a:schemeClr val="tx1"/>
                </a:solidFill>
              </a:rPr>
              <a:t>“…when I was a student it would have been hugely helpful to have more hands-on support to identify what I could do and what I could train for. Exposure to different work environments and technologies would have helped...” </a:t>
            </a:r>
          </a:p>
          <a:p>
            <a:pPr marL="0" indent="0" algn="ctr" defTabSz="914400">
              <a:lnSpc>
                <a:spcPct val="100000"/>
              </a:lnSpc>
              <a:spcBef>
                <a:spcPts val="500"/>
              </a:spcBef>
              <a:buClr>
                <a:schemeClr val="accent2">
                  <a:lumMod val="75000"/>
                </a:schemeClr>
              </a:buClr>
              <a:buSzPct val="191000"/>
              <a:buNone/>
            </a:pPr>
            <a:endParaRPr lang="en-NZ" sz="1400" i="1" dirty="0"/>
          </a:p>
        </p:txBody>
      </p:sp>
      <p:sp>
        <p:nvSpPr>
          <p:cNvPr id="4" name="Rectangle 3">
            <a:extLst>
              <a:ext uri="{FF2B5EF4-FFF2-40B4-BE49-F238E27FC236}">
                <a16:creationId xmlns:a16="http://schemas.microsoft.com/office/drawing/2014/main" id="{470F56FB-97F1-4DA2-9AD6-2A3A459C633D}"/>
              </a:ext>
            </a:extLst>
          </p:cNvPr>
          <p:cNvSpPr/>
          <p:nvPr/>
        </p:nvSpPr>
        <p:spPr>
          <a:xfrm>
            <a:off x="3560339" y="2800725"/>
            <a:ext cx="4965010" cy="1323439"/>
          </a:xfrm>
          <a:prstGeom prst="rect">
            <a:avLst/>
          </a:prstGeom>
          <a:solidFill>
            <a:srgbClr val="DEEBF7">
              <a:alpha val="56078"/>
            </a:srgbClr>
          </a:solidFill>
        </p:spPr>
        <p:txBody>
          <a:bodyPr wrap="square">
            <a:spAutoFit/>
          </a:bodyPr>
          <a:lstStyle/>
          <a:p>
            <a:pPr algn="ctr"/>
            <a:r>
              <a:rPr lang="en-NZ" sz="4000" b="1" dirty="0">
                <a:solidFill>
                  <a:srgbClr val="C00000"/>
                </a:solidFill>
                <a:latin typeface="+mj-lt"/>
                <a:ea typeface="+mj-ea"/>
                <a:cs typeface="+mj-cs"/>
              </a:rPr>
              <a:t>Transitions from school were a clear priority</a:t>
            </a:r>
          </a:p>
        </p:txBody>
      </p:sp>
      <p:grpSp>
        <p:nvGrpSpPr>
          <p:cNvPr id="28" name="Group 27">
            <a:extLst>
              <a:ext uri="{FF2B5EF4-FFF2-40B4-BE49-F238E27FC236}">
                <a16:creationId xmlns:a16="http://schemas.microsoft.com/office/drawing/2014/main" id="{C335BDC8-AFA9-4B2A-B404-81191FDAF9FB}"/>
              </a:ext>
            </a:extLst>
          </p:cNvPr>
          <p:cNvGrpSpPr/>
          <p:nvPr/>
        </p:nvGrpSpPr>
        <p:grpSpPr>
          <a:xfrm rot="168772">
            <a:off x="4541026" y="4491849"/>
            <a:ext cx="3239872" cy="2165905"/>
            <a:chOff x="5499113" y="1642896"/>
            <a:chExt cx="5888847" cy="2560974"/>
          </a:xfrm>
        </p:grpSpPr>
        <p:sp>
          <p:nvSpPr>
            <p:cNvPr id="29" name="Content Placeholder 3">
              <a:extLst>
                <a:ext uri="{FF2B5EF4-FFF2-40B4-BE49-F238E27FC236}">
                  <a16:creationId xmlns:a16="http://schemas.microsoft.com/office/drawing/2014/main" id="{42C07A0E-7A14-4D4D-8D15-207BC307D8FC}"/>
                </a:ext>
              </a:extLst>
            </p:cNvPr>
            <p:cNvSpPr txBox="1">
              <a:spLocks/>
            </p:cNvSpPr>
            <p:nvPr/>
          </p:nvSpPr>
          <p:spPr>
            <a:xfrm rot="21480473">
              <a:off x="6768267" y="1968299"/>
              <a:ext cx="4466742" cy="2142826"/>
            </a:xfrm>
            <a:prstGeom prst="rect">
              <a:avLst/>
            </a:prstGeom>
            <a:noFill/>
          </p:spPr>
          <p:txBody>
            <a:bodyPr vert="horz" lIns="91440" tIns="45720" rIns="91440" bIns="45720" rtlCol="0">
              <a:normAutofit/>
            </a:bodyPr>
            <a:lstStyle>
              <a:lvl1pPr marL="342900" indent="-342900" algn="l" defTabSz="457200" rtl="0" eaLnBrk="1" latinLnBrk="0" hangingPunct="1">
                <a:lnSpc>
                  <a:spcPct val="90000"/>
                </a:lnSpc>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lnSpc>
                  <a:spcPct val="90000"/>
                </a:lnSpc>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lnSpc>
                  <a:spcPct val="90000"/>
                </a:lnSpc>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lnSpc>
                  <a:spcPct val="90000"/>
                </a:lnSpc>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defTabSz="914400">
                <a:lnSpc>
                  <a:spcPct val="110000"/>
                </a:lnSpc>
                <a:spcBef>
                  <a:spcPts val="0"/>
                </a:spcBef>
                <a:buClr>
                  <a:schemeClr val="accent2">
                    <a:lumMod val="75000"/>
                  </a:schemeClr>
                </a:buClr>
                <a:buSzPct val="191000"/>
                <a:buNone/>
              </a:pPr>
              <a:r>
                <a:rPr lang="en-NZ" sz="1600" i="1"/>
                <a:t> </a:t>
              </a:r>
            </a:p>
            <a:p>
              <a:pPr marL="0" indent="0" algn="ctr" defTabSz="914400">
                <a:lnSpc>
                  <a:spcPct val="110000"/>
                </a:lnSpc>
                <a:spcBef>
                  <a:spcPts val="0"/>
                </a:spcBef>
                <a:buClr>
                  <a:schemeClr val="accent2">
                    <a:lumMod val="75000"/>
                  </a:schemeClr>
                </a:buClr>
                <a:buSzPct val="191000"/>
                <a:buNone/>
              </a:pPr>
              <a:endParaRPr lang="en-NZ" sz="1600" i="1"/>
            </a:p>
          </p:txBody>
        </p:sp>
        <p:sp>
          <p:nvSpPr>
            <p:cNvPr id="30" name="Thought Bubble: Cloud 29">
              <a:extLst>
                <a:ext uri="{FF2B5EF4-FFF2-40B4-BE49-F238E27FC236}">
                  <a16:creationId xmlns:a16="http://schemas.microsoft.com/office/drawing/2014/main" id="{A2C8E9E7-C60D-48F6-AC7D-CD8FF06B9A90}"/>
                </a:ext>
              </a:extLst>
            </p:cNvPr>
            <p:cNvSpPr/>
            <p:nvPr/>
          </p:nvSpPr>
          <p:spPr>
            <a:xfrm>
              <a:off x="5499113" y="1642896"/>
              <a:ext cx="5888847" cy="2560974"/>
            </a:xfrm>
            <a:prstGeom prst="cloudCallout">
              <a:avLst>
                <a:gd name="adj1" fmla="val 37435"/>
                <a:gd name="adj2" fmla="val -7620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7" name="Rectangle 6">
            <a:extLst>
              <a:ext uri="{FF2B5EF4-FFF2-40B4-BE49-F238E27FC236}">
                <a16:creationId xmlns:a16="http://schemas.microsoft.com/office/drawing/2014/main" id="{76AD3CE0-7068-483E-9FF4-62BA601A5685}"/>
              </a:ext>
            </a:extLst>
          </p:cNvPr>
          <p:cNvSpPr/>
          <p:nvPr/>
        </p:nvSpPr>
        <p:spPr>
          <a:xfrm>
            <a:off x="4697417" y="4954833"/>
            <a:ext cx="2871221" cy="1697901"/>
          </a:xfrm>
          <a:prstGeom prst="rect">
            <a:avLst/>
          </a:prstGeom>
        </p:spPr>
        <p:txBody>
          <a:bodyPr wrap="square">
            <a:spAutoFit/>
          </a:bodyPr>
          <a:lstStyle/>
          <a:p>
            <a:pPr algn="ctr">
              <a:spcBef>
                <a:spcPts val="500"/>
              </a:spcBef>
              <a:spcAft>
                <a:spcPts val="600"/>
              </a:spcAft>
              <a:buClr>
                <a:schemeClr val="accent2">
                  <a:lumMod val="75000"/>
                </a:schemeClr>
              </a:buClr>
              <a:buSzPct val="191000"/>
            </a:pPr>
            <a:r>
              <a:rPr lang="en-NZ" sz="1400" i="1" dirty="0">
                <a:solidFill>
                  <a:schemeClr val="tx1">
                    <a:lumMod val="75000"/>
                    <a:lumOff val="25000"/>
                  </a:schemeClr>
                </a:solidFill>
              </a:rPr>
              <a:t>Some people need tailored support to navigate career pathways</a:t>
            </a:r>
          </a:p>
          <a:p>
            <a:pPr algn="ctr">
              <a:spcBef>
                <a:spcPts val="500"/>
              </a:spcBef>
              <a:spcAft>
                <a:spcPts val="600"/>
              </a:spcAft>
              <a:buClr>
                <a:schemeClr val="accent2">
                  <a:lumMod val="75000"/>
                </a:schemeClr>
              </a:buClr>
              <a:buSzPct val="191000"/>
            </a:pPr>
            <a:r>
              <a:rPr lang="en-NZ" sz="1400" i="1" dirty="0">
                <a:solidFill>
                  <a:schemeClr val="tx1">
                    <a:lumMod val="75000"/>
                    <a:lumOff val="25000"/>
                  </a:schemeClr>
                </a:solidFill>
              </a:rPr>
              <a:t>“Ensuring all career information is easily accessible to all people </a:t>
            </a:r>
            <a:br>
              <a:rPr lang="en-NZ" sz="1400" i="1" dirty="0">
                <a:solidFill>
                  <a:schemeClr val="tx1">
                    <a:lumMod val="75000"/>
                    <a:lumOff val="25000"/>
                  </a:schemeClr>
                </a:solidFill>
              </a:rPr>
            </a:br>
            <a:r>
              <a:rPr lang="en-NZ" sz="1400" i="1" dirty="0">
                <a:solidFill>
                  <a:schemeClr val="tx1">
                    <a:lumMod val="75000"/>
                    <a:lumOff val="25000"/>
                  </a:schemeClr>
                </a:solidFill>
              </a:rPr>
              <a:t>is the first step</a:t>
            </a:r>
          </a:p>
          <a:p>
            <a:pPr algn="ctr">
              <a:spcBef>
                <a:spcPts val="500"/>
              </a:spcBef>
              <a:spcAft>
                <a:spcPts val="600"/>
              </a:spcAft>
              <a:buClr>
                <a:schemeClr val="accent2">
                  <a:lumMod val="75000"/>
                </a:schemeClr>
              </a:buClr>
              <a:buSzPct val="191000"/>
            </a:pPr>
            <a:endParaRPr lang="en-NZ" sz="1600" b="1" spc="75" dirty="0">
              <a:solidFill>
                <a:schemeClr val="accent6">
                  <a:lumMod val="50000"/>
                </a:schemeClr>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12367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7F8AD3D3-B4FA-406F-9CA8-2838ECDCC94A}"/>
              </a:ext>
            </a:extLst>
          </p:cNvPr>
          <p:cNvSpPr>
            <a:spLocks noChangeArrowheads="1"/>
          </p:cNvSpPr>
          <p:nvPr/>
        </p:nvSpPr>
        <p:spPr bwMode="auto">
          <a:xfrm>
            <a:off x="0" y="97296"/>
            <a:ext cx="12382500" cy="1442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2" tIns="63480" rIns="914112"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457200" eaLnBrk="1" fontAlgn="base" hangingPunct="1">
              <a:lnSpc>
                <a:spcPct val="90000"/>
              </a:lnSpc>
              <a:spcAft>
                <a:spcPct val="0"/>
              </a:spcAft>
              <a:buClrTx/>
              <a:buSzTx/>
              <a:tabLst/>
            </a:pPr>
            <a:r>
              <a:rPr lang="en-NZ" altLang="en-US" sz="4400" b="1" dirty="0" bmk="_Toc34210412">
                <a:solidFill>
                  <a:srgbClr val="C00000"/>
                </a:solidFill>
                <a:latin typeface="+mj-lt"/>
                <a:ea typeface="+mj-ea"/>
                <a:cs typeface="+mj-cs"/>
              </a:rPr>
              <a:t>An overview of the action plan</a:t>
            </a:r>
            <a:endParaRPr lang="en-NZ" altLang="en-US" sz="4400" b="1" dirty="0">
              <a:solidFill>
                <a:srgbClr val="C00000"/>
              </a:solidFill>
              <a:latin typeface="+mj-lt"/>
              <a:ea typeface="+mj-ea"/>
              <a:cs typeface="+mj-c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NZ" altLang="en-US" sz="160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The goal </a:t>
            </a:r>
            <a:r>
              <a:rPr kumimoji="0" lang="en-NZ" altLang="en-US" sz="16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is to ensure disabled people and people with health conditions </a:t>
            </a:r>
            <a:r>
              <a:rPr kumimoji="0" lang="en-NZ" altLang="en-US" sz="16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have an equal opportunity to access good work. </a:t>
            </a:r>
            <a:endParaRPr kumimoji="0" lang="en-NZ" altLang="en-US" sz="1600" b="0" i="0" u="none" strike="noStrike" cap="none" normalizeH="0" baseline="0" dirty="0">
              <a:ln>
                <a:noFill/>
              </a:ln>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NZ" altLang="en-US" sz="1600" b="0" i="0" u="none" strike="noStrike" cap="none" normalizeH="0" baseline="0" dirty="0">
                <a:ln>
                  <a:noFill/>
                </a:ln>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br>
            <a:endParaRPr kumimoji="0" lang="en-NZ" altLang="en-US" sz="1800" b="0" i="0" u="none" strike="noStrike" cap="none" normalizeH="0" baseline="0" dirty="0">
              <a:ln>
                <a:noFill/>
              </a:ln>
              <a:solidFill>
                <a:schemeClr val="tx1"/>
              </a:solidFill>
              <a:effectLst/>
              <a:latin typeface="Arial" panose="020B0604020202020204" pitchFamily="34" charset="0"/>
            </a:endParaRPr>
          </a:p>
        </p:txBody>
      </p:sp>
      <p:pic>
        <p:nvPicPr>
          <p:cNvPr id="4" name="Picture 3">
            <a:extLst>
              <a:ext uri="{FF2B5EF4-FFF2-40B4-BE49-F238E27FC236}">
                <a16:creationId xmlns:a16="http://schemas.microsoft.com/office/drawing/2014/main" id="{9EB9BF4F-530F-454E-B021-86B99DBE9AA2}"/>
              </a:ext>
            </a:extLst>
          </p:cNvPr>
          <p:cNvPicPr>
            <a:picLocks noChangeAspect="1"/>
          </p:cNvPicPr>
          <p:nvPr/>
        </p:nvPicPr>
        <p:blipFill>
          <a:blip r:embed="rId3"/>
          <a:stretch>
            <a:fillRect/>
          </a:stretch>
        </p:blipFill>
        <p:spPr>
          <a:xfrm>
            <a:off x="258437" y="1032387"/>
            <a:ext cx="11719197" cy="5633883"/>
          </a:xfrm>
          <a:prstGeom prst="rect">
            <a:avLst/>
          </a:prstGeom>
        </p:spPr>
      </p:pic>
    </p:spTree>
    <p:extLst>
      <p:ext uri="{BB962C8B-B14F-4D97-AF65-F5344CB8AC3E}">
        <p14:creationId xmlns:p14="http://schemas.microsoft.com/office/powerpoint/2010/main" val="214998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D21E441C-95C7-4AA5-B996-7F354457A48D}"/>
              </a:ext>
            </a:extLst>
          </p:cNvPr>
          <p:cNvSpPr/>
          <p:nvPr/>
        </p:nvSpPr>
        <p:spPr>
          <a:xfrm>
            <a:off x="6109503" y="4398845"/>
            <a:ext cx="3653742" cy="1828800"/>
          </a:xfrm>
          <a:prstGeom prst="ellipse">
            <a:avLst/>
          </a:prstGeom>
          <a:solidFill>
            <a:schemeClr val="accent4">
              <a:lumMod val="60000"/>
              <a:lumOff val="40000"/>
            </a:schemeClr>
          </a:solidFill>
          <a:ln>
            <a:noFill/>
          </a:ln>
          <a:effectLst>
            <a:glow rad="139700">
              <a:schemeClr val="accent4">
                <a:satMod val="175000"/>
                <a:alpha val="40000"/>
              </a:schemeClr>
            </a:glow>
            <a:softEdge rad="317500"/>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NZ"/>
          </a:p>
        </p:txBody>
      </p:sp>
      <p:sp>
        <p:nvSpPr>
          <p:cNvPr id="9" name="Oval 8">
            <a:extLst>
              <a:ext uri="{FF2B5EF4-FFF2-40B4-BE49-F238E27FC236}">
                <a16:creationId xmlns:a16="http://schemas.microsoft.com/office/drawing/2014/main" id="{19AEF4FD-B3CD-4E49-9111-853500C40D37}"/>
              </a:ext>
            </a:extLst>
          </p:cNvPr>
          <p:cNvSpPr/>
          <p:nvPr/>
        </p:nvSpPr>
        <p:spPr>
          <a:xfrm>
            <a:off x="416589" y="2006405"/>
            <a:ext cx="3653742" cy="1828800"/>
          </a:xfrm>
          <a:prstGeom prst="ellipse">
            <a:avLst/>
          </a:prstGeom>
          <a:solidFill>
            <a:schemeClr val="accent4">
              <a:lumMod val="60000"/>
              <a:lumOff val="40000"/>
            </a:schemeClr>
          </a:solidFill>
          <a:ln>
            <a:noFill/>
          </a:ln>
          <a:effectLst>
            <a:glow rad="139700">
              <a:schemeClr val="accent4">
                <a:satMod val="175000"/>
                <a:alpha val="40000"/>
              </a:schemeClr>
            </a:glow>
            <a:softEdge rad="317500"/>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NZ"/>
          </a:p>
        </p:txBody>
      </p:sp>
      <p:graphicFrame>
        <p:nvGraphicFramePr>
          <p:cNvPr id="2" name="Table 1">
            <a:extLst>
              <a:ext uri="{FF2B5EF4-FFF2-40B4-BE49-F238E27FC236}">
                <a16:creationId xmlns:a16="http://schemas.microsoft.com/office/drawing/2014/main" id="{473FFE46-A3CB-4EE0-A174-F6DC93F462FF}"/>
              </a:ext>
            </a:extLst>
          </p:cNvPr>
          <p:cNvGraphicFramePr>
            <a:graphicFrameLocks noGrp="1"/>
          </p:cNvGraphicFramePr>
          <p:nvPr/>
        </p:nvGraphicFramePr>
        <p:xfrm>
          <a:off x="6549165" y="1860304"/>
          <a:ext cx="5395909" cy="4496438"/>
        </p:xfrm>
        <a:graphic>
          <a:graphicData uri="http://schemas.openxmlformats.org/drawingml/2006/table">
            <a:tbl>
              <a:tblPr/>
              <a:tblGrid>
                <a:gridCol w="3352463">
                  <a:extLst>
                    <a:ext uri="{9D8B030D-6E8A-4147-A177-3AD203B41FA5}">
                      <a16:colId xmlns:a16="http://schemas.microsoft.com/office/drawing/2014/main" val="1470525755"/>
                    </a:ext>
                  </a:extLst>
                </a:gridCol>
                <a:gridCol w="926679">
                  <a:extLst>
                    <a:ext uri="{9D8B030D-6E8A-4147-A177-3AD203B41FA5}">
                      <a16:colId xmlns:a16="http://schemas.microsoft.com/office/drawing/2014/main" val="2502713092"/>
                    </a:ext>
                  </a:extLst>
                </a:gridCol>
                <a:gridCol w="1116767">
                  <a:extLst>
                    <a:ext uri="{9D8B030D-6E8A-4147-A177-3AD203B41FA5}">
                      <a16:colId xmlns:a16="http://schemas.microsoft.com/office/drawing/2014/main" val="2636800421"/>
                    </a:ext>
                  </a:extLst>
                </a:gridCol>
              </a:tblGrid>
              <a:tr h="179437">
                <a:tc>
                  <a:txBody>
                    <a:bodyPr/>
                    <a:lstStyle/>
                    <a:p>
                      <a:r>
                        <a:rPr lang="en-NZ" sz="1300" b="1" dirty="0"/>
                        <a:t>Initial actions 2020 - 2022</a:t>
                      </a:r>
                    </a:p>
                  </a:txBody>
                  <a:tcPr marL="64945" marR="64945" marT="32473" marB="32473" anchor="ctr">
                    <a:lnL>
                      <a:noFill/>
                    </a:lnL>
                    <a:lnR>
                      <a:noFill/>
                    </a:lnR>
                    <a:lnT>
                      <a:noFill/>
                    </a:lnT>
                    <a:lnB>
                      <a:noFill/>
                    </a:lnB>
                  </a:tcPr>
                </a:tc>
                <a:tc>
                  <a:txBody>
                    <a:bodyPr/>
                    <a:lstStyle/>
                    <a:p>
                      <a:r>
                        <a:rPr lang="en-NZ" sz="1300" b="1" dirty="0"/>
                        <a:t>Links</a:t>
                      </a:r>
                    </a:p>
                  </a:txBody>
                  <a:tcPr marL="64945" marR="64945" marT="32473" marB="32473" anchor="ctr">
                    <a:lnL>
                      <a:noFill/>
                    </a:lnL>
                    <a:lnR>
                      <a:noFill/>
                    </a:lnR>
                    <a:lnT>
                      <a:noFill/>
                    </a:lnT>
                    <a:lnB>
                      <a:noFill/>
                    </a:lnB>
                  </a:tcPr>
                </a:tc>
                <a:tc>
                  <a:txBody>
                    <a:bodyPr/>
                    <a:lstStyle/>
                    <a:p>
                      <a:r>
                        <a:rPr lang="en-NZ" sz="1300" b="1" dirty="0"/>
                        <a:t>Responsibility</a:t>
                      </a:r>
                    </a:p>
                  </a:txBody>
                  <a:tcPr marL="64945" marR="64945" marT="32473" marB="32473" anchor="ctr">
                    <a:lnL>
                      <a:noFill/>
                    </a:lnL>
                    <a:lnR>
                      <a:noFill/>
                    </a:lnR>
                    <a:lnT>
                      <a:noFill/>
                    </a:lnT>
                    <a:lnB>
                      <a:noFill/>
                    </a:lnB>
                  </a:tcPr>
                </a:tc>
                <a:extLst>
                  <a:ext uri="{0D108BD9-81ED-4DB2-BD59-A6C34878D82A}">
                    <a16:rowId xmlns:a16="http://schemas.microsoft.com/office/drawing/2014/main" val="994073921"/>
                  </a:ext>
                </a:extLst>
              </a:tr>
              <a:tr h="1659789">
                <a:tc>
                  <a:txBody>
                    <a:bodyPr/>
                    <a:lstStyle/>
                    <a:p>
                      <a:r>
                        <a:rPr lang="en-NZ" sz="1100" dirty="0"/>
                        <a:t>Explore how to ensure more disabled people and people with health conditions access career transition initiatives such as:</a:t>
                      </a:r>
                    </a:p>
                    <a:p>
                      <a:pPr>
                        <a:buFont typeface="Arial" panose="020B0604020202020204" pitchFamily="34" charset="0"/>
                        <a:buChar char="•"/>
                      </a:pPr>
                      <a:r>
                        <a:rPr lang="en-NZ" sz="1100" dirty="0"/>
                        <a:t>Apprenticeships and related support </a:t>
                      </a:r>
                      <a:br>
                        <a:rPr lang="en-NZ" sz="1100" dirty="0"/>
                      </a:br>
                      <a:r>
                        <a:rPr lang="en-NZ" sz="1100" dirty="0"/>
                        <a:t>such as Mana in Mahi</a:t>
                      </a:r>
                    </a:p>
                    <a:p>
                      <a:pPr>
                        <a:buFont typeface="Arial" panose="020B0604020202020204" pitchFamily="34" charset="0"/>
                        <a:buChar char="•"/>
                      </a:pPr>
                      <a:r>
                        <a:rPr lang="en-NZ" sz="1100" dirty="0"/>
                        <a:t>He </a:t>
                      </a:r>
                      <a:r>
                        <a:rPr lang="en-NZ" sz="1100" dirty="0" err="1"/>
                        <a:t>Poutama</a:t>
                      </a:r>
                      <a:r>
                        <a:rPr lang="en-NZ" sz="1100" dirty="0"/>
                        <a:t> </a:t>
                      </a:r>
                      <a:r>
                        <a:rPr lang="en-NZ" sz="1100" dirty="0" err="1"/>
                        <a:t>Rangatahi</a:t>
                      </a:r>
                      <a:endParaRPr lang="en-NZ" sz="1100" dirty="0"/>
                    </a:p>
                    <a:p>
                      <a:pPr>
                        <a:buFont typeface="Arial" panose="020B0604020202020204" pitchFamily="34" charset="0"/>
                        <a:buChar char="•"/>
                      </a:pPr>
                      <a:r>
                        <a:rPr lang="en-NZ" sz="1100" dirty="0"/>
                        <a:t>Re-training options</a:t>
                      </a:r>
                    </a:p>
                    <a:p>
                      <a:r>
                        <a:rPr lang="en-NZ" sz="1100" dirty="0"/>
                        <a:t>(This action will consider access to new initiatives designed to assist with the post-COVID economic recovery)</a:t>
                      </a:r>
                    </a:p>
                  </a:txBody>
                  <a:tcPr marL="44859" marR="44859" marT="22430" marB="22430" anchor="ctr">
                    <a:lnL>
                      <a:noFill/>
                    </a:lnL>
                    <a:lnR>
                      <a:noFill/>
                    </a:lnR>
                    <a:lnT>
                      <a:noFill/>
                    </a:lnT>
                    <a:lnB>
                      <a:noFill/>
                    </a:lnB>
                  </a:tcPr>
                </a:tc>
                <a:tc>
                  <a:txBody>
                    <a:bodyPr/>
                    <a:lstStyle/>
                    <a:p>
                      <a:r>
                        <a:rPr lang="en-NZ" sz="1100" dirty="0"/>
                        <a:t>Reform of Vocational Education</a:t>
                      </a:r>
                    </a:p>
                    <a:p>
                      <a:r>
                        <a:rPr lang="en-NZ" sz="1100" dirty="0"/>
                        <a:t>+</a:t>
                      </a:r>
                    </a:p>
                    <a:p>
                      <a:r>
                        <a:rPr lang="en-NZ" sz="1100" dirty="0"/>
                        <a:t>Welfare Overhaul</a:t>
                      </a:r>
                    </a:p>
                  </a:txBody>
                  <a:tcPr marL="44859" marR="44859" marT="22430" marB="22430" anchor="ctr">
                    <a:lnL>
                      <a:noFill/>
                    </a:lnL>
                    <a:lnR>
                      <a:noFill/>
                    </a:lnR>
                    <a:lnT>
                      <a:noFill/>
                    </a:lnT>
                    <a:lnB>
                      <a:noFill/>
                    </a:lnB>
                  </a:tcPr>
                </a:tc>
                <a:tc>
                  <a:txBody>
                    <a:bodyPr/>
                    <a:lstStyle/>
                    <a:p>
                      <a:r>
                        <a:rPr lang="en-NZ" sz="1100" dirty="0"/>
                        <a:t>Ministry of Social Development</a:t>
                      </a:r>
                    </a:p>
                    <a:p>
                      <a:r>
                        <a:rPr lang="en-NZ" sz="1100" dirty="0"/>
                        <a:t>+</a:t>
                      </a:r>
                    </a:p>
                    <a:p>
                      <a:r>
                        <a:rPr lang="en-NZ" sz="1100" dirty="0"/>
                        <a:t>Ministry of Business, Innovation and Employment</a:t>
                      </a:r>
                    </a:p>
                    <a:p>
                      <a:r>
                        <a:rPr lang="en-NZ" sz="1100" dirty="0"/>
                        <a:t>+</a:t>
                      </a:r>
                    </a:p>
                    <a:p>
                      <a:r>
                        <a:rPr lang="en-NZ" sz="1100" dirty="0"/>
                        <a:t>Ministry of Education</a:t>
                      </a:r>
                    </a:p>
                  </a:txBody>
                  <a:tcPr marL="44859" marR="44859" marT="22430" marB="22430" anchor="ctr">
                    <a:lnL>
                      <a:noFill/>
                    </a:lnL>
                    <a:lnR>
                      <a:noFill/>
                    </a:lnR>
                    <a:lnT>
                      <a:noFill/>
                    </a:lnT>
                    <a:lnB>
                      <a:noFill/>
                    </a:lnB>
                  </a:tcPr>
                </a:tc>
                <a:extLst>
                  <a:ext uri="{0D108BD9-81ED-4DB2-BD59-A6C34878D82A}">
                    <a16:rowId xmlns:a16="http://schemas.microsoft.com/office/drawing/2014/main" val="3664610823"/>
                  </a:ext>
                </a:extLst>
              </a:tr>
              <a:tr h="583169">
                <a:tc>
                  <a:txBody>
                    <a:bodyPr/>
                    <a:lstStyle/>
                    <a:p>
                      <a:r>
                        <a:rPr lang="en-NZ" sz="1100"/>
                        <a:t>Offer more paid internships to assist with transitions from tertiary education and training in diverse sectors</a:t>
                      </a:r>
                    </a:p>
                  </a:txBody>
                  <a:tcPr marL="44859" marR="44859" marT="22430" marB="22430" anchor="ctr">
                    <a:lnL>
                      <a:noFill/>
                    </a:lnL>
                    <a:lnR>
                      <a:noFill/>
                    </a:lnR>
                    <a:lnT>
                      <a:noFill/>
                    </a:lnT>
                    <a:lnB>
                      <a:noFill/>
                    </a:lnB>
                  </a:tcPr>
                </a:tc>
                <a:tc>
                  <a:txBody>
                    <a:bodyPr/>
                    <a:lstStyle/>
                    <a:p>
                      <a:r>
                        <a:rPr lang="en-NZ" sz="1100"/>
                        <a:t>Welfare Overhaul</a:t>
                      </a:r>
                    </a:p>
                  </a:txBody>
                  <a:tcPr marL="44859" marR="44859" marT="22430" marB="22430" anchor="ctr">
                    <a:lnL>
                      <a:noFill/>
                    </a:lnL>
                    <a:lnR>
                      <a:noFill/>
                    </a:lnR>
                    <a:lnT>
                      <a:noFill/>
                    </a:lnT>
                    <a:lnB>
                      <a:noFill/>
                    </a:lnB>
                  </a:tcPr>
                </a:tc>
                <a:tc>
                  <a:txBody>
                    <a:bodyPr/>
                    <a:lstStyle/>
                    <a:p>
                      <a:r>
                        <a:rPr lang="en-NZ" sz="1100" dirty="0"/>
                        <a:t>Ministry of Social Development</a:t>
                      </a:r>
                    </a:p>
                  </a:txBody>
                  <a:tcPr marL="44859" marR="44859" marT="22430" marB="22430" anchor="ctr">
                    <a:lnL>
                      <a:noFill/>
                    </a:lnL>
                    <a:lnR>
                      <a:noFill/>
                    </a:lnR>
                    <a:lnT>
                      <a:noFill/>
                    </a:lnT>
                    <a:lnB>
                      <a:noFill/>
                    </a:lnB>
                  </a:tcPr>
                </a:tc>
                <a:extLst>
                  <a:ext uri="{0D108BD9-81ED-4DB2-BD59-A6C34878D82A}">
                    <a16:rowId xmlns:a16="http://schemas.microsoft.com/office/drawing/2014/main" val="4098783261"/>
                  </a:ext>
                </a:extLst>
              </a:tr>
              <a:tr h="1928943">
                <a:tc>
                  <a:txBody>
                    <a:bodyPr/>
                    <a:lstStyle/>
                    <a:p>
                      <a:r>
                        <a:rPr lang="en-NZ" sz="1100" dirty="0"/>
                        <a:t>Ensure the refreshed careers.govt.nz website and related tools and products are accessible to disabled people</a:t>
                      </a:r>
                    </a:p>
                    <a:p>
                      <a:r>
                        <a:rPr lang="en-NZ" sz="1100" dirty="0"/>
                        <a:t>(From mid-2021 ‘</a:t>
                      </a:r>
                      <a:r>
                        <a:rPr lang="en-NZ" sz="1100" dirty="0" err="1"/>
                        <a:t>Tiro</a:t>
                      </a:r>
                      <a:r>
                        <a:rPr lang="en-NZ" sz="1100" dirty="0"/>
                        <a:t> </a:t>
                      </a:r>
                      <a:r>
                        <a:rPr lang="en-NZ" sz="1100" dirty="0" err="1"/>
                        <a:t>Whetū</a:t>
                      </a:r>
                      <a:r>
                        <a:rPr lang="en-NZ" sz="1100" dirty="0"/>
                        <a:t>’ will replace careers.govt.nz. This is a personalised and targeted system to support all New Zealanders to build a fulfilling career. The system will ensure that everyone, including disabled people, is able to use and get value from the site. It will be accessible by design, ‘mobile first’, and bilingual wherever possible)</a:t>
                      </a:r>
                    </a:p>
                  </a:txBody>
                  <a:tcPr marL="44859" marR="44859" marT="22430" marB="22430" anchor="ctr">
                    <a:lnL>
                      <a:noFill/>
                    </a:lnL>
                    <a:lnR>
                      <a:noFill/>
                    </a:lnR>
                    <a:lnT>
                      <a:noFill/>
                    </a:lnT>
                    <a:lnB>
                      <a:noFill/>
                    </a:lnB>
                  </a:tcPr>
                </a:tc>
                <a:tc>
                  <a:txBody>
                    <a:bodyPr/>
                    <a:lstStyle/>
                    <a:p>
                      <a:r>
                        <a:rPr lang="en-NZ" sz="1100"/>
                        <a:t>Career System Strategy</a:t>
                      </a:r>
                    </a:p>
                    <a:p>
                      <a:r>
                        <a:rPr lang="en-NZ" sz="1100"/>
                        <a:t>+</a:t>
                      </a:r>
                    </a:p>
                    <a:p>
                      <a:r>
                        <a:rPr lang="en-NZ" sz="1100"/>
                        <a:t>Tiro Whetū</a:t>
                      </a:r>
                    </a:p>
                    <a:p>
                      <a:r>
                        <a:rPr lang="en-NZ" sz="1100"/>
                        <a:t> </a:t>
                      </a:r>
                    </a:p>
                  </a:txBody>
                  <a:tcPr marL="44859" marR="44859" marT="22430" marB="22430" anchor="ctr">
                    <a:lnL>
                      <a:noFill/>
                    </a:lnL>
                    <a:lnR>
                      <a:noFill/>
                    </a:lnR>
                    <a:lnT>
                      <a:noFill/>
                    </a:lnT>
                    <a:lnB>
                      <a:noFill/>
                    </a:lnB>
                  </a:tcPr>
                </a:tc>
                <a:tc>
                  <a:txBody>
                    <a:bodyPr/>
                    <a:lstStyle/>
                    <a:p>
                      <a:r>
                        <a:rPr lang="en-NZ" sz="1100" dirty="0"/>
                        <a:t>Tertiary Education Commission</a:t>
                      </a:r>
                    </a:p>
                  </a:txBody>
                  <a:tcPr marL="44859" marR="44859" marT="22430" marB="22430" anchor="ctr">
                    <a:lnL>
                      <a:noFill/>
                    </a:lnL>
                    <a:lnR>
                      <a:noFill/>
                    </a:lnR>
                    <a:lnT>
                      <a:noFill/>
                    </a:lnT>
                    <a:lnB>
                      <a:noFill/>
                    </a:lnB>
                  </a:tcPr>
                </a:tc>
                <a:extLst>
                  <a:ext uri="{0D108BD9-81ED-4DB2-BD59-A6C34878D82A}">
                    <a16:rowId xmlns:a16="http://schemas.microsoft.com/office/drawing/2014/main" val="2654645853"/>
                  </a:ext>
                </a:extLst>
              </a:tr>
            </a:tbl>
          </a:graphicData>
        </a:graphic>
      </p:graphicFrame>
      <p:graphicFrame>
        <p:nvGraphicFramePr>
          <p:cNvPr id="3" name="Table 2">
            <a:extLst>
              <a:ext uri="{FF2B5EF4-FFF2-40B4-BE49-F238E27FC236}">
                <a16:creationId xmlns:a16="http://schemas.microsoft.com/office/drawing/2014/main" id="{BD8CDB99-565B-4CDF-B4DC-112923D016CD}"/>
              </a:ext>
            </a:extLst>
          </p:cNvPr>
          <p:cNvGraphicFramePr>
            <a:graphicFrameLocks noGrp="1"/>
          </p:cNvGraphicFramePr>
          <p:nvPr>
            <p:extLst>
              <p:ext uri="{D42A27DB-BD31-4B8C-83A1-F6EECF244321}">
                <p14:modId xmlns:p14="http://schemas.microsoft.com/office/powerpoint/2010/main" val="1609905266"/>
              </p:ext>
            </p:extLst>
          </p:nvPr>
        </p:nvGraphicFramePr>
        <p:xfrm>
          <a:off x="462987" y="1860304"/>
          <a:ext cx="6086178" cy="4276700"/>
        </p:xfrm>
        <a:graphic>
          <a:graphicData uri="http://schemas.openxmlformats.org/drawingml/2006/table">
            <a:tbl>
              <a:tblPr/>
              <a:tblGrid>
                <a:gridCol w="3257359">
                  <a:extLst>
                    <a:ext uri="{9D8B030D-6E8A-4147-A177-3AD203B41FA5}">
                      <a16:colId xmlns:a16="http://schemas.microsoft.com/office/drawing/2014/main" val="1485241068"/>
                    </a:ext>
                  </a:extLst>
                </a:gridCol>
                <a:gridCol w="1256050">
                  <a:extLst>
                    <a:ext uri="{9D8B030D-6E8A-4147-A177-3AD203B41FA5}">
                      <a16:colId xmlns:a16="http://schemas.microsoft.com/office/drawing/2014/main" val="674126760"/>
                    </a:ext>
                  </a:extLst>
                </a:gridCol>
                <a:gridCol w="1572769">
                  <a:extLst>
                    <a:ext uri="{9D8B030D-6E8A-4147-A177-3AD203B41FA5}">
                      <a16:colId xmlns:a16="http://schemas.microsoft.com/office/drawing/2014/main" val="496363559"/>
                    </a:ext>
                  </a:extLst>
                </a:gridCol>
              </a:tblGrid>
              <a:tr h="0">
                <a:tc>
                  <a:txBody>
                    <a:bodyPr/>
                    <a:lstStyle/>
                    <a:p>
                      <a:r>
                        <a:rPr lang="en-NZ" sz="1300" b="1" dirty="0"/>
                        <a:t>Initial actions 2020 - 2022</a:t>
                      </a:r>
                    </a:p>
                  </a:txBody>
                  <a:tcPr marL="64945" marR="64945" marT="32473" marB="32473" anchor="ctr">
                    <a:lnL>
                      <a:noFill/>
                    </a:lnL>
                    <a:lnR>
                      <a:noFill/>
                    </a:lnR>
                    <a:lnT>
                      <a:noFill/>
                    </a:lnT>
                    <a:lnB>
                      <a:noFill/>
                    </a:lnB>
                  </a:tcPr>
                </a:tc>
                <a:tc>
                  <a:txBody>
                    <a:bodyPr/>
                    <a:lstStyle/>
                    <a:p>
                      <a:r>
                        <a:rPr lang="en-NZ" sz="1300" b="1" dirty="0"/>
                        <a:t>Links</a:t>
                      </a:r>
                    </a:p>
                  </a:txBody>
                  <a:tcPr marL="64945" marR="64945" marT="32473" marB="32473" anchor="ctr">
                    <a:lnL>
                      <a:noFill/>
                    </a:lnL>
                    <a:lnR>
                      <a:noFill/>
                    </a:lnR>
                    <a:lnT>
                      <a:noFill/>
                    </a:lnT>
                    <a:lnB>
                      <a:noFill/>
                    </a:lnB>
                  </a:tcPr>
                </a:tc>
                <a:tc>
                  <a:txBody>
                    <a:bodyPr/>
                    <a:lstStyle/>
                    <a:p>
                      <a:r>
                        <a:rPr lang="en-NZ" sz="1300" b="1" dirty="0"/>
                        <a:t>Responsibility</a:t>
                      </a:r>
                    </a:p>
                  </a:txBody>
                  <a:tcPr marL="64945" marR="64945" marT="32473" marB="32473" anchor="ctr">
                    <a:lnL>
                      <a:noFill/>
                    </a:lnL>
                    <a:lnR>
                      <a:noFill/>
                    </a:lnR>
                    <a:lnT>
                      <a:noFill/>
                    </a:lnT>
                    <a:lnB>
                      <a:noFill/>
                    </a:lnB>
                  </a:tcPr>
                </a:tc>
                <a:extLst>
                  <a:ext uri="{0D108BD9-81ED-4DB2-BD59-A6C34878D82A}">
                    <a16:rowId xmlns:a16="http://schemas.microsoft.com/office/drawing/2014/main" val="1708570625"/>
                  </a:ext>
                </a:extLst>
              </a:tr>
              <a:tr h="1561348">
                <a:tc>
                  <a:txBody>
                    <a:bodyPr/>
                    <a:lstStyle/>
                    <a:p>
                      <a:r>
                        <a:rPr lang="en-NZ" sz="1100" dirty="0"/>
                        <a:t>Support young people who live with significant disability to access work experience while still at school</a:t>
                      </a:r>
                    </a:p>
                    <a:p>
                      <a:r>
                        <a:rPr lang="en-NZ" sz="1100" dirty="0"/>
                        <a:t>(This action involves access to employment services that work alongside the young person with families, schools and employers)</a:t>
                      </a:r>
                    </a:p>
                  </a:txBody>
                  <a:tcPr marL="64945" marR="64945" marT="32473" marB="32473" anchor="ctr">
                    <a:lnL>
                      <a:noFill/>
                    </a:lnL>
                    <a:lnR>
                      <a:noFill/>
                    </a:lnR>
                    <a:lnT>
                      <a:noFill/>
                    </a:lnT>
                    <a:lnB>
                      <a:noFill/>
                    </a:lnB>
                  </a:tcPr>
                </a:tc>
                <a:tc>
                  <a:txBody>
                    <a:bodyPr/>
                    <a:lstStyle/>
                    <a:p>
                      <a:r>
                        <a:rPr lang="en-NZ" sz="1100" dirty="0"/>
                        <a:t>Youth Employment Action Plan</a:t>
                      </a:r>
                    </a:p>
                  </a:txBody>
                  <a:tcPr marL="64945" marR="64945" marT="32473" marB="32473" anchor="ctr">
                    <a:lnL>
                      <a:noFill/>
                    </a:lnL>
                    <a:lnR>
                      <a:noFill/>
                    </a:lnR>
                    <a:lnT>
                      <a:noFill/>
                    </a:lnT>
                    <a:lnB>
                      <a:noFill/>
                    </a:lnB>
                  </a:tcPr>
                </a:tc>
                <a:tc>
                  <a:txBody>
                    <a:bodyPr/>
                    <a:lstStyle/>
                    <a:p>
                      <a:r>
                        <a:rPr lang="en-NZ" sz="1100" dirty="0"/>
                        <a:t>Ministry of Social Development</a:t>
                      </a:r>
                    </a:p>
                    <a:p>
                      <a:r>
                        <a:rPr lang="en-NZ" sz="1100" dirty="0"/>
                        <a:t>+</a:t>
                      </a:r>
                    </a:p>
                    <a:p>
                      <a:r>
                        <a:rPr lang="en-NZ" sz="1100" dirty="0"/>
                        <a:t>Ministry of Education</a:t>
                      </a:r>
                    </a:p>
                  </a:txBody>
                  <a:tcPr marL="64945" marR="64945" marT="32473" marB="32473" anchor="ctr">
                    <a:lnL>
                      <a:noFill/>
                    </a:lnL>
                    <a:lnR>
                      <a:noFill/>
                    </a:lnR>
                    <a:lnT>
                      <a:noFill/>
                    </a:lnT>
                    <a:lnB>
                      <a:noFill/>
                    </a:lnB>
                  </a:tcPr>
                </a:tc>
                <a:extLst>
                  <a:ext uri="{0D108BD9-81ED-4DB2-BD59-A6C34878D82A}">
                    <a16:rowId xmlns:a16="http://schemas.microsoft.com/office/drawing/2014/main" val="856387629"/>
                  </a:ext>
                </a:extLst>
              </a:tr>
              <a:tr h="644832">
                <a:tc>
                  <a:txBody>
                    <a:bodyPr/>
                    <a:lstStyle/>
                    <a:p>
                      <a:r>
                        <a:rPr lang="en-NZ" sz="1100"/>
                        <a:t>Start career building support including whānau-centred education at year seven</a:t>
                      </a:r>
                    </a:p>
                  </a:txBody>
                  <a:tcPr marL="64945" marR="64945" marT="32473" marB="32473" anchor="ctr">
                    <a:lnL>
                      <a:noFill/>
                    </a:lnL>
                    <a:lnR>
                      <a:noFill/>
                    </a:lnR>
                    <a:lnT>
                      <a:noFill/>
                    </a:lnT>
                    <a:lnB>
                      <a:noFill/>
                    </a:lnB>
                  </a:tcPr>
                </a:tc>
                <a:tc>
                  <a:txBody>
                    <a:bodyPr/>
                    <a:lstStyle/>
                    <a:p>
                      <a:r>
                        <a:rPr lang="en-NZ" sz="1100"/>
                        <a:t>Learning Support Action Plan</a:t>
                      </a:r>
                    </a:p>
                  </a:txBody>
                  <a:tcPr marL="64945" marR="64945" marT="32473" marB="32473" anchor="ctr">
                    <a:lnL>
                      <a:noFill/>
                    </a:lnL>
                    <a:lnR>
                      <a:noFill/>
                    </a:lnR>
                    <a:lnT>
                      <a:noFill/>
                    </a:lnT>
                    <a:lnB>
                      <a:noFill/>
                    </a:lnB>
                  </a:tcPr>
                </a:tc>
                <a:tc>
                  <a:txBody>
                    <a:bodyPr/>
                    <a:lstStyle/>
                    <a:p>
                      <a:r>
                        <a:rPr lang="en-NZ" sz="1100" dirty="0"/>
                        <a:t>Ministry of Education</a:t>
                      </a:r>
                    </a:p>
                  </a:txBody>
                  <a:tcPr marL="64945" marR="64945" marT="32473" marB="32473" anchor="ctr">
                    <a:lnL>
                      <a:noFill/>
                    </a:lnL>
                    <a:lnR>
                      <a:noFill/>
                    </a:lnR>
                    <a:lnT>
                      <a:noFill/>
                    </a:lnT>
                    <a:lnB>
                      <a:noFill/>
                    </a:lnB>
                  </a:tcPr>
                </a:tc>
                <a:extLst>
                  <a:ext uri="{0D108BD9-81ED-4DB2-BD59-A6C34878D82A}">
                    <a16:rowId xmlns:a16="http://schemas.microsoft.com/office/drawing/2014/main" val="3353484109"/>
                  </a:ext>
                </a:extLst>
              </a:tr>
              <a:tr h="1807454">
                <a:tc>
                  <a:txBody>
                    <a:bodyPr/>
                    <a:lstStyle/>
                    <a:p>
                      <a:r>
                        <a:rPr lang="en-NZ" sz="1100"/>
                        <a:t>Explore work experience, shadowing options and pathways into employment for young people who live with significant disability and learning disabilities in particular.</a:t>
                      </a:r>
                    </a:p>
                    <a:p>
                      <a:r>
                        <a:rPr lang="en-NZ" sz="1100"/>
                        <a:t>(This action will be informed by an evaluation of the ‘Project Search’ pilot)</a:t>
                      </a:r>
                    </a:p>
                  </a:txBody>
                  <a:tcPr marL="64945" marR="64945" marT="32473" marB="32473" anchor="ctr">
                    <a:lnL>
                      <a:noFill/>
                    </a:lnL>
                    <a:lnR>
                      <a:noFill/>
                    </a:lnR>
                    <a:lnT>
                      <a:noFill/>
                    </a:lnT>
                    <a:lnB>
                      <a:noFill/>
                    </a:lnB>
                  </a:tcPr>
                </a:tc>
                <a:tc>
                  <a:txBody>
                    <a:bodyPr/>
                    <a:lstStyle/>
                    <a:p>
                      <a:r>
                        <a:rPr lang="en-NZ" sz="1100"/>
                        <a:t>Disability System Transformation</a:t>
                      </a:r>
                    </a:p>
                  </a:txBody>
                  <a:tcPr marL="64945" marR="64945" marT="32473" marB="32473" anchor="ctr">
                    <a:lnL>
                      <a:noFill/>
                    </a:lnL>
                    <a:lnR>
                      <a:noFill/>
                    </a:lnR>
                    <a:lnT>
                      <a:noFill/>
                    </a:lnT>
                    <a:lnB>
                      <a:noFill/>
                    </a:lnB>
                  </a:tcPr>
                </a:tc>
                <a:tc>
                  <a:txBody>
                    <a:bodyPr/>
                    <a:lstStyle/>
                    <a:p>
                      <a:r>
                        <a:rPr lang="en-NZ" sz="1100" dirty="0"/>
                        <a:t>Ministry of Education</a:t>
                      </a:r>
                    </a:p>
                    <a:p>
                      <a:r>
                        <a:rPr lang="en-NZ" sz="1100" dirty="0"/>
                        <a:t>+</a:t>
                      </a:r>
                    </a:p>
                    <a:p>
                      <a:r>
                        <a:rPr lang="en-NZ" sz="1100" dirty="0"/>
                        <a:t>Ministry of Social Development</a:t>
                      </a:r>
                    </a:p>
                  </a:txBody>
                  <a:tcPr marL="64945" marR="64945" marT="32473" marB="32473" anchor="ctr">
                    <a:lnL>
                      <a:noFill/>
                    </a:lnL>
                    <a:lnR>
                      <a:noFill/>
                    </a:lnR>
                    <a:lnT>
                      <a:noFill/>
                    </a:lnT>
                    <a:lnB>
                      <a:noFill/>
                    </a:lnB>
                  </a:tcPr>
                </a:tc>
                <a:extLst>
                  <a:ext uri="{0D108BD9-81ED-4DB2-BD59-A6C34878D82A}">
                    <a16:rowId xmlns:a16="http://schemas.microsoft.com/office/drawing/2014/main" val="1119231045"/>
                  </a:ext>
                </a:extLst>
              </a:tr>
            </a:tbl>
          </a:graphicData>
        </a:graphic>
      </p:graphicFrame>
      <p:sp>
        <p:nvSpPr>
          <p:cNvPr id="4" name="Rectangle 3">
            <a:extLst>
              <a:ext uri="{FF2B5EF4-FFF2-40B4-BE49-F238E27FC236}">
                <a16:creationId xmlns:a16="http://schemas.microsoft.com/office/drawing/2014/main" id="{538CA576-2863-4349-9E6E-9E6BF462C107}"/>
              </a:ext>
            </a:extLst>
          </p:cNvPr>
          <p:cNvSpPr/>
          <p:nvPr/>
        </p:nvSpPr>
        <p:spPr>
          <a:xfrm>
            <a:off x="416589" y="1104211"/>
            <a:ext cx="5833740" cy="338554"/>
          </a:xfrm>
          <a:prstGeom prst="rect">
            <a:avLst/>
          </a:prstGeom>
        </p:spPr>
        <p:txBody>
          <a:bodyPr wrap="square">
            <a:spAutoFit/>
          </a:bodyPr>
          <a:lstStyle/>
          <a:p>
            <a:r>
              <a:rPr lang="en-NZ" sz="1600" b="1" dirty="0"/>
              <a:t>Priority 1: Positive expectations for disabled school leavers</a:t>
            </a:r>
            <a:endParaRPr lang="en-NZ" sz="1600" dirty="0"/>
          </a:p>
        </p:txBody>
      </p:sp>
      <p:sp>
        <p:nvSpPr>
          <p:cNvPr id="5" name="Rectangle 4">
            <a:extLst>
              <a:ext uri="{FF2B5EF4-FFF2-40B4-BE49-F238E27FC236}">
                <a16:creationId xmlns:a16="http://schemas.microsoft.com/office/drawing/2014/main" id="{E8E52E08-3B72-40B4-A51E-2FB1DC6B51D6}"/>
              </a:ext>
            </a:extLst>
          </p:cNvPr>
          <p:cNvSpPr/>
          <p:nvPr/>
        </p:nvSpPr>
        <p:spPr>
          <a:xfrm>
            <a:off x="6549165" y="1082125"/>
            <a:ext cx="5345225" cy="584775"/>
          </a:xfrm>
          <a:prstGeom prst="rect">
            <a:avLst/>
          </a:prstGeom>
        </p:spPr>
        <p:txBody>
          <a:bodyPr wrap="square">
            <a:spAutoFit/>
          </a:bodyPr>
          <a:lstStyle/>
          <a:p>
            <a:r>
              <a:rPr lang="en-NZ" sz="1600" b="1" dirty="0"/>
              <a:t>Priority 2: Career pathways at all stages of life and for diverse needs and aspirations</a:t>
            </a:r>
            <a:endParaRPr lang="en-NZ" sz="1600" dirty="0"/>
          </a:p>
        </p:txBody>
      </p:sp>
      <p:sp>
        <p:nvSpPr>
          <p:cNvPr id="6" name="Rectangle 1">
            <a:extLst>
              <a:ext uri="{FF2B5EF4-FFF2-40B4-BE49-F238E27FC236}">
                <a16:creationId xmlns:a16="http://schemas.microsoft.com/office/drawing/2014/main" id="{4361A32F-02E1-4899-B7FF-A681C77C6757}"/>
              </a:ext>
            </a:extLst>
          </p:cNvPr>
          <p:cNvSpPr>
            <a:spLocks noChangeArrowheads="1"/>
          </p:cNvSpPr>
          <p:nvPr/>
        </p:nvSpPr>
        <p:spPr bwMode="auto">
          <a:xfrm>
            <a:off x="416589" y="751128"/>
            <a:ext cx="609121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a:t>Building on existing services the government is progressing the following actions:</a:t>
            </a:r>
          </a:p>
        </p:txBody>
      </p:sp>
      <p:sp>
        <p:nvSpPr>
          <p:cNvPr id="7" name="Rectangle 1">
            <a:extLst>
              <a:ext uri="{FF2B5EF4-FFF2-40B4-BE49-F238E27FC236}">
                <a16:creationId xmlns:a16="http://schemas.microsoft.com/office/drawing/2014/main" id="{81C7CE2E-A279-45DE-BDF3-9BD09D61245B}"/>
              </a:ext>
            </a:extLst>
          </p:cNvPr>
          <p:cNvSpPr>
            <a:spLocks noChangeArrowheads="1"/>
          </p:cNvSpPr>
          <p:nvPr/>
        </p:nvSpPr>
        <p:spPr bwMode="auto">
          <a:xfrm>
            <a:off x="2075725" y="62942"/>
            <a:ext cx="7832204" cy="673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2" tIns="63480" rIns="914112"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defTabSz="457200" eaLnBrk="1" hangingPunct="1">
              <a:lnSpc>
                <a:spcPct val="90000"/>
              </a:lnSpc>
            </a:pPr>
            <a:r>
              <a:rPr lang="en-NZ" altLang="en-US" sz="4400" b="1" dirty="0" bmk="_Toc34210412">
                <a:solidFill>
                  <a:srgbClr val="C00000"/>
                </a:solidFill>
                <a:latin typeface="+mj-lt"/>
                <a:ea typeface="+mj-ea"/>
                <a:cs typeface="+mj-cs"/>
              </a:rPr>
              <a:t>Some of the Initial actions </a:t>
            </a:r>
          </a:p>
        </p:txBody>
      </p:sp>
      <p:sp>
        <p:nvSpPr>
          <p:cNvPr id="8" name="Rectangle 7">
            <a:extLst>
              <a:ext uri="{FF2B5EF4-FFF2-40B4-BE49-F238E27FC236}">
                <a16:creationId xmlns:a16="http://schemas.microsoft.com/office/drawing/2014/main" id="{A40EDBFD-187E-4AC7-B03A-555068C68F73}"/>
              </a:ext>
            </a:extLst>
          </p:cNvPr>
          <p:cNvSpPr/>
          <p:nvPr/>
        </p:nvSpPr>
        <p:spPr>
          <a:xfrm>
            <a:off x="246926" y="6227645"/>
            <a:ext cx="11725155" cy="523220"/>
          </a:xfrm>
          <a:prstGeom prst="rect">
            <a:avLst/>
          </a:prstGeom>
        </p:spPr>
        <p:txBody>
          <a:bodyPr wrap="square">
            <a:spAutoFit/>
          </a:bodyPr>
          <a:lstStyle/>
          <a:p>
            <a:r>
              <a:rPr lang="en-NZ" sz="1400" dirty="0"/>
              <a:t>“This plan is a living document and new actions will be developed that address this priority alongside Government’s broader work programme, guided by the </a:t>
            </a:r>
            <a:r>
              <a:rPr lang="en-NZ" sz="1400" dirty="0" err="1"/>
              <a:t>kaupapa</a:t>
            </a:r>
            <a:r>
              <a:rPr lang="en-NZ" sz="1400" dirty="0"/>
              <a:t> and informed by monitoring.”</a:t>
            </a:r>
          </a:p>
        </p:txBody>
      </p:sp>
    </p:spTree>
    <p:extLst>
      <p:ext uri="{BB962C8B-B14F-4D97-AF65-F5344CB8AC3E}">
        <p14:creationId xmlns:p14="http://schemas.microsoft.com/office/powerpoint/2010/main" val="29148347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10502</TotalTime>
  <Words>3904</Words>
  <Application>Microsoft Office PowerPoint</Application>
  <PresentationFormat>Widescreen</PresentationFormat>
  <Paragraphs>422</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Courier New</vt:lpstr>
      <vt:lpstr>Verdana</vt:lpstr>
      <vt:lpstr>Wingdings 3</vt:lpstr>
      <vt:lpstr>Office Theme</vt:lpstr>
      <vt:lpstr>Working Matters</vt:lpstr>
      <vt:lpstr>PowerPoint Presentation</vt:lpstr>
      <vt:lpstr>PowerPoint Presentation</vt:lpstr>
      <vt:lpstr>Public Consultation on the Draft Plan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Tessa Thompson</dc:creator>
  <cp:lastModifiedBy>Tessa Thompson</cp:lastModifiedBy>
  <cp:revision>116</cp:revision>
  <cp:lastPrinted>2020-11-05T00:35:49Z</cp:lastPrinted>
  <dcterms:created xsi:type="dcterms:W3CDTF">2020-03-09T23:44:23Z</dcterms:created>
  <dcterms:modified xsi:type="dcterms:W3CDTF">2020-11-05T02:35:43Z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A12803042</vt:lpwstr>
  </property>
  <property fmtid="{D5CDD505-2E9C-101B-9397-08002B2CF9AE}" pid="4" name="Objective-Title">
    <vt:lpwstr>MSAD Presentation on DEAP re Transitions to Work symposium Sep 2020</vt:lpwstr>
  </property>
  <property fmtid="{D5CDD505-2E9C-101B-9397-08002B2CF9AE}" pid="5" name="Objective-Comment">
    <vt:lpwstr/>
  </property>
  <property fmtid="{D5CDD505-2E9C-101B-9397-08002B2CF9AE}" pid="6" name="Objective-CreationStamp">
    <vt:filetime>2020-09-27T22:36:17Z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2020-10-04T22:34:52Z</vt:filetime>
  </property>
  <property fmtid="{D5CDD505-2E9C-101B-9397-08002B2CF9AE}" pid="11" name="Objective-Owner">
    <vt:lpwstr>Tessa Thompson</vt:lpwstr>
  </property>
  <property fmtid="{D5CDD505-2E9C-101B-9397-08002B2CF9AE}" pid="12" name="Objective-Path">
    <vt:lpwstr>Global Folder:MSD INFORMATION REPOSITORY:Social Services Policy:Disability and Health:Employment Participation Inclusion:Employment Participation Inclusion Policy:Disability Employment Action Plan 2019:Monitoring and Reporting:</vt:lpwstr>
  </property>
  <property fmtid="{D5CDD505-2E9C-101B-9397-08002B2CF9AE}" pid="13" name="Objective-Parent">
    <vt:lpwstr>Monitoring and Reporting</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r8>3</vt:r8>
  </property>
  <property fmtid="{D5CDD505-2E9C-101B-9397-08002B2CF9AE}" pid="17" name="Objective-VersionComment">
    <vt:lpwstr/>
  </property>
  <property fmtid="{D5CDD505-2E9C-101B-9397-08002B2CF9AE}" pid="18" name="Objective-FileNumber">
    <vt:lpwstr>SO/DI/02/04/19-15747</vt:lpwstr>
  </property>
  <property fmtid="{D5CDD505-2E9C-101B-9397-08002B2CF9AE}" pid="19" name="Objective-Classification">
    <vt:lpwstr>[Inherited - In Confidence]</vt:lpwstr>
  </property>
  <property fmtid="{D5CDD505-2E9C-101B-9397-08002B2CF9AE}" pid="20" name="Objective-Caveats">
    <vt:lpwstr/>
  </property>
  <property fmtid="{D5CDD505-2E9C-101B-9397-08002B2CF9AE}" pid="21" name="Objective-Document Status [system]">
    <vt:lpwstr>Work in Progress</vt:lpwstr>
  </property>
  <property fmtid="{D5CDD505-2E9C-101B-9397-08002B2CF9AE}" pid="22" name="Objective-Email is Vaulted? [system]">
    <vt:lpwstr/>
  </property>
</Properties>
</file>