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59" r:id="rId4"/>
    <p:sldId id="283" r:id="rId5"/>
    <p:sldId id="284" r:id="rId6"/>
    <p:sldId id="260" r:id="rId7"/>
    <p:sldId id="269" r:id="rId8"/>
    <p:sldId id="278" r:id="rId9"/>
    <p:sldId id="285" r:id="rId10"/>
    <p:sldId id="261" r:id="rId11"/>
    <p:sldId id="286" r:id="rId12"/>
    <p:sldId id="288" r:id="rId13"/>
    <p:sldId id="275" r:id="rId14"/>
    <p:sldId id="287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CB90F08-1DC2-440B-B4EB-68380D13C264}" v="10" dt="2020-11-24T21:48:35.274"/>
    <p1510:client id="{E419CD87-F895-48FC-A016-4261E24B7959}" v="1" dt="2020-11-25T18:50:04.0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0" autoAdjust="0"/>
    <p:restoredTop sz="94660"/>
  </p:normalViewPr>
  <p:slideViewPr>
    <p:cSldViewPr snapToGrid="0">
      <p:cViewPr varScale="1">
        <p:scale>
          <a:sx n="98" d="100"/>
          <a:sy n="98" d="100"/>
        </p:scale>
        <p:origin x="608" y="18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8C880-96FB-444C-84C1-0A7DD7398076}" type="datetimeFigureOut">
              <a:rPr lang="en-NZ" smtClean="0"/>
              <a:t>2/12/20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A1D52-9DDA-4035-B8D8-93A82B0E0A8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49024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8C880-96FB-444C-84C1-0A7DD7398076}" type="datetimeFigureOut">
              <a:rPr lang="en-NZ" smtClean="0"/>
              <a:t>2/12/20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A1D52-9DDA-4035-B8D8-93A82B0E0A8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00195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8C880-96FB-444C-84C1-0A7DD7398076}" type="datetimeFigureOut">
              <a:rPr lang="en-NZ" smtClean="0"/>
              <a:t>2/12/20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A1D52-9DDA-4035-B8D8-93A82B0E0A8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660075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8C880-96FB-444C-84C1-0A7DD7398076}" type="datetimeFigureOut">
              <a:rPr lang="en-NZ" smtClean="0"/>
              <a:t>2/12/20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A1D52-9DDA-4035-B8D8-93A82B0E0A8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22921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8C880-96FB-444C-84C1-0A7DD7398076}" type="datetimeFigureOut">
              <a:rPr lang="en-NZ" smtClean="0"/>
              <a:t>2/12/20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A1D52-9DDA-4035-B8D8-93A82B0E0A8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756685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8C880-96FB-444C-84C1-0A7DD7398076}" type="datetimeFigureOut">
              <a:rPr lang="en-NZ" smtClean="0"/>
              <a:t>2/12/20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A1D52-9DDA-4035-B8D8-93A82B0E0A8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64673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8C880-96FB-444C-84C1-0A7DD7398076}" type="datetimeFigureOut">
              <a:rPr lang="en-NZ" smtClean="0"/>
              <a:t>2/12/20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A1D52-9DDA-4035-B8D8-93A82B0E0A8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27142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8C880-96FB-444C-84C1-0A7DD7398076}" type="datetimeFigureOut">
              <a:rPr lang="en-NZ" smtClean="0"/>
              <a:t>2/12/20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A1D52-9DDA-4035-B8D8-93A82B0E0A8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98995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8C880-96FB-444C-84C1-0A7DD7398076}" type="datetimeFigureOut">
              <a:rPr lang="en-NZ" smtClean="0"/>
              <a:t>2/12/20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A1D52-9DDA-4035-B8D8-93A82B0E0A8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9053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8C880-96FB-444C-84C1-0A7DD7398076}" type="datetimeFigureOut">
              <a:rPr lang="en-NZ" smtClean="0"/>
              <a:t>2/12/20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A1D52-9DDA-4035-B8D8-93A82B0E0A8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38260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8C880-96FB-444C-84C1-0A7DD7398076}" type="datetimeFigureOut">
              <a:rPr lang="en-NZ" smtClean="0"/>
              <a:t>2/12/20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A1D52-9DDA-4035-B8D8-93A82B0E0A8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90071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28C880-96FB-444C-84C1-0A7DD7398076}" type="datetimeFigureOut">
              <a:rPr lang="en-NZ" smtClean="0"/>
              <a:t>2/12/20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6A1D52-9DDA-4035-B8D8-93A82B0E0A8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57599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9000">
              <a:schemeClr val="bg1">
                <a:lumMod val="95000"/>
              </a:schemeClr>
            </a:gs>
            <a:gs pos="77000">
              <a:schemeClr val="bg1">
                <a:lumMod val="75000"/>
              </a:schemeClr>
            </a:gs>
            <a:gs pos="80000">
              <a:schemeClr val="bg1"/>
            </a:gs>
            <a:gs pos="5000">
              <a:schemeClr val="bg1">
                <a:lumMod val="9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0880" y="1813247"/>
            <a:ext cx="13693752" cy="39130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8586" y="-214852"/>
            <a:ext cx="10972800" cy="2387600"/>
          </a:xfrm>
        </p:spPr>
        <p:txBody>
          <a:bodyPr>
            <a:normAutofit/>
          </a:bodyPr>
          <a:lstStyle/>
          <a:p>
            <a:r>
              <a:rPr lang="en-NZ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Transforming Your Service to Align with Sector Transformation:</a:t>
            </a:r>
            <a:br>
              <a:rPr lang="en-NZ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</a:br>
            <a:r>
              <a:rPr lang="en-NZ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 </a:t>
            </a:r>
            <a:br>
              <a:rPr lang="en-NZ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</a:br>
            <a:r>
              <a:rPr lang="en-NZ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Creating Change with Connection Cultures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607719"/>
            <a:ext cx="9144000" cy="1655762"/>
          </a:xfrm>
        </p:spPr>
        <p:txBody>
          <a:bodyPr>
            <a:normAutofit/>
          </a:bodyPr>
          <a:lstStyle/>
          <a:p>
            <a:endParaRPr lang="en-NZ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endParaRPr lang="en-NZ" b="1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0848" y="6041136"/>
            <a:ext cx="3121152" cy="8168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468586" y="5435600"/>
            <a:ext cx="327115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400" b="1" cap="all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NZDSN </a:t>
            </a:r>
          </a:p>
          <a:p>
            <a:pPr algn="ctr"/>
            <a:r>
              <a:rPr lang="en-NZ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26 November 2020</a:t>
            </a:r>
          </a:p>
        </p:txBody>
      </p:sp>
    </p:spTree>
    <p:extLst>
      <p:ext uri="{BB962C8B-B14F-4D97-AF65-F5344CB8AC3E}">
        <p14:creationId xmlns:p14="http://schemas.microsoft.com/office/powerpoint/2010/main" val="22205488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4000" dirty="0">
                <a:solidFill>
                  <a:srgbClr val="C00000"/>
                </a:solidFill>
                <a:latin typeface="Century Gothic" panose="020B0502020202020204" pitchFamily="34" charset="0"/>
              </a:rPr>
              <a:t>ADKAR Change Management Model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0848" y="6046579"/>
            <a:ext cx="3121152" cy="816864"/>
          </a:xfrm>
          <a:prstGeom prst="rect">
            <a:avLst/>
          </a:prstGeom>
        </p:spPr>
      </p:pic>
      <p:pic>
        <p:nvPicPr>
          <p:cNvPr id="7" name="Content Placeholder 6" descr="ADKAR Model | Colleaga"/>
          <p:cNvPicPr>
            <a:picLocks noGrp="1"/>
          </p:cNvPicPr>
          <p:nvPr>
            <p:ph idx="1"/>
          </p:nvPr>
        </p:nvPicPr>
        <p:blipFill rotWithShape="1"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33" r="2519" b="4792"/>
          <a:stretch/>
        </p:blipFill>
        <p:spPr bwMode="auto">
          <a:xfrm>
            <a:off x="1350500" y="1544743"/>
            <a:ext cx="8707901" cy="464233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418606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9590725D-D33C-47CF-9ED4-9C511A313A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3084" y="82475"/>
            <a:ext cx="9485831" cy="6693049"/>
          </a:xfrm>
        </p:spPr>
      </p:pic>
    </p:spTree>
    <p:extLst>
      <p:ext uri="{BB962C8B-B14F-4D97-AF65-F5344CB8AC3E}">
        <p14:creationId xmlns:p14="http://schemas.microsoft.com/office/powerpoint/2010/main" val="33885424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102EB-2EBE-4761-8378-24194C4828C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289402-3586-4C37-8BC0-24E17A97C7D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  <p:pic>
        <p:nvPicPr>
          <p:cNvPr id="1026" name="Picture 2" descr="Word Cloud">
            <a:extLst>
              <a:ext uri="{FF2B5EF4-FFF2-40B4-BE49-F238E27FC236}">
                <a16:creationId xmlns:a16="http://schemas.microsoft.com/office/drawing/2014/main" id="{53B0122E-DAEB-4373-86EB-28B589B7B7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404813"/>
            <a:ext cx="9753600" cy="604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39132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68544BE-0509-404F-814E-868251AAA00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2868" y="243841"/>
            <a:ext cx="9146264" cy="6552296"/>
          </a:xfrm>
        </p:spPr>
      </p:pic>
    </p:spTree>
    <p:extLst>
      <p:ext uri="{BB962C8B-B14F-4D97-AF65-F5344CB8AC3E}">
        <p14:creationId xmlns:p14="http://schemas.microsoft.com/office/powerpoint/2010/main" val="2873025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9000">
              <a:schemeClr val="bg1">
                <a:lumMod val="95000"/>
              </a:schemeClr>
            </a:gs>
            <a:gs pos="77000">
              <a:schemeClr val="bg1">
                <a:lumMod val="75000"/>
              </a:schemeClr>
            </a:gs>
            <a:gs pos="80000">
              <a:schemeClr val="bg1"/>
            </a:gs>
            <a:gs pos="5000">
              <a:schemeClr val="bg1">
                <a:lumMod val="9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50880" y="1813247"/>
            <a:ext cx="13693752" cy="39130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8586" y="-214852"/>
            <a:ext cx="10972800" cy="2387600"/>
          </a:xfrm>
        </p:spPr>
        <p:txBody>
          <a:bodyPr>
            <a:normAutofit/>
          </a:bodyPr>
          <a:lstStyle/>
          <a:p>
            <a:r>
              <a:rPr lang="en-NZ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Transforming Your Service to Align with Sector Transformation:</a:t>
            </a:r>
            <a:br>
              <a:rPr lang="en-NZ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</a:br>
            <a:r>
              <a:rPr lang="en-NZ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 </a:t>
            </a:r>
            <a:br>
              <a:rPr lang="en-NZ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</a:br>
            <a:r>
              <a:rPr lang="en-NZ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Creating Change with Connection Cultures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607719"/>
            <a:ext cx="9144000" cy="1655762"/>
          </a:xfrm>
        </p:spPr>
        <p:txBody>
          <a:bodyPr>
            <a:normAutofit/>
          </a:bodyPr>
          <a:lstStyle/>
          <a:p>
            <a:endParaRPr lang="en-NZ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  <a:p>
            <a:endParaRPr lang="en-NZ" b="1" dirty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0848" y="6041136"/>
            <a:ext cx="3121152" cy="8168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468586" y="5435600"/>
            <a:ext cx="327115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400" b="1" cap="all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NZDSN </a:t>
            </a:r>
          </a:p>
          <a:p>
            <a:pPr algn="ctr"/>
            <a:r>
              <a:rPr lang="en-NZ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26 November 2020</a:t>
            </a:r>
          </a:p>
        </p:txBody>
      </p:sp>
    </p:spTree>
    <p:extLst>
      <p:ext uri="{BB962C8B-B14F-4D97-AF65-F5344CB8AC3E}">
        <p14:creationId xmlns:p14="http://schemas.microsoft.com/office/powerpoint/2010/main" val="22957923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4000" dirty="0" err="1">
                <a:solidFill>
                  <a:srgbClr val="C00000"/>
                </a:solidFill>
                <a:latin typeface="Century Gothic" panose="020B0502020202020204" pitchFamily="34" charset="0"/>
              </a:rPr>
              <a:t>Whakataukī</a:t>
            </a:r>
            <a:endParaRPr lang="en-NZ" sz="4000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931432"/>
          </a:xfrm>
        </p:spPr>
        <p:txBody>
          <a:bodyPr/>
          <a:lstStyle/>
          <a:p>
            <a:pPr marL="0" indent="0">
              <a:buNone/>
            </a:pPr>
            <a:r>
              <a:rPr lang="fi-FI" sz="32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entury Gothic" panose="020B0502020202020204" pitchFamily="34" charset="0"/>
              </a:rPr>
              <a:t>He aha te mea nui o te ao? </a:t>
            </a:r>
          </a:p>
          <a:p>
            <a:pPr marL="0" indent="0">
              <a:buNone/>
            </a:pPr>
            <a:r>
              <a:rPr lang="fi-FI" sz="3200" b="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entury Gothic" panose="020B0502020202020204" pitchFamily="34" charset="0"/>
              </a:rPr>
              <a:t>He tāngata, he tāngata, he tāngata.</a:t>
            </a:r>
          </a:p>
          <a:p>
            <a:pPr marL="0" indent="0">
              <a:buNone/>
            </a:pPr>
            <a:endParaRPr lang="fi-FI" sz="32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fi-FI" sz="3200" b="0" i="1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entury Gothic" panose="020B0502020202020204" pitchFamily="34" charset="0"/>
              </a:rPr>
              <a:t>What is the most important thing in the world? </a:t>
            </a:r>
          </a:p>
          <a:p>
            <a:pPr marL="0" indent="0">
              <a:buNone/>
            </a:pPr>
            <a:r>
              <a:rPr lang="fi-FI" sz="3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It is people, it is people, it is people.</a:t>
            </a:r>
            <a:endParaRPr lang="fi-FI" sz="3200" b="0" i="1" dirty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Century Gothic" panose="020B0502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0848" y="6041136"/>
            <a:ext cx="3121152" cy="81686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7382E8D-BD57-49AA-9109-936ECA9B219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989" y="4767489"/>
            <a:ext cx="5497011" cy="1570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29804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4000" dirty="0">
                <a:solidFill>
                  <a:srgbClr val="C00000"/>
                </a:solidFill>
                <a:latin typeface="Century Gothic" panose="020B0502020202020204" pitchFamily="34" charset="0"/>
              </a:rPr>
              <a:t>Humanly ways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378135" y="2041023"/>
            <a:ext cx="6707657" cy="4351338"/>
          </a:xfrm>
        </p:spPr>
        <p:txBody>
          <a:bodyPr>
            <a:normAutofit/>
          </a:bodyPr>
          <a:lstStyle/>
          <a:p>
            <a:r>
              <a:rPr lang="en-NZ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Authenticity </a:t>
            </a:r>
          </a:p>
          <a:p>
            <a:endParaRPr lang="en-NZ" sz="32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</a:endParaRPr>
          </a:p>
          <a:p>
            <a:endParaRPr lang="en-NZ" sz="32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</a:endParaRPr>
          </a:p>
          <a:p>
            <a:r>
              <a:rPr lang="en-NZ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Reciprocity </a:t>
            </a:r>
          </a:p>
          <a:p>
            <a:endParaRPr lang="en-NZ" sz="32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</a:endParaRPr>
          </a:p>
          <a:p>
            <a:endParaRPr lang="en-NZ" sz="32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</a:endParaRPr>
          </a:p>
          <a:p>
            <a:r>
              <a:rPr lang="en-NZ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Connectivity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0848" y="6041136"/>
            <a:ext cx="3121152" cy="81686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7293" y="1561561"/>
            <a:ext cx="5695428" cy="162751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2113" y="3119126"/>
            <a:ext cx="5865068" cy="16759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2538" y="4730054"/>
            <a:ext cx="5585918" cy="1596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967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4000" dirty="0">
                <a:solidFill>
                  <a:srgbClr val="C00000"/>
                </a:solidFill>
                <a:latin typeface="Century Gothic" panose="020B0502020202020204" pitchFamily="34" charset="0"/>
              </a:rPr>
              <a:t>Being Human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901825"/>
            <a:ext cx="10885714" cy="29314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Z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What does “being human” mean to you in </a:t>
            </a:r>
          </a:p>
          <a:p>
            <a:pPr marL="0" indent="0">
              <a:buNone/>
            </a:pPr>
            <a:r>
              <a:rPr lang="en-NZ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one word?  </a:t>
            </a:r>
          </a:p>
          <a:p>
            <a:pPr marL="457200" lvl="1" indent="0">
              <a:buNone/>
            </a:pPr>
            <a:endParaRPr lang="en-NZ" sz="32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</a:endParaRPr>
          </a:p>
          <a:p>
            <a:pPr marL="457200" lvl="1" indent="0">
              <a:buNone/>
            </a:pPr>
            <a:endParaRPr lang="en-NZ" sz="28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0848" y="6041136"/>
            <a:ext cx="3121152" cy="81686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7382E8D-BD57-49AA-9109-936ECA9B219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989" y="4767489"/>
            <a:ext cx="5497011" cy="1570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5974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4000" dirty="0">
                <a:solidFill>
                  <a:srgbClr val="C00000"/>
                </a:solidFill>
                <a:latin typeface="Century Gothic" panose="020B0502020202020204" pitchFamily="34" charset="0"/>
              </a:rPr>
              <a:t>Being Human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901825"/>
            <a:ext cx="10885714" cy="29314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NZ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What does “being human” mean to you in </a:t>
            </a:r>
          </a:p>
          <a:p>
            <a:pPr marL="0" indent="0">
              <a:buNone/>
            </a:pPr>
            <a:r>
              <a:rPr lang="en-NZ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one word?  </a:t>
            </a:r>
          </a:p>
          <a:p>
            <a:pPr marL="457200" lvl="1" indent="0">
              <a:buNone/>
            </a:pPr>
            <a:endParaRPr lang="en-NZ" sz="32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en-NZ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Why is “being human” important in our work in </a:t>
            </a:r>
          </a:p>
          <a:p>
            <a:pPr marL="0" indent="0">
              <a:buNone/>
            </a:pPr>
            <a:r>
              <a:rPr lang="en-NZ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human services?</a:t>
            </a:r>
          </a:p>
          <a:p>
            <a:pPr marL="457200" lvl="1" indent="0">
              <a:buNone/>
            </a:pPr>
            <a:endParaRPr lang="en-NZ" sz="2800" dirty="0">
              <a:solidFill>
                <a:schemeClr val="tx1">
                  <a:lumMod val="50000"/>
                  <a:lumOff val="50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0848" y="6041136"/>
            <a:ext cx="3121152" cy="81686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7382E8D-BD57-49AA-9109-936ECA9B219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989" y="4767489"/>
            <a:ext cx="5497011" cy="1570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5612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4000" dirty="0">
                <a:solidFill>
                  <a:srgbClr val="C00000"/>
                </a:solidFill>
                <a:latin typeface="Century Gothic" panose="020B0502020202020204" pitchFamily="34" charset="0"/>
              </a:rPr>
              <a:t>Overview of our session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825625"/>
            <a:ext cx="10733314" cy="4351338"/>
          </a:xfrm>
        </p:spPr>
        <p:txBody>
          <a:bodyPr/>
          <a:lstStyle/>
          <a:p>
            <a:r>
              <a:rPr lang="en-NZ" sz="320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Why align </a:t>
            </a:r>
            <a:r>
              <a:rPr lang="en-NZ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with the sector transformation?</a:t>
            </a:r>
          </a:p>
          <a:p>
            <a:r>
              <a:rPr lang="en-NZ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What is a connection culture and where does it fit within service transformation?</a:t>
            </a:r>
          </a:p>
          <a:p>
            <a:r>
              <a:rPr lang="en-NZ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How can we create and support continual change readiness?</a:t>
            </a:r>
          </a:p>
          <a:p>
            <a:r>
              <a:rPr lang="en-NZ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</a:rPr>
              <a:t>What is happening in our sector right now? </a:t>
            </a:r>
          </a:p>
          <a:p>
            <a:endParaRPr lang="en-NZ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0848" y="6041136"/>
            <a:ext cx="3121152" cy="816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3990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4000" dirty="0">
                <a:solidFill>
                  <a:srgbClr val="C00000"/>
                </a:solidFill>
                <a:latin typeface="Century Gothic" panose="020B0502020202020204" pitchFamily="34" charset="0"/>
              </a:rPr>
              <a:t>Guiding Documents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845832"/>
          </a:xfr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ts val="0"/>
              </a:spcBef>
              <a:spcAft>
                <a:spcPts val="1800"/>
              </a:spcAft>
              <a:buNone/>
            </a:pPr>
            <a:r>
              <a:rPr lang="en-GB" sz="35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entury Gothic" panose="020B0502020202020204" pitchFamily="34" charset="0"/>
              </a:rPr>
              <a:t>1840</a:t>
            </a:r>
            <a:r>
              <a:rPr lang="en-GB" sz="3500" b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entury Gothic" panose="020B0502020202020204" pitchFamily="34" charset="0"/>
              </a:rPr>
              <a:t>   Te </a:t>
            </a:r>
            <a:r>
              <a:rPr lang="en-GB" sz="3500" b="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entury Gothic" panose="020B0502020202020204" pitchFamily="34" charset="0"/>
              </a:rPr>
              <a:t>Tiriti</a:t>
            </a:r>
            <a:r>
              <a:rPr lang="en-GB" sz="3500" b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entury Gothic" panose="020B0502020202020204" pitchFamily="34" charset="0"/>
              </a:rPr>
              <a:t> o Waitangi </a:t>
            </a:r>
          </a:p>
          <a:p>
            <a:pPr marL="0" indent="0">
              <a:spcBef>
                <a:spcPts val="0"/>
              </a:spcBef>
              <a:spcAft>
                <a:spcPts val="1800"/>
              </a:spcAft>
              <a:buNone/>
            </a:pPr>
            <a:r>
              <a:rPr lang="en-GB" sz="35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entury Gothic" panose="020B0502020202020204" pitchFamily="34" charset="0"/>
              </a:rPr>
              <a:t>2008</a:t>
            </a:r>
            <a:r>
              <a:rPr lang="en-GB" sz="3500" b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entury Gothic" panose="020B0502020202020204" pitchFamily="34" charset="0"/>
              </a:rPr>
              <a:t>   United Nations Convention on the Rights of 		   Persons with Disabilities </a:t>
            </a:r>
          </a:p>
          <a:p>
            <a:pPr marL="0" indent="0">
              <a:spcBef>
                <a:spcPts val="0"/>
              </a:spcBef>
              <a:spcAft>
                <a:spcPts val="1800"/>
              </a:spcAft>
              <a:buNone/>
            </a:pPr>
            <a:r>
              <a:rPr lang="en-GB" sz="35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entury Gothic" panose="020B0502020202020204" pitchFamily="34" charset="0"/>
              </a:rPr>
              <a:t>2011</a:t>
            </a:r>
            <a:r>
              <a:rPr lang="en-GB" sz="3500" b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entury Gothic" panose="020B0502020202020204" pitchFamily="34" charset="0"/>
              </a:rPr>
              <a:t>   Enabling Good Lives Report </a:t>
            </a:r>
          </a:p>
          <a:p>
            <a:pPr marL="0" indent="0">
              <a:spcBef>
                <a:spcPts val="0"/>
              </a:spcBef>
              <a:spcAft>
                <a:spcPts val="1800"/>
              </a:spcAft>
              <a:buNone/>
            </a:pPr>
            <a:r>
              <a:rPr lang="en-GB" sz="3500" b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entury Gothic" panose="020B0502020202020204" pitchFamily="34" charset="0"/>
              </a:rPr>
              <a:t>2016   NZ Disability Strategy 2016-2026 </a:t>
            </a:r>
          </a:p>
          <a:p>
            <a:pPr marL="0" indent="0">
              <a:spcBef>
                <a:spcPts val="0"/>
              </a:spcBef>
              <a:spcAft>
                <a:spcPts val="1800"/>
              </a:spcAft>
              <a:buNone/>
            </a:pPr>
            <a:r>
              <a:rPr lang="en-GB" sz="3500" b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entury Gothic" panose="020B0502020202020204" pitchFamily="34" charset="0"/>
              </a:rPr>
              <a:t>2019   Disability Action Plan 2019-2023 </a:t>
            </a:r>
          </a:p>
          <a:p>
            <a:pPr marL="0" indent="0">
              <a:buNone/>
            </a:pPr>
            <a:endParaRPr lang="fi-FI" sz="3200" b="0" i="1" dirty="0">
              <a:solidFill>
                <a:srgbClr val="5C0549"/>
              </a:solidFill>
              <a:effectLst/>
              <a:latin typeface="Century Gothic" panose="020B0502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0848" y="6041136"/>
            <a:ext cx="3121152" cy="816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32429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4000" dirty="0">
                <a:solidFill>
                  <a:srgbClr val="C00000"/>
                </a:solidFill>
                <a:latin typeface="Century Gothic" panose="020B0502020202020204" pitchFamily="34" charset="0"/>
              </a:rPr>
              <a:t>Connection Culture </a:t>
            </a:r>
            <a:r>
              <a:rPr lang="en-NZ" sz="2800" dirty="0">
                <a:solidFill>
                  <a:srgbClr val="C00000"/>
                </a:solidFill>
                <a:latin typeface="Century Gothic" panose="020B0502020202020204" pitchFamily="34" charset="0"/>
              </a:rPr>
              <a:t>(Michael Lee Stallard)</a:t>
            </a:r>
            <a:endParaRPr lang="en-NZ" sz="4000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0848" y="6041136"/>
            <a:ext cx="3121152" cy="816864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7B6CAF6-DBFD-4A52-8298-054BE377D1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16763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4000" dirty="0">
                <a:solidFill>
                  <a:srgbClr val="C00000"/>
                </a:solidFill>
                <a:latin typeface="Century Gothic" panose="020B0502020202020204" pitchFamily="34" charset="0"/>
              </a:rPr>
              <a:t>Connection Culture </a:t>
            </a:r>
            <a:r>
              <a:rPr lang="en-NZ" sz="2800" dirty="0">
                <a:solidFill>
                  <a:srgbClr val="C00000"/>
                </a:solidFill>
                <a:latin typeface="Century Gothic" panose="020B0502020202020204" pitchFamily="34" charset="0"/>
              </a:rPr>
              <a:t>(Michael Lee Stallard)</a:t>
            </a:r>
            <a:endParaRPr lang="en-NZ" sz="4000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BA7A2D91-7815-4181-9FD3-CFB9A5A842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8285" y="1398141"/>
            <a:ext cx="8055429" cy="5302109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0848" y="6041136"/>
            <a:ext cx="3121152" cy="816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0260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7578</TotalTime>
  <Words>230</Words>
  <Application>Microsoft Macintosh PowerPoint</Application>
  <PresentationFormat>Widescreen</PresentationFormat>
  <Paragraphs>43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Century Gothic</vt:lpstr>
      <vt:lpstr>Office Theme</vt:lpstr>
      <vt:lpstr>Transforming Your Service to Align with Sector Transformation:   Creating Change with Connection Cultures</vt:lpstr>
      <vt:lpstr>Whakataukī</vt:lpstr>
      <vt:lpstr>Humanly ways</vt:lpstr>
      <vt:lpstr>Being Human</vt:lpstr>
      <vt:lpstr>Being Human</vt:lpstr>
      <vt:lpstr>Overview of our session</vt:lpstr>
      <vt:lpstr>Guiding Documents</vt:lpstr>
      <vt:lpstr>Connection Culture (Michael Lee Stallard)</vt:lpstr>
      <vt:lpstr>Connection Culture (Michael Lee Stallard)</vt:lpstr>
      <vt:lpstr>ADKAR Change Management Model</vt:lpstr>
      <vt:lpstr>PowerPoint Presentation</vt:lpstr>
      <vt:lpstr>PowerPoint Presentation</vt:lpstr>
      <vt:lpstr>PowerPoint Presentation</vt:lpstr>
      <vt:lpstr>Transforming Your Service to Align with Sector Transformation:   Creating Change with Connection Cultures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Nau mai haere mai Welcome</dc:title>
  <dc:creator>mike overwater</dc:creator>
  <cp:lastModifiedBy>Mireille Vreeburg</cp:lastModifiedBy>
  <cp:revision>15</cp:revision>
  <dcterms:created xsi:type="dcterms:W3CDTF">2020-10-08T01:26:49Z</dcterms:created>
  <dcterms:modified xsi:type="dcterms:W3CDTF">2020-12-02T04:29:35Z</dcterms:modified>
</cp:coreProperties>
</file>