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5" r:id="rId1"/>
  </p:sldMasterIdLst>
  <p:notesMasterIdLst>
    <p:notesMasterId r:id="rId9"/>
  </p:notes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A46613-A242-448F-BC83-991B7AA5F391}" v="695" dt="2020-11-25T02:55:23.5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4" autoAdjust="0"/>
    <p:restoredTop sz="94660"/>
  </p:normalViewPr>
  <p:slideViewPr>
    <p:cSldViewPr snapToGrid="0">
      <p:cViewPr varScale="1">
        <p:scale>
          <a:sx n="69" d="100"/>
          <a:sy n="69" d="100"/>
        </p:scale>
        <p:origin x="37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D05B-9504-4AD2-8C1C-6D8D80E7BC91}" type="datetimeFigureOut">
              <a:rPr lang="en-US"/>
              <a:t>12/7/2020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4A4014-DB1C-42E1-A546-BDE4183AB3C8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8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YES Intro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Services for Yong People with Disabilities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Caters to any young person with a disability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All our services are free for all young people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Pioneering co-creation, working collaboratively with multiple </a:t>
            </a:r>
            <a:r>
              <a:rPr lang="en-US" dirty="0" err="1">
                <a:cs typeface="Calibri"/>
              </a:rPr>
              <a:t>organisations</a:t>
            </a:r>
            <a:r>
              <a:rPr lang="en-US" dirty="0">
                <a:cs typeface="Calibri"/>
              </a:rPr>
              <a:t> and young people with disabilities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4A4014-DB1C-42E1-A546-BDE4183AB3C8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54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I.LEAD Intro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From Conference to Social Change Movement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Why was it created?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The Outcomes</a:t>
            </a:r>
          </a:p>
          <a:p>
            <a:pPr marL="628650" lvl="1" indent="-171450">
              <a:buFont typeface="Arial"/>
              <a:buChar char="•"/>
            </a:pPr>
            <a:r>
              <a:rPr lang="en-US" dirty="0">
                <a:cs typeface="Calibri"/>
              </a:rPr>
              <a:t>27 recommendations for government from 7 different key areas of concern for young people with disabilities</a:t>
            </a:r>
          </a:p>
          <a:p>
            <a:pPr marL="628650" lvl="1" indent="-171450">
              <a:buFont typeface="Arial"/>
              <a:buChar char="•"/>
            </a:pPr>
            <a:r>
              <a:rPr lang="en-US" dirty="0">
                <a:cs typeface="Calibri"/>
              </a:rPr>
              <a:t>Collaborative work with Government Ministries and Individuals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4A4014-DB1C-42E1-A546-BDE4183AB3C8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586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Working collaboratively with diverse youth </a:t>
            </a:r>
            <a:r>
              <a:rPr lang="en-US" dirty="0" err="1">
                <a:cs typeface="Calibri"/>
              </a:rPr>
              <a:t>organisations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The only Disability Sector </a:t>
            </a:r>
            <a:r>
              <a:rPr lang="en-US" dirty="0" err="1">
                <a:cs typeface="Calibri"/>
              </a:rPr>
              <a:t>organisation</a:t>
            </a:r>
            <a:r>
              <a:rPr lang="en-US" dirty="0">
                <a:cs typeface="Calibri"/>
              </a:rPr>
              <a:t> in the collective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Jamie to share lockdown story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4A4014-DB1C-42E1-A546-BDE4183AB3C8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12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Young People with disabilities sharing stories and experiences of lockdown with Disability Rights Commissioner, Paula Tesoriero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Key themes discussed:</a:t>
            </a:r>
          </a:p>
          <a:p>
            <a:pPr marL="800100" lvl="1" indent="-171450">
              <a:buFont typeface="Arial"/>
              <a:buChar char="•"/>
            </a:pPr>
            <a:r>
              <a:rPr lang="en-US" dirty="0">
                <a:cs typeface="Calibri"/>
              </a:rPr>
              <a:t>Education</a:t>
            </a:r>
          </a:p>
          <a:p>
            <a:pPr marL="800100" lvl="1" indent="-171450">
              <a:buFont typeface="Arial"/>
              <a:buChar char="•"/>
            </a:pPr>
            <a:r>
              <a:rPr lang="en-US" dirty="0">
                <a:cs typeface="Calibri"/>
              </a:rPr>
              <a:t>Employment</a:t>
            </a:r>
          </a:p>
          <a:p>
            <a:pPr marL="800100" lvl="1" indent="-171450">
              <a:buFont typeface="Arial"/>
              <a:buChar char="•"/>
            </a:pPr>
            <a:r>
              <a:rPr lang="en-US" dirty="0">
                <a:cs typeface="Calibri"/>
              </a:rPr>
              <a:t>Lack of </a:t>
            </a:r>
            <a:r>
              <a:rPr lang="en-US" dirty="0" err="1">
                <a:cs typeface="Calibri"/>
              </a:rPr>
              <a:t>carer</a:t>
            </a:r>
            <a:r>
              <a:rPr lang="en-US" dirty="0">
                <a:cs typeface="Calibri"/>
              </a:rPr>
              <a:t> support</a:t>
            </a:r>
          </a:p>
          <a:p>
            <a:pPr marL="800100" lvl="1" indent="-171450">
              <a:buFont typeface="Arial"/>
              <a:buChar char="•"/>
            </a:pPr>
            <a:r>
              <a:rPr lang="en-US" dirty="0">
                <a:cs typeface="Calibri"/>
              </a:rPr>
              <a:t>COVID-19 and lockdown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Young people with disabilities started to </a:t>
            </a:r>
            <a:r>
              <a:rPr lang="en-US" dirty="0" err="1">
                <a:cs typeface="Calibri"/>
              </a:rPr>
              <a:t>realise</a:t>
            </a:r>
            <a:r>
              <a:rPr lang="en-US" dirty="0">
                <a:cs typeface="Calibri"/>
              </a:rPr>
              <a:t> the differences and gap between mainstream support and support for disability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4A4014-DB1C-42E1-A546-BDE4183AB3C8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61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Hosted Minister for Disability Issues and her Ministerial Colleague's @ Shore Junction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I.LEAD work informing this documentation for disabled youth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4A4014-DB1C-42E1-A546-BDE4183AB3C8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03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US" dirty="0">
                <a:cs typeface="Calibri"/>
              </a:rPr>
              <a:t>Collecting stories of young people with disabilities doing amazing things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cs typeface="Calibri"/>
              </a:rPr>
              <a:t>Goes through to Feb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cs typeface="Calibri"/>
              </a:rPr>
              <a:t>Book to be created at the end of the campaign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4A4014-DB1C-42E1-A546-BDE4183AB3C8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8617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Symposium for youth with disabilities of Pasifika and Maori descent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15 participants discuss cultural identity in the disability sector, stigma around disability in Pasifika communities, leadership and resilience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cs typeface="Calibri"/>
              </a:rPr>
              <a:t>2-day symposium (3rd and 4th Dec). Food and transport provided for both days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4A4014-DB1C-42E1-A546-BDE4183AB3C8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29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 i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66DA5-7751-4D3D-B753-58DF3B418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</a:extLst>
          </p:cNvPr>
          <p:cNvCxnSpPr>
            <a:cxnSpLocks/>
          </p:cNvCxnSpPr>
          <p:nvPr/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3566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AD429-654B-4F0E-94E9-6FEF8EC67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8D60B2-06F5-4567-BE1F-BBA527053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6F6F2-8269-4B80-8EE3-81FEE0F9D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C86E4-3EDE-4EB4-B1A3-A1198AADD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752B0-ACEC-49EF-8131-FCF35BC5C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0462E3-375D-4E76-8886-69E06985D069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6364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23B094-F480-477B-901C-7181F88C07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052089-A920-4E52-98DC-8A5DC7B0A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074FE-F1B4-421F-A66E-FA351C8F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764BA-3AB2-45FD-ABCB-975B3FDDF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B3FEF-8252-49FD-82F2-3E5FABC65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EB5C65-83BB-4EBD-AD22-EDA8489D0F5D}"/>
              </a:ext>
            </a:extLst>
          </p:cNvPr>
          <p:cNvCxnSpPr>
            <a:cxnSpLocks/>
          </p:cNvCxnSpPr>
          <p:nvPr/>
        </p:nvCxnSpPr>
        <p:spPr>
          <a:xfrm flipV="1">
            <a:off x="8313" y="261865"/>
            <a:ext cx="11353802" cy="1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2313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05CAAB-DBA2-4548-AD5F-01BB97FBB207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415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FC2D1-D3FE-4B37-8740-57444421F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i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5AF550-086C-426E-A374-85DB39570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58988-AD39-4AE9-8E6A-0907F0BE2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6319-82EE-408E-819F-8F8E6DBA7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1C8A6-777F-496D-8620-AE52BFC33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031F83B-57A8-4533-981C-D1FFAD2B6B6F}"/>
              </a:ext>
            </a:extLst>
          </p:cNvPr>
          <p:cNvCxnSpPr>
            <a:cxnSpLocks/>
          </p:cNvCxnSpPr>
          <p:nvPr/>
        </p:nvCxnSpPr>
        <p:spPr>
          <a:xfrm>
            <a:off x="715890" y="1701425"/>
            <a:ext cx="0" cy="5148262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46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7166-6921-4546-BA2C-99E46468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B9122-6371-4049-B57A-33DED7D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4555D-0753-4312-A26B-2338813F9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D8FDCB-69DA-4A8F-8B91-5CFF77897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AC8C07-E0D3-4464-AE3C-25730D75C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2596A6-734E-4AE0-BFB8-3089137BF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B7E8F4-3FB3-45AB-A381-9093CA95AAE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536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6B3EF2-2C04-480F-A570-14E520DD0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F5783E-3073-4F4D-8B9C-C5B18DDA5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A75FE3-6719-4790-AA00-251BC2A6E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7996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7596AF9-469C-436D-B7D2-77952EF1825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10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F36D6-399B-43E3-84DD-9FC5119E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34AB7-3B85-4028-A500-5A1BDBF4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F40F0-9909-442F-BBA4-409D061E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3C1207-D1C8-49E3-8837-E2B89D366FA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231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F214-646F-4D81-AD12-65628EC98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71768-C3FA-49EF-99EF-06E6C3B28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A6F24-ED6C-4D12-A9D6-EE37FBD68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6AACE-FAFB-4934-8E3C-AB5B2163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533EA-D0F8-4C79-8721-F190DE2D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9BAC9-F101-4394-BBA4-3D21A349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3A79C9-7EDC-44F6-AC48-5DD98A7695AD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1091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B71F-B6C2-4866-BC97-304F7881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ED73B-8413-478D-80D7-B78B6976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DF226-1B94-4D2D-98B3-7B932FB17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4E9A-CA29-4CCD-ACFA-B29F80FB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5B7BE-3F1B-4FF3-B1D7-6E39B99D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2F18F1-E27E-470E-AE13-4755DEE6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8750-B7F2-4119-B151-68DE774813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5826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B53A7-3209-46A6-9454-F38EAC8F11E7}" type="datetimeFigureOut">
              <a:rPr lang="en-US" smtClean="0"/>
              <a:pPr/>
              <a:t>12/7/2020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E633F-9882-4A5C-83A2-1109D0C732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53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4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58B3569-73B2-4D05-8E95-886A6EE17F1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98246"/>
            <a:ext cx="4412419" cy="3626217"/>
          </a:xfrm>
        </p:spPr>
        <p:txBody>
          <a:bodyPr anchor="t">
            <a:normAutofit/>
          </a:bodyPr>
          <a:lstStyle/>
          <a:p>
            <a:pPr algn="r"/>
            <a:r>
              <a:rPr lang="en-US" sz="8000">
                <a:solidFill>
                  <a:schemeClr val="bg1"/>
                </a:solidFill>
                <a:cs typeface="Calibri Light"/>
              </a:rPr>
              <a:t>I.LEAD UPDATE</a:t>
            </a:r>
            <a:endParaRPr lang="en-US" sz="800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350213"/>
            <a:ext cx="4412417" cy="1031537"/>
          </a:xfrm>
        </p:spPr>
        <p:txBody>
          <a:bodyPr vert="horz" lIns="91440" tIns="45720" rIns="91440" bIns="45720" rtlCol="0">
            <a:norm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</a:rPr>
              <a:t>2020, COVID-19 and What's Happened</a:t>
            </a:r>
          </a:p>
          <a:p>
            <a:pPr algn="r"/>
            <a:r>
              <a:rPr lang="en-US" sz="2000">
                <a:solidFill>
                  <a:schemeClr val="bg1"/>
                </a:solidFill>
              </a:rPr>
              <a:t>So Far...</a:t>
            </a:r>
          </a:p>
        </p:txBody>
      </p:sp>
      <p:sp>
        <p:nvSpPr>
          <p:cNvPr id="36" name="Graphic 17">
            <a:extLst>
              <a:ext uri="{FF2B5EF4-FFF2-40B4-BE49-F238E27FC236}">
                <a16:creationId xmlns:a16="http://schemas.microsoft.com/office/drawing/2014/main" id="{B71758F4-3F46-45DA-8AC5-4E508DA080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12034" y="1267063"/>
            <a:ext cx="139037" cy="139039"/>
          </a:xfrm>
          <a:custGeom>
            <a:avLst/>
            <a:gdLst>
              <a:gd name="connsiteX0" fmla="*/ 129600 w 139037"/>
              <a:gd name="connsiteY0" fmla="*/ 60082 h 139039"/>
              <a:gd name="connsiteX1" fmla="*/ 78955 w 139037"/>
              <a:gd name="connsiteY1" fmla="*/ 60082 h 139039"/>
              <a:gd name="connsiteX2" fmla="*/ 78955 w 139037"/>
              <a:gd name="connsiteY2" fmla="*/ 9437 h 139039"/>
              <a:gd name="connsiteX3" fmla="*/ 69519 w 139037"/>
              <a:gd name="connsiteY3" fmla="*/ 0 h 139039"/>
              <a:gd name="connsiteX4" fmla="*/ 60082 w 139037"/>
              <a:gd name="connsiteY4" fmla="*/ 9437 h 139039"/>
              <a:gd name="connsiteX5" fmla="*/ 60082 w 139037"/>
              <a:gd name="connsiteY5" fmla="*/ 60082 h 139039"/>
              <a:gd name="connsiteX6" fmla="*/ 9437 w 139037"/>
              <a:gd name="connsiteY6" fmla="*/ 60082 h 139039"/>
              <a:gd name="connsiteX7" fmla="*/ 0 w 139037"/>
              <a:gd name="connsiteY7" fmla="*/ 69520 h 139039"/>
              <a:gd name="connsiteX8" fmla="*/ 9437 w 139037"/>
              <a:gd name="connsiteY8" fmla="*/ 78957 h 139039"/>
              <a:gd name="connsiteX9" fmla="*/ 60082 w 139037"/>
              <a:gd name="connsiteY9" fmla="*/ 78957 h 139039"/>
              <a:gd name="connsiteX10" fmla="*/ 60082 w 139037"/>
              <a:gd name="connsiteY10" fmla="*/ 129602 h 139039"/>
              <a:gd name="connsiteX11" fmla="*/ 69519 w 139037"/>
              <a:gd name="connsiteY11" fmla="*/ 139039 h 139039"/>
              <a:gd name="connsiteX12" fmla="*/ 78955 w 139037"/>
              <a:gd name="connsiteY12" fmla="*/ 129602 h 139039"/>
              <a:gd name="connsiteX13" fmla="*/ 78955 w 139037"/>
              <a:gd name="connsiteY13" fmla="*/ 78957 h 139039"/>
              <a:gd name="connsiteX14" fmla="*/ 129600 w 139037"/>
              <a:gd name="connsiteY14" fmla="*/ 78957 h 139039"/>
              <a:gd name="connsiteX15" fmla="*/ 139037 w 139037"/>
              <a:gd name="connsiteY15" fmla="*/ 69520 h 139039"/>
              <a:gd name="connsiteX16" fmla="*/ 129600 w 139037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7" h="139039">
                <a:moveTo>
                  <a:pt x="129600" y="60082"/>
                </a:moveTo>
                <a:lnTo>
                  <a:pt x="78955" y="60082"/>
                </a:lnTo>
                <a:lnTo>
                  <a:pt x="78955" y="9437"/>
                </a:lnTo>
                <a:cubicBezTo>
                  <a:pt x="78955" y="4225"/>
                  <a:pt x="74730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7" y="139039"/>
                  <a:pt x="69519" y="139039"/>
                </a:cubicBezTo>
                <a:cubicBezTo>
                  <a:pt x="74730" y="139039"/>
                  <a:pt x="78955" y="134814"/>
                  <a:pt x="78955" y="129602"/>
                </a:cubicBezTo>
                <a:lnTo>
                  <a:pt x="78955" y="78957"/>
                </a:lnTo>
                <a:lnTo>
                  <a:pt x="129600" y="78957"/>
                </a:lnTo>
                <a:cubicBezTo>
                  <a:pt x="134812" y="78957"/>
                  <a:pt x="139037" y="74731"/>
                  <a:pt x="139037" y="69520"/>
                </a:cubicBezTo>
                <a:cubicBezTo>
                  <a:pt x="139037" y="64308"/>
                  <a:pt x="134812" y="60082"/>
                  <a:pt x="129600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5" descr="Logo&#10;&#10;Description automatically generated">
            <a:extLst>
              <a:ext uri="{FF2B5EF4-FFF2-40B4-BE49-F238E27FC236}">
                <a16:creationId xmlns:a16="http://schemas.microsoft.com/office/drawing/2014/main" id="{81B09E0A-FFE5-4342-A82D-84F14DBCE5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6926" y="2729816"/>
            <a:ext cx="5569864" cy="2520363"/>
          </a:xfrm>
          <a:prstGeom prst="rect">
            <a:avLst/>
          </a:prstGeom>
        </p:spPr>
      </p:pic>
      <p:sp>
        <p:nvSpPr>
          <p:cNvPr id="40" name="Graphic 21">
            <a:extLst>
              <a:ext uri="{FF2B5EF4-FFF2-40B4-BE49-F238E27FC236}">
                <a16:creationId xmlns:a16="http://schemas.microsoft.com/office/drawing/2014/main" id="{8D61482F-F3C5-4D66-8C5D-C6BBE3E127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752801" y="1659316"/>
            <a:ext cx="127713" cy="127714"/>
          </a:xfrm>
          <a:custGeom>
            <a:avLst/>
            <a:gdLst>
              <a:gd name="connsiteX0" fmla="*/ 63857 w 127713"/>
              <a:gd name="connsiteY0" fmla="*/ 18874 h 127714"/>
              <a:gd name="connsiteX1" fmla="*/ 108839 w 127713"/>
              <a:gd name="connsiteY1" fmla="*/ 63857 h 127714"/>
              <a:gd name="connsiteX2" fmla="*/ 63857 w 127713"/>
              <a:gd name="connsiteY2" fmla="*/ 108840 h 127714"/>
              <a:gd name="connsiteX3" fmla="*/ 18874 w 127713"/>
              <a:gd name="connsiteY3" fmla="*/ 63857 h 127714"/>
              <a:gd name="connsiteX4" fmla="*/ 63857 w 127713"/>
              <a:gd name="connsiteY4" fmla="*/ 18874 h 127714"/>
              <a:gd name="connsiteX5" fmla="*/ 63857 w 127713"/>
              <a:gd name="connsiteY5" fmla="*/ 0 h 127714"/>
              <a:gd name="connsiteX6" fmla="*/ 0 w 127713"/>
              <a:gd name="connsiteY6" fmla="*/ 63857 h 127714"/>
              <a:gd name="connsiteX7" fmla="*/ 63857 w 127713"/>
              <a:gd name="connsiteY7" fmla="*/ 127714 h 127714"/>
              <a:gd name="connsiteX8" fmla="*/ 127713 w 127713"/>
              <a:gd name="connsiteY8" fmla="*/ 63857 h 127714"/>
              <a:gd name="connsiteX9" fmla="*/ 63857 w 127713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4">
                <a:moveTo>
                  <a:pt x="63857" y="18874"/>
                </a:moveTo>
                <a:cubicBezTo>
                  <a:pt x="88700" y="18874"/>
                  <a:pt x="108839" y="39014"/>
                  <a:pt x="108839" y="63857"/>
                </a:cubicBezTo>
                <a:cubicBezTo>
                  <a:pt x="108839" y="88700"/>
                  <a:pt x="88700" y="108840"/>
                  <a:pt x="63857" y="108840"/>
                </a:cubicBezTo>
                <a:cubicBezTo>
                  <a:pt x="39013" y="108840"/>
                  <a:pt x="18874" y="88700"/>
                  <a:pt x="18874" y="63857"/>
                </a:cubicBezTo>
                <a:cubicBezTo>
                  <a:pt x="18898" y="39024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DCE1AED4-C7FF-4468-BF54-4470A0A3E28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30B8E6B-3782-4B97-9A5C-796B78E3B4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" b="20474"/>
          <a:stretch/>
        </p:blipFill>
        <p:spPr>
          <a:xfrm>
            <a:off x="20" y="10"/>
            <a:ext cx="12188932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BDE94FAB-AA60-43B4-A2C3-3A940B9A951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44000">
                <a:schemeClr val="tx1">
                  <a:alpha val="40000"/>
                </a:schemeClr>
              </a:gs>
              <a:gs pos="100000">
                <a:schemeClr val="tx1">
                  <a:alpha val="70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69C62A-4C6E-44D2-84E4-83C26BF7C97D}"/>
              </a:ext>
            </a:extLst>
          </p:cNvPr>
          <p:cNvSpPr txBox="1"/>
          <p:nvPr/>
        </p:nvSpPr>
        <p:spPr>
          <a:xfrm>
            <a:off x="1524000" y="4416721"/>
            <a:ext cx="9144000" cy="115266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1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I.LEAD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1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Report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1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Cards</a:t>
            </a:r>
          </a:p>
        </p:txBody>
      </p:sp>
    </p:spTree>
    <p:extLst>
      <p:ext uri="{BB962C8B-B14F-4D97-AF65-F5344CB8AC3E}">
        <p14:creationId xmlns:p14="http://schemas.microsoft.com/office/powerpoint/2010/main" val="3598633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158B3569-73B2-4D05-8E95-886A6EE17F1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60E01E-72F1-4D00-82AD-DBE85AAE9D3A}"/>
              </a:ext>
            </a:extLst>
          </p:cNvPr>
          <p:cNvSpPr txBox="1"/>
          <p:nvPr/>
        </p:nvSpPr>
        <p:spPr>
          <a:xfrm>
            <a:off x="457200" y="1598246"/>
            <a:ext cx="4412419" cy="3626217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Young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and in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Lockdown</a:t>
            </a:r>
          </a:p>
        </p:txBody>
      </p:sp>
      <p:sp>
        <p:nvSpPr>
          <p:cNvPr id="12" name="Graphic 17">
            <a:extLst>
              <a:ext uri="{FF2B5EF4-FFF2-40B4-BE49-F238E27FC236}">
                <a16:creationId xmlns:a16="http://schemas.microsoft.com/office/drawing/2014/main" id="{B71758F4-3F46-45DA-8AC5-4E508DA080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12034" y="1267063"/>
            <a:ext cx="139037" cy="139039"/>
          </a:xfrm>
          <a:custGeom>
            <a:avLst/>
            <a:gdLst>
              <a:gd name="connsiteX0" fmla="*/ 129600 w 139037"/>
              <a:gd name="connsiteY0" fmla="*/ 60082 h 139039"/>
              <a:gd name="connsiteX1" fmla="*/ 78955 w 139037"/>
              <a:gd name="connsiteY1" fmla="*/ 60082 h 139039"/>
              <a:gd name="connsiteX2" fmla="*/ 78955 w 139037"/>
              <a:gd name="connsiteY2" fmla="*/ 9437 h 139039"/>
              <a:gd name="connsiteX3" fmla="*/ 69519 w 139037"/>
              <a:gd name="connsiteY3" fmla="*/ 0 h 139039"/>
              <a:gd name="connsiteX4" fmla="*/ 60082 w 139037"/>
              <a:gd name="connsiteY4" fmla="*/ 9437 h 139039"/>
              <a:gd name="connsiteX5" fmla="*/ 60082 w 139037"/>
              <a:gd name="connsiteY5" fmla="*/ 60082 h 139039"/>
              <a:gd name="connsiteX6" fmla="*/ 9437 w 139037"/>
              <a:gd name="connsiteY6" fmla="*/ 60082 h 139039"/>
              <a:gd name="connsiteX7" fmla="*/ 0 w 139037"/>
              <a:gd name="connsiteY7" fmla="*/ 69520 h 139039"/>
              <a:gd name="connsiteX8" fmla="*/ 9437 w 139037"/>
              <a:gd name="connsiteY8" fmla="*/ 78957 h 139039"/>
              <a:gd name="connsiteX9" fmla="*/ 60082 w 139037"/>
              <a:gd name="connsiteY9" fmla="*/ 78957 h 139039"/>
              <a:gd name="connsiteX10" fmla="*/ 60082 w 139037"/>
              <a:gd name="connsiteY10" fmla="*/ 129602 h 139039"/>
              <a:gd name="connsiteX11" fmla="*/ 69519 w 139037"/>
              <a:gd name="connsiteY11" fmla="*/ 139039 h 139039"/>
              <a:gd name="connsiteX12" fmla="*/ 78955 w 139037"/>
              <a:gd name="connsiteY12" fmla="*/ 129602 h 139039"/>
              <a:gd name="connsiteX13" fmla="*/ 78955 w 139037"/>
              <a:gd name="connsiteY13" fmla="*/ 78957 h 139039"/>
              <a:gd name="connsiteX14" fmla="*/ 129600 w 139037"/>
              <a:gd name="connsiteY14" fmla="*/ 78957 h 139039"/>
              <a:gd name="connsiteX15" fmla="*/ 139037 w 139037"/>
              <a:gd name="connsiteY15" fmla="*/ 69520 h 139039"/>
              <a:gd name="connsiteX16" fmla="*/ 129600 w 139037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7" h="139039">
                <a:moveTo>
                  <a:pt x="129600" y="60082"/>
                </a:moveTo>
                <a:lnTo>
                  <a:pt x="78955" y="60082"/>
                </a:lnTo>
                <a:lnTo>
                  <a:pt x="78955" y="9437"/>
                </a:lnTo>
                <a:cubicBezTo>
                  <a:pt x="78955" y="4225"/>
                  <a:pt x="74730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7" y="139039"/>
                  <a:pt x="69519" y="139039"/>
                </a:cubicBezTo>
                <a:cubicBezTo>
                  <a:pt x="74730" y="139039"/>
                  <a:pt x="78955" y="134814"/>
                  <a:pt x="78955" y="129602"/>
                </a:cubicBezTo>
                <a:lnTo>
                  <a:pt x="78955" y="78957"/>
                </a:lnTo>
                <a:lnTo>
                  <a:pt x="129600" y="78957"/>
                </a:lnTo>
                <a:cubicBezTo>
                  <a:pt x="134812" y="78957"/>
                  <a:pt x="139037" y="74731"/>
                  <a:pt x="139037" y="69520"/>
                </a:cubicBezTo>
                <a:cubicBezTo>
                  <a:pt x="139037" y="64308"/>
                  <a:pt x="134812" y="60082"/>
                  <a:pt x="129600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Text&#10;&#10;Description automatically generated">
            <a:extLst>
              <a:ext uri="{FF2B5EF4-FFF2-40B4-BE49-F238E27FC236}">
                <a16:creationId xmlns:a16="http://schemas.microsoft.com/office/drawing/2014/main" id="{24BBA22F-D475-4737-BA33-61FA25FF7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751" y="1598246"/>
            <a:ext cx="5562213" cy="4783504"/>
          </a:xfrm>
          <a:prstGeom prst="rect">
            <a:avLst/>
          </a:prstGeom>
        </p:spPr>
      </p:pic>
      <p:sp>
        <p:nvSpPr>
          <p:cNvPr id="16" name="Graphic 21">
            <a:extLst>
              <a:ext uri="{FF2B5EF4-FFF2-40B4-BE49-F238E27FC236}">
                <a16:creationId xmlns:a16="http://schemas.microsoft.com/office/drawing/2014/main" id="{8D61482F-F3C5-4D66-8C5D-C6BBE3E127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752801" y="1659316"/>
            <a:ext cx="127713" cy="127714"/>
          </a:xfrm>
          <a:custGeom>
            <a:avLst/>
            <a:gdLst>
              <a:gd name="connsiteX0" fmla="*/ 63857 w 127713"/>
              <a:gd name="connsiteY0" fmla="*/ 18874 h 127714"/>
              <a:gd name="connsiteX1" fmla="*/ 108839 w 127713"/>
              <a:gd name="connsiteY1" fmla="*/ 63857 h 127714"/>
              <a:gd name="connsiteX2" fmla="*/ 63857 w 127713"/>
              <a:gd name="connsiteY2" fmla="*/ 108840 h 127714"/>
              <a:gd name="connsiteX3" fmla="*/ 18874 w 127713"/>
              <a:gd name="connsiteY3" fmla="*/ 63857 h 127714"/>
              <a:gd name="connsiteX4" fmla="*/ 63857 w 127713"/>
              <a:gd name="connsiteY4" fmla="*/ 18874 h 127714"/>
              <a:gd name="connsiteX5" fmla="*/ 63857 w 127713"/>
              <a:gd name="connsiteY5" fmla="*/ 0 h 127714"/>
              <a:gd name="connsiteX6" fmla="*/ 0 w 127713"/>
              <a:gd name="connsiteY6" fmla="*/ 63857 h 127714"/>
              <a:gd name="connsiteX7" fmla="*/ 63857 w 127713"/>
              <a:gd name="connsiteY7" fmla="*/ 127714 h 127714"/>
              <a:gd name="connsiteX8" fmla="*/ 127713 w 127713"/>
              <a:gd name="connsiteY8" fmla="*/ 63857 h 127714"/>
              <a:gd name="connsiteX9" fmla="*/ 63857 w 127713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4">
                <a:moveTo>
                  <a:pt x="63857" y="18874"/>
                </a:moveTo>
                <a:cubicBezTo>
                  <a:pt x="88700" y="18874"/>
                  <a:pt x="108839" y="39014"/>
                  <a:pt x="108839" y="63857"/>
                </a:cubicBezTo>
                <a:cubicBezTo>
                  <a:pt x="108839" y="88700"/>
                  <a:pt x="88700" y="108840"/>
                  <a:pt x="63857" y="108840"/>
                </a:cubicBezTo>
                <a:cubicBezTo>
                  <a:pt x="39013" y="108840"/>
                  <a:pt x="18874" y="88700"/>
                  <a:pt x="18874" y="63857"/>
                </a:cubicBezTo>
                <a:cubicBezTo>
                  <a:pt x="18898" y="39024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013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ext&#10;&#10;Description automatically generated">
            <a:extLst>
              <a:ext uri="{FF2B5EF4-FFF2-40B4-BE49-F238E27FC236}">
                <a16:creationId xmlns:a16="http://schemas.microsoft.com/office/drawing/2014/main" id="{5EBA6373-D5DB-4443-BBBE-DD1C3BDD5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7042" y="3883092"/>
            <a:ext cx="6265653" cy="2729287"/>
          </a:xfrm>
          <a:prstGeom prst="rect">
            <a:avLst/>
          </a:prstGeom>
        </p:spPr>
      </p:pic>
      <p:pic>
        <p:nvPicPr>
          <p:cNvPr id="4" name="Picture 5" descr="Logo&#10;&#10;Description automatically generated">
            <a:extLst>
              <a:ext uri="{FF2B5EF4-FFF2-40B4-BE49-F238E27FC236}">
                <a16:creationId xmlns:a16="http://schemas.microsoft.com/office/drawing/2014/main" id="{30B7D32E-0EB0-47D4-B9A9-9ACBFDF53B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1945" y="242533"/>
            <a:ext cx="5569864" cy="2520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9A9400-7A2F-41F9-94B4-E3FBA15BEAAC}"/>
              </a:ext>
            </a:extLst>
          </p:cNvPr>
          <p:cNvSpPr txBox="1"/>
          <p:nvPr/>
        </p:nvSpPr>
        <p:spPr>
          <a:xfrm>
            <a:off x="8893833" y="2251495"/>
            <a:ext cx="106105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9650" b="1" dirty="0"/>
              <a:t>&amp;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2605E2-E9D6-4872-A1B1-7D5A1B42998B}"/>
              </a:ext>
            </a:extLst>
          </p:cNvPr>
          <p:cNvSpPr txBox="1"/>
          <p:nvPr/>
        </p:nvSpPr>
        <p:spPr>
          <a:xfrm>
            <a:off x="1330445" y="1172295"/>
            <a:ext cx="3706482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latin typeface="Arial Black"/>
                <a:cs typeface="Aharoni"/>
              </a:rPr>
              <a:t>Disabled Young People</a:t>
            </a:r>
          </a:p>
          <a:p>
            <a:r>
              <a:rPr lang="en-US" sz="4800" b="1" dirty="0">
                <a:latin typeface="Arial Black"/>
                <a:cs typeface="Aharoni"/>
              </a:rPr>
              <a:t>&amp;</a:t>
            </a:r>
          </a:p>
          <a:p>
            <a:r>
              <a:rPr lang="en-US" sz="4800" b="1" dirty="0">
                <a:latin typeface="Arial Black"/>
                <a:cs typeface="Aharoni"/>
              </a:rPr>
              <a:t>Life in Lockdown</a:t>
            </a:r>
          </a:p>
        </p:txBody>
      </p:sp>
    </p:spTree>
    <p:extLst>
      <p:ext uri="{BB962C8B-B14F-4D97-AF65-F5344CB8AC3E}">
        <p14:creationId xmlns:p14="http://schemas.microsoft.com/office/powerpoint/2010/main" val="2361942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158B3569-73B2-4D05-8E95-886A6EE17F1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D606B4-8FF6-454B-97BE-4D2AED70AEE0}"/>
              </a:ext>
            </a:extLst>
          </p:cNvPr>
          <p:cNvSpPr txBox="1"/>
          <p:nvPr/>
        </p:nvSpPr>
        <p:spPr>
          <a:xfrm>
            <a:off x="457200" y="1598246"/>
            <a:ext cx="4412419" cy="3626217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8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"Working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8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Matters"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800" b="1" i="0" kern="1200" cap="all" baseline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8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Disability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8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Employment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8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Action Plan</a:t>
            </a:r>
          </a:p>
        </p:txBody>
      </p:sp>
      <p:sp>
        <p:nvSpPr>
          <p:cNvPr id="13" name="Graphic 17">
            <a:extLst>
              <a:ext uri="{FF2B5EF4-FFF2-40B4-BE49-F238E27FC236}">
                <a16:creationId xmlns:a16="http://schemas.microsoft.com/office/drawing/2014/main" id="{B71758F4-3F46-45DA-8AC5-4E508DA080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12034" y="1267063"/>
            <a:ext cx="139037" cy="139039"/>
          </a:xfrm>
          <a:custGeom>
            <a:avLst/>
            <a:gdLst>
              <a:gd name="connsiteX0" fmla="*/ 129600 w 139037"/>
              <a:gd name="connsiteY0" fmla="*/ 60082 h 139039"/>
              <a:gd name="connsiteX1" fmla="*/ 78955 w 139037"/>
              <a:gd name="connsiteY1" fmla="*/ 60082 h 139039"/>
              <a:gd name="connsiteX2" fmla="*/ 78955 w 139037"/>
              <a:gd name="connsiteY2" fmla="*/ 9437 h 139039"/>
              <a:gd name="connsiteX3" fmla="*/ 69519 w 139037"/>
              <a:gd name="connsiteY3" fmla="*/ 0 h 139039"/>
              <a:gd name="connsiteX4" fmla="*/ 60082 w 139037"/>
              <a:gd name="connsiteY4" fmla="*/ 9437 h 139039"/>
              <a:gd name="connsiteX5" fmla="*/ 60082 w 139037"/>
              <a:gd name="connsiteY5" fmla="*/ 60082 h 139039"/>
              <a:gd name="connsiteX6" fmla="*/ 9437 w 139037"/>
              <a:gd name="connsiteY6" fmla="*/ 60082 h 139039"/>
              <a:gd name="connsiteX7" fmla="*/ 0 w 139037"/>
              <a:gd name="connsiteY7" fmla="*/ 69520 h 139039"/>
              <a:gd name="connsiteX8" fmla="*/ 9437 w 139037"/>
              <a:gd name="connsiteY8" fmla="*/ 78957 h 139039"/>
              <a:gd name="connsiteX9" fmla="*/ 60082 w 139037"/>
              <a:gd name="connsiteY9" fmla="*/ 78957 h 139039"/>
              <a:gd name="connsiteX10" fmla="*/ 60082 w 139037"/>
              <a:gd name="connsiteY10" fmla="*/ 129602 h 139039"/>
              <a:gd name="connsiteX11" fmla="*/ 69519 w 139037"/>
              <a:gd name="connsiteY11" fmla="*/ 139039 h 139039"/>
              <a:gd name="connsiteX12" fmla="*/ 78955 w 139037"/>
              <a:gd name="connsiteY12" fmla="*/ 129602 h 139039"/>
              <a:gd name="connsiteX13" fmla="*/ 78955 w 139037"/>
              <a:gd name="connsiteY13" fmla="*/ 78957 h 139039"/>
              <a:gd name="connsiteX14" fmla="*/ 129600 w 139037"/>
              <a:gd name="connsiteY14" fmla="*/ 78957 h 139039"/>
              <a:gd name="connsiteX15" fmla="*/ 139037 w 139037"/>
              <a:gd name="connsiteY15" fmla="*/ 69520 h 139039"/>
              <a:gd name="connsiteX16" fmla="*/ 129600 w 139037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7" h="139039">
                <a:moveTo>
                  <a:pt x="129600" y="60082"/>
                </a:moveTo>
                <a:lnTo>
                  <a:pt x="78955" y="60082"/>
                </a:lnTo>
                <a:lnTo>
                  <a:pt x="78955" y="9437"/>
                </a:lnTo>
                <a:cubicBezTo>
                  <a:pt x="78955" y="4225"/>
                  <a:pt x="74730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7" y="139039"/>
                  <a:pt x="69519" y="139039"/>
                </a:cubicBezTo>
                <a:cubicBezTo>
                  <a:pt x="74730" y="139039"/>
                  <a:pt x="78955" y="134814"/>
                  <a:pt x="78955" y="129602"/>
                </a:cubicBezTo>
                <a:lnTo>
                  <a:pt x="78955" y="78957"/>
                </a:lnTo>
                <a:lnTo>
                  <a:pt x="129600" y="78957"/>
                </a:lnTo>
                <a:cubicBezTo>
                  <a:pt x="134812" y="78957"/>
                  <a:pt x="139037" y="74731"/>
                  <a:pt x="139037" y="69520"/>
                </a:cubicBezTo>
                <a:cubicBezTo>
                  <a:pt x="139037" y="64308"/>
                  <a:pt x="134812" y="60082"/>
                  <a:pt x="129600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98246"/>
            <a:ext cx="0" cy="5259754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A group of people sitting in front of a building&#10;&#10;Description automatically generated">
            <a:extLst>
              <a:ext uri="{FF2B5EF4-FFF2-40B4-BE49-F238E27FC236}">
                <a16:creationId xmlns:a16="http://schemas.microsoft.com/office/drawing/2014/main" id="{B1231F8D-0ABE-443E-A209-51AB651526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62" r="-2" b="-2"/>
          <a:stretch/>
        </p:blipFill>
        <p:spPr>
          <a:xfrm>
            <a:off x="5986926" y="1598246"/>
            <a:ext cx="5569864" cy="4783504"/>
          </a:xfrm>
          <a:prstGeom prst="rect">
            <a:avLst/>
          </a:prstGeom>
        </p:spPr>
      </p:pic>
      <p:sp>
        <p:nvSpPr>
          <p:cNvPr id="17" name="Graphic 21">
            <a:extLst>
              <a:ext uri="{FF2B5EF4-FFF2-40B4-BE49-F238E27FC236}">
                <a16:creationId xmlns:a16="http://schemas.microsoft.com/office/drawing/2014/main" id="{8D61482F-F3C5-4D66-8C5D-C6BBE3E127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752801" y="1659316"/>
            <a:ext cx="127713" cy="127714"/>
          </a:xfrm>
          <a:custGeom>
            <a:avLst/>
            <a:gdLst>
              <a:gd name="connsiteX0" fmla="*/ 63857 w 127713"/>
              <a:gd name="connsiteY0" fmla="*/ 18874 h 127714"/>
              <a:gd name="connsiteX1" fmla="*/ 108839 w 127713"/>
              <a:gd name="connsiteY1" fmla="*/ 63857 h 127714"/>
              <a:gd name="connsiteX2" fmla="*/ 63857 w 127713"/>
              <a:gd name="connsiteY2" fmla="*/ 108840 h 127714"/>
              <a:gd name="connsiteX3" fmla="*/ 18874 w 127713"/>
              <a:gd name="connsiteY3" fmla="*/ 63857 h 127714"/>
              <a:gd name="connsiteX4" fmla="*/ 63857 w 127713"/>
              <a:gd name="connsiteY4" fmla="*/ 18874 h 127714"/>
              <a:gd name="connsiteX5" fmla="*/ 63857 w 127713"/>
              <a:gd name="connsiteY5" fmla="*/ 0 h 127714"/>
              <a:gd name="connsiteX6" fmla="*/ 0 w 127713"/>
              <a:gd name="connsiteY6" fmla="*/ 63857 h 127714"/>
              <a:gd name="connsiteX7" fmla="*/ 63857 w 127713"/>
              <a:gd name="connsiteY7" fmla="*/ 127714 h 127714"/>
              <a:gd name="connsiteX8" fmla="*/ 127713 w 127713"/>
              <a:gd name="connsiteY8" fmla="*/ 63857 h 127714"/>
              <a:gd name="connsiteX9" fmla="*/ 63857 w 127713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4">
                <a:moveTo>
                  <a:pt x="63857" y="18874"/>
                </a:moveTo>
                <a:cubicBezTo>
                  <a:pt x="88700" y="18874"/>
                  <a:pt x="108839" y="39014"/>
                  <a:pt x="108839" y="63857"/>
                </a:cubicBezTo>
                <a:cubicBezTo>
                  <a:pt x="108839" y="88700"/>
                  <a:pt x="88700" y="108840"/>
                  <a:pt x="63857" y="108840"/>
                </a:cubicBezTo>
                <a:cubicBezTo>
                  <a:pt x="39013" y="108840"/>
                  <a:pt x="18874" y="88700"/>
                  <a:pt x="18874" y="63857"/>
                </a:cubicBezTo>
                <a:cubicBezTo>
                  <a:pt x="18898" y="39024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533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erson taking a selfie in front of a building&#10;&#10;Description automatically generated">
            <a:extLst>
              <a:ext uri="{FF2B5EF4-FFF2-40B4-BE49-F238E27FC236}">
                <a16:creationId xmlns:a16="http://schemas.microsoft.com/office/drawing/2014/main" id="{A1FE5EA5-92D0-457D-B936-D01878AE1A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29" y="2579298"/>
            <a:ext cx="2386584" cy="4114800"/>
          </a:xfrm>
          <a:prstGeom prst="rect">
            <a:avLst/>
          </a:prstGeom>
        </p:spPr>
      </p:pic>
      <p:pic>
        <p:nvPicPr>
          <p:cNvPr id="3" name="Picture 3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8F6A00CC-5B17-412C-8CAC-1D13D6A22E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1947" y="1078310"/>
            <a:ext cx="2743200" cy="2746060"/>
          </a:xfrm>
          <a:prstGeom prst="rect">
            <a:avLst/>
          </a:prstGeom>
        </p:spPr>
      </p:pic>
      <p:pic>
        <p:nvPicPr>
          <p:cNvPr id="4" name="Picture 4" descr="A person sitting in a chair&#10;&#10;Description automatically generated">
            <a:extLst>
              <a:ext uri="{FF2B5EF4-FFF2-40B4-BE49-F238E27FC236}">
                <a16:creationId xmlns:a16="http://schemas.microsoft.com/office/drawing/2014/main" id="{BC18FCFD-35C4-4093-931F-92A4182140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3154" y="386974"/>
            <a:ext cx="2743200" cy="1828354"/>
          </a:xfrm>
          <a:prstGeom prst="rect">
            <a:avLst/>
          </a:prstGeom>
        </p:spPr>
      </p:pic>
      <p:pic>
        <p:nvPicPr>
          <p:cNvPr id="5" name="Picture 5" descr="A person holding a cat&#10;&#10;Description automatically generated">
            <a:extLst>
              <a:ext uri="{FF2B5EF4-FFF2-40B4-BE49-F238E27FC236}">
                <a16:creationId xmlns:a16="http://schemas.microsoft.com/office/drawing/2014/main" id="{DF049C79-1B25-4B42-A83C-11262E9F35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3306" y="272451"/>
            <a:ext cx="2743200" cy="2057400"/>
          </a:xfrm>
          <a:prstGeom prst="rect">
            <a:avLst/>
          </a:prstGeom>
        </p:spPr>
      </p:pic>
      <p:pic>
        <p:nvPicPr>
          <p:cNvPr id="7" name="Picture 7" descr="A picture containing person, indoor, table, food&#10;&#10;Description automatically generated">
            <a:extLst>
              <a:ext uri="{FF2B5EF4-FFF2-40B4-BE49-F238E27FC236}">
                <a16:creationId xmlns:a16="http://schemas.microsoft.com/office/drawing/2014/main" id="{098BA830-6871-4EAB-8E78-665503710B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2438" y="1848597"/>
            <a:ext cx="2743200" cy="2729484"/>
          </a:xfrm>
          <a:prstGeom prst="rect">
            <a:avLst/>
          </a:prstGeom>
        </p:spPr>
      </p:pic>
      <p:pic>
        <p:nvPicPr>
          <p:cNvPr id="6" name="Picture 6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35CDD512-0AC8-4F2F-BFF4-5C7D704C72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93193" y="3825815"/>
            <a:ext cx="2743200" cy="2743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AE2FB9-ED90-4DD4-9BBF-86F3F2C4C6AD}"/>
              </a:ext>
            </a:extLst>
          </p:cNvPr>
          <p:cNvSpPr txBox="1"/>
          <p:nvPr/>
        </p:nvSpPr>
        <p:spPr>
          <a:xfrm>
            <a:off x="900023" y="1173193"/>
            <a:ext cx="3462067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600" dirty="0"/>
              <a:t>30 Under 30</a:t>
            </a:r>
          </a:p>
        </p:txBody>
      </p:sp>
    </p:spTree>
    <p:extLst>
      <p:ext uri="{BB962C8B-B14F-4D97-AF65-F5344CB8AC3E}">
        <p14:creationId xmlns:p14="http://schemas.microsoft.com/office/powerpoint/2010/main" val="2790291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2">
            <a:extLst>
              <a:ext uri="{FF2B5EF4-FFF2-40B4-BE49-F238E27FC236}">
                <a16:creationId xmlns:a16="http://schemas.microsoft.com/office/drawing/2014/main" id="{158B3569-73B2-4D05-8E95-886A6EE17F1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6057B6-6B92-46FB-ABFF-DA90010E2A24}"/>
              </a:ext>
            </a:extLst>
          </p:cNvPr>
          <p:cNvSpPr txBox="1"/>
          <p:nvPr/>
        </p:nvSpPr>
        <p:spPr>
          <a:xfrm>
            <a:off x="457200" y="1598246"/>
            <a:ext cx="4412419" cy="3626217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6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I.LEAD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6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Pasifika</a:t>
            </a:r>
          </a:p>
        </p:txBody>
      </p:sp>
      <p:sp>
        <p:nvSpPr>
          <p:cNvPr id="10" name="Graphic 17">
            <a:extLst>
              <a:ext uri="{FF2B5EF4-FFF2-40B4-BE49-F238E27FC236}">
                <a16:creationId xmlns:a16="http://schemas.microsoft.com/office/drawing/2014/main" id="{B71758F4-3F46-45DA-8AC5-4E508DA080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12034" y="1267063"/>
            <a:ext cx="139037" cy="139039"/>
          </a:xfrm>
          <a:custGeom>
            <a:avLst/>
            <a:gdLst>
              <a:gd name="connsiteX0" fmla="*/ 129600 w 139037"/>
              <a:gd name="connsiteY0" fmla="*/ 60082 h 139039"/>
              <a:gd name="connsiteX1" fmla="*/ 78955 w 139037"/>
              <a:gd name="connsiteY1" fmla="*/ 60082 h 139039"/>
              <a:gd name="connsiteX2" fmla="*/ 78955 w 139037"/>
              <a:gd name="connsiteY2" fmla="*/ 9437 h 139039"/>
              <a:gd name="connsiteX3" fmla="*/ 69519 w 139037"/>
              <a:gd name="connsiteY3" fmla="*/ 0 h 139039"/>
              <a:gd name="connsiteX4" fmla="*/ 60082 w 139037"/>
              <a:gd name="connsiteY4" fmla="*/ 9437 h 139039"/>
              <a:gd name="connsiteX5" fmla="*/ 60082 w 139037"/>
              <a:gd name="connsiteY5" fmla="*/ 60082 h 139039"/>
              <a:gd name="connsiteX6" fmla="*/ 9437 w 139037"/>
              <a:gd name="connsiteY6" fmla="*/ 60082 h 139039"/>
              <a:gd name="connsiteX7" fmla="*/ 0 w 139037"/>
              <a:gd name="connsiteY7" fmla="*/ 69520 h 139039"/>
              <a:gd name="connsiteX8" fmla="*/ 9437 w 139037"/>
              <a:gd name="connsiteY8" fmla="*/ 78957 h 139039"/>
              <a:gd name="connsiteX9" fmla="*/ 60082 w 139037"/>
              <a:gd name="connsiteY9" fmla="*/ 78957 h 139039"/>
              <a:gd name="connsiteX10" fmla="*/ 60082 w 139037"/>
              <a:gd name="connsiteY10" fmla="*/ 129602 h 139039"/>
              <a:gd name="connsiteX11" fmla="*/ 69519 w 139037"/>
              <a:gd name="connsiteY11" fmla="*/ 139039 h 139039"/>
              <a:gd name="connsiteX12" fmla="*/ 78955 w 139037"/>
              <a:gd name="connsiteY12" fmla="*/ 129602 h 139039"/>
              <a:gd name="connsiteX13" fmla="*/ 78955 w 139037"/>
              <a:gd name="connsiteY13" fmla="*/ 78957 h 139039"/>
              <a:gd name="connsiteX14" fmla="*/ 129600 w 139037"/>
              <a:gd name="connsiteY14" fmla="*/ 78957 h 139039"/>
              <a:gd name="connsiteX15" fmla="*/ 139037 w 139037"/>
              <a:gd name="connsiteY15" fmla="*/ 69520 h 139039"/>
              <a:gd name="connsiteX16" fmla="*/ 129600 w 139037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7" h="139039">
                <a:moveTo>
                  <a:pt x="129600" y="60082"/>
                </a:moveTo>
                <a:lnTo>
                  <a:pt x="78955" y="60082"/>
                </a:lnTo>
                <a:lnTo>
                  <a:pt x="78955" y="9437"/>
                </a:lnTo>
                <a:cubicBezTo>
                  <a:pt x="78955" y="4225"/>
                  <a:pt x="74730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7" y="139039"/>
                  <a:pt x="69519" y="139039"/>
                </a:cubicBezTo>
                <a:cubicBezTo>
                  <a:pt x="74730" y="139039"/>
                  <a:pt x="78955" y="134814"/>
                  <a:pt x="78955" y="129602"/>
                </a:cubicBezTo>
                <a:lnTo>
                  <a:pt x="78955" y="78957"/>
                </a:lnTo>
                <a:lnTo>
                  <a:pt x="129600" y="78957"/>
                </a:lnTo>
                <a:cubicBezTo>
                  <a:pt x="134812" y="78957"/>
                  <a:pt x="139037" y="74731"/>
                  <a:pt x="139037" y="69520"/>
                </a:cubicBezTo>
                <a:cubicBezTo>
                  <a:pt x="139037" y="64308"/>
                  <a:pt x="134812" y="60082"/>
                  <a:pt x="129600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2" name="Straight Connector 16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4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8C5CB786-8CB6-46EC-B1B4-D8734131D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6926" y="1723173"/>
            <a:ext cx="3968247" cy="2232139"/>
          </a:xfrm>
          <a:prstGeom prst="rect">
            <a:avLst/>
          </a:prstGeom>
        </p:spPr>
      </p:pic>
      <p:sp>
        <p:nvSpPr>
          <p:cNvPr id="14" name="Graphic 21">
            <a:extLst>
              <a:ext uri="{FF2B5EF4-FFF2-40B4-BE49-F238E27FC236}">
                <a16:creationId xmlns:a16="http://schemas.microsoft.com/office/drawing/2014/main" id="{8D61482F-F3C5-4D66-8C5D-C6BBE3E127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752801" y="1659316"/>
            <a:ext cx="127713" cy="127714"/>
          </a:xfrm>
          <a:custGeom>
            <a:avLst/>
            <a:gdLst>
              <a:gd name="connsiteX0" fmla="*/ 63857 w 127713"/>
              <a:gd name="connsiteY0" fmla="*/ 18874 h 127714"/>
              <a:gd name="connsiteX1" fmla="*/ 108839 w 127713"/>
              <a:gd name="connsiteY1" fmla="*/ 63857 h 127714"/>
              <a:gd name="connsiteX2" fmla="*/ 63857 w 127713"/>
              <a:gd name="connsiteY2" fmla="*/ 108840 h 127714"/>
              <a:gd name="connsiteX3" fmla="*/ 18874 w 127713"/>
              <a:gd name="connsiteY3" fmla="*/ 63857 h 127714"/>
              <a:gd name="connsiteX4" fmla="*/ 63857 w 127713"/>
              <a:gd name="connsiteY4" fmla="*/ 18874 h 127714"/>
              <a:gd name="connsiteX5" fmla="*/ 63857 w 127713"/>
              <a:gd name="connsiteY5" fmla="*/ 0 h 127714"/>
              <a:gd name="connsiteX6" fmla="*/ 0 w 127713"/>
              <a:gd name="connsiteY6" fmla="*/ 63857 h 127714"/>
              <a:gd name="connsiteX7" fmla="*/ 63857 w 127713"/>
              <a:gd name="connsiteY7" fmla="*/ 127714 h 127714"/>
              <a:gd name="connsiteX8" fmla="*/ 127713 w 127713"/>
              <a:gd name="connsiteY8" fmla="*/ 63857 h 127714"/>
              <a:gd name="connsiteX9" fmla="*/ 63857 w 127713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4">
                <a:moveTo>
                  <a:pt x="63857" y="18874"/>
                </a:moveTo>
                <a:cubicBezTo>
                  <a:pt x="88700" y="18874"/>
                  <a:pt x="108839" y="39014"/>
                  <a:pt x="108839" y="63857"/>
                </a:cubicBezTo>
                <a:cubicBezTo>
                  <a:pt x="108839" y="88700"/>
                  <a:pt x="88700" y="108840"/>
                  <a:pt x="63857" y="108840"/>
                </a:cubicBezTo>
                <a:cubicBezTo>
                  <a:pt x="39013" y="108840"/>
                  <a:pt x="18874" y="88700"/>
                  <a:pt x="18874" y="63857"/>
                </a:cubicBezTo>
                <a:cubicBezTo>
                  <a:pt x="18898" y="39024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2" name="Picture 2" descr="Logo&#10;&#10;Description automatically generated">
            <a:extLst>
              <a:ext uri="{FF2B5EF4-FFF2-40B4-BE49-F238E27FC236}">
                <a16:creationId xmlns:a16="http://schemas.microsoft.com/office/drawing/2014/main" id="{481A7647-9283-4F99-B39C-476839696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6926" y="4149611"/>
            <a:ext cx="4420076" cy="223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02458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VTI">
  <a:themeElements>
    <a:clrScheme name="Custom 8">
      <a:dk1>
        <a:srgbClr val="000000"/>
      </a:dk1>
      <a:lt1>
        <a:srgbClr val="FFFFFF"/>
      </a:lt1>
      <a:dk2>
        <a:srgbClr val="281B10"/>
      </a:dk2>
      <a:lt2>
        <a:srgbClr val="FFF9F5"/>
      </a:lt2>
      <a:accent1>
        <a:srgbClr val="EE7661"/>
      </a:accent1>
      <a:accent2>
        <a:srgbClr val="4E91F0"/>
      </a:accent2>
      <a:accent3>
        <a:srgbClr val="5B5260"/>
      </a:accent3>
      <a:accent4>
        <a:srgbClr val="2CC3B4"/>
      </a:accent4>
      <a:accent5>
        <a:srgbClr val="C097F8"/>
      </a:accent5>
      <a:accent6>
        <a:srgbClr val="FF9514"/>
      </a:accent6>
      <a:hlink>
        <a:srgbClr val="E50CBC"/>
      </a:hlink>
      <a:folHlink>
        <a:srgbClr val="6257FF"/>
      </a:folHlink>
    </a:clrScheme>
    <a:fontScheme name="Univers">
      <a:majorFont>
        <a:latin typeface="Gill Sans Nova"/>
        <a:ea typeface=""/>
        <a:cs typeface=""/>
      </a:majorFont>
      <a:minorFont>
        <a:latin typeface="Gill Sans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VTI" id="{605F9078-86F9-4258-A3E1-F8EFF02AE8CC}" vid="{4848699B-BB01-41E3-9EC4-3D97DFE529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278</Words>
  <Application>Microsoft Office PowerPoint</Application>
  <PresentationFormat>Widescreen</PresentationFormat>
  <Paragraphs>58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Aharoni</vt:lpstr>
      <vt:lpstr>Arial</vt:lpstr>
      <vt:lpstr>Arial Black</vt:lpstr>
      <vt:lpstr>Calibri</vt:lpstr>
      <vt:lpstr>Calibri Light</vt:lpstr>
      <vt:lpstr>Gill Sans Nova</vt:lpstr>
      <vt:lpstr>GradientVTI</vt:lpstr>
      <vt:lpstr>I.LEAD UPDATE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 Nzdsn</cp:lastModifiedBy>
  <cp:revision>339</cp:revision>
  <dcterms:created xsi:type="dcterms:W3CDTF">2020-11-25T01:30:32Z</dcterms:created>
  <dcterms:modified xsi:type="dcterms:W3CDTF">2020-12-07T03:02:13Z</dcterms:modified>
</cp:coreProperties>
</file>