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9"/>
  </p:notesMasterIdLst>
  <p:handoutMasterIdLst>
    <p:handoutMasterId r:id="rId20"/>
  </p:handoutMasterIdLst>
  <p:sldIdLst>
    <p:sldId id="256" r:id="rId2"/>
    <p:sldId id="258" r:id="rId3"/>
    <p:sldId id="310" r:id="rId4"/>
    <p:sldId id="319" r:id="rId5"/>
    <p:sldId id="320" r:id="rId6"/>
    <p:sldId id="296" r:id="rId7"/>
    <p:sldId id="316" r:id="rId8"/>
    <p:sldId id="263" r:id="rId9"/>
    <p:sldId id="311" r:id="rId10"/>
    <p:sldId id="292" r:id="rId11"/>
    <p:sldId id="314" r:id="rId12"/>
    <p:sldId id="321" r:id="rId13"/>
    <p:sldId id="313" r:id="rId14"/>
    <p:sldId id="287" r:id="rId15"/>
    <p:sldId id="322" r:id="rId16"/>
    <p:sldId id="280" r:id="rId17"/>
    <p:sldId id="315"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30B"/>
    <a:srgbClr val="0042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686" autoAdjust="0"/>
    <p:restoredTop sz="57584" autoAdjust="0"/>
  </p:normalViewPr>
  <p:slideViewPr>
    <p:cSldViewPr snapToGrid="0" snapToObjects="1">
      <p:cViewPr varScale="1">
        <p:scale>
          <a:sx n="52" d="100"/>
          <a:sy n="52" d="100"/>
        </p:scale>
        <p:origin x="1800"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270D6EA-E383-7F45-89B6-4E23B97964BD}" type="doc">
      <dgm:prSet loTypeId="urn:microsoft.com/office/officeart/2005/8/layout/cycle2" loCatId="cycle" qsTypeId="urn:microsoft.com/office/officeart/2005/8/quickstyle/simple1" qsCatId="simple" csTypeId="urn:microsoft.com/office/officeart/2005/8/colors/accent1_2" csCatId="accent1" phldr="0"/>
      <dgm:spPr/>
      <dgm:t>
        <a:bodyPr/>
        <a:lstStyle/>
        <a:p>
          <a:endParaRPr lang="en-GB"/>
        </a:p>
      </dgm:t>
    </dgm:pt>
    <dgm:pt modelId="{14743E6A-F2EA-4645-B1CD-C4C447D120C3}" type="pres">
      <dgm:prSet presAssocID="{C270D6EA-E383-7F45-89B6-4E23B97964BD}" presName="cycle" presStyleCnt="0">
        <dgm:presLayoutVars>
          <dgm:dir/>
          <dgm:resizeHandles val="exact"/>
        </dgm:presLayoutVars>
      </dgm:prSet>
      <dgm:spPr/>
    </dgm:pt>
  </dgm:ptLst>
  <dgm:cxnLst>
    <dgm:cxn modelId="{9D5DD184-9EC3-BE4D-818C-0DCE9415D58E}" type="presOf" srcId="{C270D6EA-E383-7F45-89B6-4E23B97964BD}" destId="{14743E6A-F2EA-4645-B1CD-C4C447D120C3}" srcOrd="0" destOrd="0" presId="urn:microsoft.com/office/officeart/2005/8/layout/cycle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B3D8FA5-DFC3-1C44-9A73-4713F30302EA}" type="datetimeFigureOut">
              <a:rPr lang="en-US" smtClean="0"/>
              <a:t>12/2/20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649D671-A9C1-AB41-ACC6-1961E6D0716B}" type="slidenum">
              <a:rPr lang="en-US" smtClean="0"/>
              <a:t>‹#›</a:t>
            </a:fld>
            <a:endParaRPr lang="en-US"/>
          </a:p>
        </p:txBody>
      </p:sp>
    </p:spTree>
    <p:extLst>
      <p:ext uri="{BB962C8B-B14F-4D97-AF65-F5344CB8AC3E}">
        <p14:creationId xmlns:p14="http://schemas.microsoft.com/office/powerpoint/2010/main" val="17318194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912D991-525C-6942-809D-200BE59C868B}" type="datetimeFigureOut">
              <a:rPr lang="en-US" smtClean="0"/>
              <a:t>12/2/20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0F6564-965D-9741-BE8B-5608433CC4BC}" type="slidenum">
              <a:rPr lang="en-US" smtClean="0"/>
              <a:t>‹#›</a:t>
            </a:fld>
            <a:endParaRPr lang="en-US"/>
          </a:p>
        </p:txBody>
      </p:sp>
    </p:spTree>
    <p:extLst>
      <p:ext uri="{BB962C8B-B14F-4D97-AF65-F5344CB8AC3E}">
        <p14:creationId xmlns:p14="http://schemas.microsoft.com/office/powerpoint/2010/main" val="66806952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Few new roles in Auckland, Haley </a:t>
            </a:r>
            <a:r>
              <a:rPr lang="en-US" dirty="0" err="1"/>
              <a:t>Tua</a:t>
            </a:r>
            <a:endParaRPr lang="en-US" dirty="0"/>
          </a:p>
        </p:txBody>
      </p:sp>
      <p:sp>
        <p:nvSpPr>
          <p:cNvPr id="4" name="Slide Number Placeholder 3"/>
          <p:cNvSpPr>
            <a:spLocks noGrp="1"/>
          </p:cNvSpPr>
          <p:nvPr>
            <p:ph type="sldNum" sz="quarter" idx="5"/>
          </p:nvPr>
        </p:nvSpPr>
        <p:spPr/>
        <p:txBody>
          <a:bodyPr/>
          <a:lstStyle/>
          <a:p>
            <a:fld id="{470F6564-965D-9741-BE8B-5608433CC4BC}" type="slidenum">
              <a:rPr lang="en-US" smtClean="0"/>
              <a:t>2</a:t>
            </a:fld>
            <a:endParaRPr lang="en-US"/>
          </a:p>
        </p:txBody>
      </p:sp>
    </p:spTree>
    <p:extLst>
      <p:ext uri="{BB962C8B-B14F-4D97-AF65-F5344CB8AC3E}">
        <p14:creationId xmlns:p14="http://schemas.microsoft.com/office/powerpoint/2010/main" val="3499996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Few people in new roles, </a:t>
            </a:r>
          </a:p>
          <a:p>
            <a:r>
              <a:rPr lang="en-US" dirty="0"/>
              <a:t>Haley </a:t>
            </a:r>
            <a:r>
              <a:rPr lang="en-US" dirty="0" err="1"/>
              <a:t>Tautoa</a:t>
            </a:r>
            <a:r>
              <a:rPr lang="en-US" dirty="0"/>
              <a:t>, General Manager, </a:t>
            </a:r>
            <a:r>
              <a:rPr lang="en-US" dirty="0" err="1"/>
              <a:t>Te</a:t>
            </a:r>
            <a:r>
              <a:rPr lang="en-US" dirty="0"/>
              <a:t> </a:t>
            </a:r>
            <a:r>
              <a:rPr lang="en-US" dirty="0" err="1"/>
              <a:t>Anua</a:t>
            </a:r>
            <a:r>
              <a:rPr lang="en-US" dirty="0"/>
              <a:t> </a:t>
            </a:r>
            <a:r>
              <a:rPr lang="en-US" dirty="0" err="1"/>
              <a:t>Nua</a:t>
            </a:r>
            <a:r>
              <a:rPr lang="en-US" dirty="0"/>
              <a:t> trust</a:t>
            </a:r>
          </a:p>
          <a:p>
            <a:r>
              <a:rPr lang="en-US" dirty="0"/>
              <a:t>Trish Davis, June MOH Supporting the Auckland team </a:t>
            </a:r>
          </a:p>
          <a:p>
            <a:endParaRPr lang="en-US" dirty="0"/>
          </a:p>
          <a:p>
            <a:r>
              <a:rPr lang="en-US" dirty="0"/>
              <a:t>Sam Dalwood,</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0F6564-965D-9741-BE8B-5608433CC4BC}" type="slidenum">
              <a:rPr lang="en-US" smtClean="0"/>
              <a:t>4</a:t>
            </a:fld>
            <a:endParaRPr lang="en-US"/>
          </a:p>
        </p:txBody>
      </p:sp>
    </p:spTree>
    <p:extLst>
      <p:ext uri="{BB962C8B-B14F-4D97-AF65-F5344CB8AC3E}">
        <p14:creationId xmlns:p14="http://schemas.microsoft.com/office/powerpoint/2010/main" val="35046868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0F6564-965D-9741-BE8B-5608433CC4BC}" type="slidenum">
              <a:rPr lang="en-US" smtClean="0"/>
              <a:t>7</a:t>
            </a:fld>
            <a:endParaRPr lang="en-US"/>
          </a:p>
        </p:txBody>
      </p:sp>
    </p:spTree>
    <p:extLst>
      <p:ext uri="{BB962C8B-B14F-4D97-AF65-F5344CB8AC3E}">
        <p14:creationId xmlns:p14="http://schemas.microsoft.com/office/powerpoint/2010/main" val="2488030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0F6564-965D-9741-BE8B-5608433CC4BC}" type="slidenum">
              <a:rPr lang="en-US" smtClean="0"/>
              <a:t>10</a:t>
            </a:fld>
            <a:endParaRPr lang="en-US"/>
          </a:p>
        </p:txBody>
      </p:sp>
    </p:spTree>
    <p:extLst>
      <p:ext uri="{BB962C8B-B14F-4D97-AF65-F5344CB8AC3E}">
        <p14:creationId xmlns:p14="http://schemas.microsoft.com/office/powerpoint/2010/main" val="23811859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0F6564-965D-9741-BE8B-5608433CC4BC}" type="slidenum">
              <a:rPr lang="en-US" smtClean="0"/>
              <a:t>13</a:t>
            </a:fld>
            <a:endParaRPr lang="en-US"/>
          </a:p>
        </p:txBody>
      </p:sp>
    </p:spTree>
    <p:extLst>
      <p:ext uri="{BB962C8B-B14F-4D97-AF65-F5344CB8AC3E}">
        <p14:creationId xmlns:p14="http://schemas.microsoft.com/office/powerpoint/2010/main" val="25663323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0F6564-965D-9741-BE8B-5608433CC4BC}" type="slidenum">
              <a:rPr lang="en-US" smtClean="0"/>
              <a:t>14</a:t>
            </a:fld>
            <a:endParaRPr lang="en-US"/>
          </a:p>
        </p:txBody>
      </p:sp>
    </p:spTree>
    <p:extLst>
      <p:ext uri="{BB962C8B-B14F-4D97-AF65-F5344CB8AC3E}">
        <p14:creationId xmlns:p14="http://schemas.microsoft.com/office/powerpoint/2010/main" val="854331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70F6564-965D-9741-BE8B-5608433CC4BC}" type="slidenum">
              <a:rPr lang="en-US" smtClean="0"/>
              <a:t>15</a:t>
            </a:fld>
            <a:endParaRPr lang="en-US"/>
          </a:p>
        </p:txBody>
      </p:sp>
    </p:spTree>
    <p:extLst>
      <p:ext uri="{BB962C8B-B14F-4D97-AF65-F5344CB8AC3E}">
        <p14:creationId xmlns:p14="http://schemas.microsoft.com/office/powerpoint/2010/main" val="33334122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F51D26-4D6B-BC41-849D-068BBDEF6B14}"/>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endParaRPr lang="en-US"/>
          </a:p>
        </p:txBody>
      </p:sp>
      <p:sp>
        <p:nvSpPr>
          <p:cNvPr id="3" name="Subtitle 2">
            <a:extLst>
              <a:ext uri="{FF2B5EF4-FFF2-40B4-BE49-F238E27FC236}">
                <a16:creationId xmlns:a16="http://schemas.microsoft.com/office/drawing/2014/main" id="{2CDC0F1B-DBA9-9445-980B-6D1B5C91B420}"/>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B810ECB-A6AD-5B47-ACF4-3FFA512B86DE}"/>
              </a:ext>
            </a:extLst>
          </p:cNvPr>
          <p:cNvSpPr>
            <a:spLocks noGrp="1"/>
          </p:cNvSpPr>
          <p:nvPr>
            <p:ph type="dt" sz="half" idx="10"/>
          </p:nvPr>
        </p:nvSpPr>
        <p:spPr/>
        <p:txBody>
          <a:bodyPr/>
          <a:lstStyle/>
          <a:p>
            <a:fld id="{1CB9400A-3501-A84C-BB4C-D25430EEFBBF}" type="datetime1">
              <a:rPr lang="en-NZ" smtClean="0"/>
              <a:t>2/12/20</a:t>
            </a:fld>
            <a:endParaRPr lang="en-US"/>
          </a:p>
        </p:txBody>
      </p:sp>
      <p:sp>
        <p:nvSpPr>
          <p:cNvPr id="5" name="Footer Placeholder 4">
            <a:extLst>
              <a:ext uri="{FF2B5EF4-FFF2-40B4-BE49-F238E27FC236}">
                <a16:creationId xmlns:a16="http://schemas.microsoft.com/office/drawing/2014/main" id="{13077784-6143-3B46-A8F2-B0143F85C1F5}"/>
              </a:ext>
            </a:extLst>
          </p:cNvPr>
          <p:cNvSpPr>
            <a:spLocks noGrp="1"/>
          </p:cNvSpPr>
          <p:nvPr>
            <p:ph type="ftr" sz="quarter" idx="11"/>
          </p:nvPr>
        </p:nvSpPr>
        <p:spPr/>
        <p:txBody>
          <a:bodyPr/>
          <a:lstStyle/>
          <a:p>
            <a:r>
              <a:rPr lang="hr-HR"/>
              <a:t>www.nzdsn.org.nz | 04 473 4678</a:t>
            </a:r>
            <a:endParaRPr lang="en-US"/>
          </a:p>
        </p:txBody>
      </p:sp>
      <p:sp>
        <p:nvSpPr>
          <p:cNvPr id="6" name="Slide Number Placeholder 5">
            <a:extLst>
              <a:ext uri="{FF2B5EF4-FFF2-40B4-BE49-F238E27FC236}">
                <a16:creationId xmlns:a16="http://schemas.microsoft.com/office/drawing/2014/main" id="{C77ADFA4-6A0F-7243-8E17-E52C76413E8D}"/>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2922695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D6D9B-DCEB-0F48-988A-7448AB2E9757}"/>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C8B6BE5-887F-4A42-9BB2-B10B4A6A1933}"/>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9336649-734D-FF45-B8BD-C0253FA98230}"/>
              </a:ext>
            </a:extLst>
          </p:cNvPr>
          <p:cNvSpPr>
            <a:spLocks noGrp="1"/>
          </p:cNvSpPr>
          <p:nvPr>
            <p:ph type="dt" sz="half" idx="10"/>
          </p:nvPr>
        </p:nvSpPr>
        <p:spPr/>
        <p:txBody>
          <a:bodyPr/>
          <a:lstStyle/>
          <a:p>
            <a:fld id="{2495D68E-3293-5343-B703-5F77833ACEDA}" type="datetime1">
              <a:rPr lang="en-NZ" smtClean="0"/>
              <a:t>2/12/20</a:t>
            </a:fld>
            <a:endParaRPr lang="en-US"/>
          </a:p>
        </p:txBody>
      </p:sp>
      <p:sp>
        <p:nvSpPr>
          <p:cNvPr id="5" name="Footer Placeholder 4">
            <a:extLst>
              <a:ext uri="{FF2B5EF4-FFF2-40B4-BE49-F238E27FC236}">
                <a16:creationId xmlns:a16="http://schemas.microsoft.com/office/drawing/2014/main" id="{7990DD0D-41DE-0F4A-9390-D6EFA227C968}"/>
              </a:ext>
            </a:extLst>
          </p:cNvPr>
          <p:cNvSpPr>
            <a:spLocks noGrp="1"/>
          </p:cNvSpPr>
          <p:nvPr>
            <p:ph type="ftr" sz="quarter" idx="11"/>
          </p:nvPr>
        </p:nvSpPr>
        <p:spPr/>
        <p:txBody>
          <a:bodyPr/>
          <a:lstStyle/>
          <a:p>
            <a:r>
              <a:rPr lang="hr-HR"/>
              <a:t>www.nzdsn.org.nz | 04 473 4678</a:t>
            </a:r>
            <a:endParaRPr lang="en-US"/>
          </a:p>
        </p:txBody>
      </p:sp>
      <p:sp>
        <p:nvSpPr>
          <p:cNvPr id="6" name="Slide Number Placeholder 5">
            <a:extLst>
              <a:ext uri="{FF2B5EF4-FFF2-40B4-BE49-F238E27FC236}">
                <a16:creationId xmlns:a16="http://schemas.microsoft.com/office/drawing/2014/main" id="{31240631-3A7E-154C-93A6-B9F907E273F2}"/>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1544268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4A429E-66C8-9E49-B32D-3F4CB331B0AD}"/>
              </a:ext>
            </a:extLst>
          </p:cNvPr>
          <p:cNvSpPr>
            <a:spLocks noGrp="1"/>
          </p:cNvSpPr>
          <p:nvPr>
            <p:ph type="title" orient="vert"/>
          </p:nvPr>
        </p:nvSpPr>
        <p:spPr>
          <a:xfrm>
            <a:off x="6543675" y="365125"/>
            <a:ext cx="1971675"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A297E549-9648-0D40-B728-CDF2946ED066}"/>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B785993-2BF0-474A-8481-FE550370C919}"/>
              </a:ext>
            </a:extLst>
          </p:cNvPr>
          <p:cNvSpPr>
            <a:spLocks noGrp="1"/>
          </p:cNvSpPr>
          <p:nvPr>
            <p:ph type="dt" sz="half" idx="10"/>
          </p:nvPr>
        </p:nvSpPr>
        <p:spPr/>
        <p:txBody>
          <a:bodyPr/>
          <a:lstStyle/>
          <a:p>
            <a:fld id="{22DF4B95-1F58-8B4C-8107-FED6E2873AF9}" type="datetime1">
              <a:rPr lang="en-NZ" smtClean="0"/>
              <a:t>2/12/20</a:t>
            </a:fld>
            <a:endParaRPr lang="en-US"/>
          </a:p>
        </p:txBody>
      </p:sp>
      <p:sp>
        <p:nvSpPr>
          <p:cNvPr id="5" name="Footer Placeholder 4">
            <a:extLst>
              <a:ext uri="{FF2B5EF4-FFF2-40B4-BE49-F238E27FC236}">
                <a16:creationId xmlns:a16="http://schemas.microsoft.com/office/drawing/2014/main" id="{2579A139-0E74-524A-843A-512A6A4B2480}"/>
              </a:ext>
            </a:extLst>
          </p:cNvPr>
          <p:cNvSpPr>
            <a:spLocks noGrp="1"/>
          </p:cNvSpPr>
          <p:nvPr>
            <p:ph type="ftr" sz="quarter" idx="11"/>
          </p:nvPr>
        </p:nvSpPr>
        <p:spPr/>
        <p:txBody>
          <a:bodyPr/>
          <a:lstStyle/>
          <a:p>
            <a:r>
              <a:rPr lang="hr-HR"/>
              <a:t>www.nzdsn.org.nz | 04 473 4678</a:t>
            </a:r>
            <a:endParaRPr lang="en-US"/>
          </a:p>
        </p:txBody>
      </p:sp>
      <p:sp>
        <p:nvSpPr>
          <p:cNvPr id="6" name="Slide Number Placeholder 5">
            <a:extLst>
              <a:ext uri="{FF2B5EF4-FFF2-40B4-BE49-F238E27FC236}">
                <a16:creationId xmlns:a16="http://schemas.microsoft.com/office/drawing/2014/main" id="{50DD3AE4-B8F6-EB45-A919-2849B13FC609}"/>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2872812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E2933-98BE-D346-A39B-4D30B76FA29D}"/>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F6E9C4A-9DFB-0E46-903F-992ACD42E03A}"/>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DBDA460-306E-4748-B574-709872EC57D7}"/>
              </a:ext>
            </a:extLst>
          </p:cNvPr>
          <p:cNvSpPr>
            <a:spLocks noGrp="1"/>
          </p:cNvSpPr>
          <p:nvPr>
            <p:ph type="dt" sz="half" idx="10"/>
          </p:nvPr>
        </p:nvSpPr>
        <p:spPr/>
        <p:txBody>
          <a:bodyPr/>
          <a:lstStyle/>
          <a:p>
            <a:fld id="{F5451270-2FD6-A542-9EB7-F5364E042A73}" type="datetime1">
              <a:rPr lang="en-NZ" smtClean="0"/>
              <a:t>2/12/20</a:t>
            </a:fld>
            <a:endParaRPr lang="en-US"/>
          </a:p>
        </p:txBody>
      </p:sp>
      <p:sp>
        <p:nvSpPr>
          <p:cNvPr id="5" name="Footer Placeholder 4">
            <a:extLst>
              <a:ext uri="{FF2B5EF4-FFF2-40B4-BE49-F238E27FC236}">
                <a16:creationId xmlns:a16="http://schemas.microsoft.com/office/drawing/2014/main" id="{72C93610-D022-AA40-A681-49ECB8F90BA4}"/>
              </a:ext>
            </a:extLst>
          </p:cNvPr>
          <p:cNvSpPr>
            <a:spLocks noGrp="1"/>
          </p:cNvSpPr>
          <p:nvPr>
            <p:ph type="ftr" sz="quarter" idx="11"/>
          </p:nvPr>
        </p:nvSpPr>
        <p:spPr/>
        <p:txBody>
          <a:bodyPr/>
          <a:lstStyle/>
          <a:p>
            <a:r>
              <a:rPr lang="hr-HR"/>
              <a:t>www.nzdsn.org.nz | 04 473 4678</a:t>
            </a:r>
            <a:endParaRPr lang="en-US"/>
          </a:p>
        </p:txBody>
      </p:sp>
      <p:sp>
        <p:nvSpPr>
          <p:cNvPr id="6" name="Slide Number Placeholder 5">
            <a:extLst>
              <a:ext uri="{FF2B5EF4-FFF2-40B4-BE49-F238E27FC236}">
                <a16:creationId xmlns:a16="http://schemas.microsoft.com/office/drawing/2014/main" id="{9780A066-2C9E-1340-9F3A-6A9371E57A7E}"/>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2459323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202C05-4257-C94A-8148-4D7D2B0DC470}"/>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454276FF-7571-1645-A8F1-80D118FCB167}"/>
              </a:ext>
            </a:extLst>
          </p:cNvPr>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BD93913-F5DF-644D-B11C-D4EF4A2B37A9}"/>
              </a:ext>
            </a:extLst>
          </p:cNvPr>
          <p:cNvSpPr>
            <a:spLocks noGrp="1"/>
          </p:cNvSpPr>
          <p:nvPr>
            <p:ph type="dt" sz="half" idx="10"/>
          </p:nvPr>
        </p:nvSpPr>
        <p:spPr/>
        <p:txBody>
          <a:bodyPr/>
          <a:lstStyle/>
          <a:p>
            <a:fld id="{67064534-27BD-524A-AE12-EE27661E5CC1}" type="datetime1">
              <a:rPr lang="en-NZ" smtClean="0"/>
              <a:t>2/12/20</a:t>
            </a:fld>
            <a:endParaRPr lang="en-US"/>
          </a:p>
        </p:txBody>
      </p:sp>
      <p:sp>
        <p:nvSpPr>
          <p:cNvPr id="5" name="Footer Placeholder 4">
            <a:extLst>
              <a:ext uri="{FF2B5EF4-FFF2-40B4-BE49-F238E27FC236}">
                <a16:creationId xmlns:a16="http://schemas.microsoft.com/office/drawing/2014/main" id="{A22DC7EC-C0F9-4D45-B168-4098DC325BE5}"/>
              </a:ext>
            </a:extLst>
          </p:cNvPr>
          <p:cNvSpPr>
            <a:spLocks noGrp="1"/>
          </p:cNvSpPr>
          <p:nvPr>
            <p:ph type="ftr" sz="quarter" idx="11"/>
          </p:nvPr>
        </p:nvSpPr>
        <p:spPr/>
        <p:txBody>
          <a:bodyPr/>
          <a:lstStyle/>
          <a:p>
            <a:r>
              <a:rPr lang="hr-HR"/>
              <a:t>www.nzdsn.org.nz | 04 473 4678</a:t>
            </a:r>
            <a:endParaRPr lang="en-US"/>
          </a:p>
        </p:txBody>
      </p:sp>
      <p:sp>
        <p:nvSpPr>
          <p:cNvPr id="6" name="Slide Number Placeholder 5">
            <a:extLst>
              <a:ext uri="{FF2B5EF4-FFF2-40B4-BE49-F238E27FC236}">
                <a16:creationId xmlns:a16="http://schemas.microsoft.com/office/drawing/2014/main" id="{85435776-429C-EB4A-9CA3-91B559C5BF45}"/>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281584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93B488-FCDE-9B4A-B7DB-CD113752CDDE}"/>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73C464BB-E500-A54E-AE6B-291D67471241}"/>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442FA5DD-3C07-4247-891F-1D7F939DD8C8}"/>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F12607EC-4F9C-0645-99ED-7F36DC6F3025}"/>
              </a:ext>
            </a:extLst>
          </p:cNvPr>
          <p:cNvSpPr>
            <a:spLocks noGrp="1"/>
          </p:cNvSpPr>
          <p:nvPr>
            <p:ph type="dt" sz="half" idx="10"/>
          </p:nvPr>
        </p:nvSpPr>
        <p:spPr/>
        <p:txBody>
          <a:bodyPr/>
          <a:lstStyle/>
          <a:p>
            <a:fld id="{83D391ED-2173-0045-A041-4D9180C61295}" type="datetime1">
              <a:rPr lang="en-NZ" smtClean="0"/>
              <a:t>2/12/20</a:t>
            </a:fld>
            <a:endParaRPr lang="en-US"/>
          </a:p>
        </p:txBody>
      </p:sp>
      <p:sp>
        <p:nvSpPr>
          <p:cNvPr id="6" name="Footer Placeholder 5">
            <a:extLst>
              <a:ext uri="{FF2B5EF4-FFF2-40B4-BE49-F238E27FC236}">
                <a16:creationId xmlns:a16="http://schemas.microsoft.com/office/drawing/2014/main" id="{DADE6B7F-57D7-1D4A-B051-8635C9B381DB}"/>
              </a:ext>
            </a:extLst>
          </p:cNvPr>
          <p:cNvSpPr>
            <a:spLocks noGrp="1"/>
          </p:cNvSpPr>
          <p:nvPr>
            <p:ph type="ftr" sz="quarter" idx="11"/>
          </p:nvPr>
        </p:nvSpPr>
        <p:spPr/>
        <p:txBody>
          <a:bodyPr/>
          <a:lstStyle/>
          <a:p>
            <a:r>
              <a:rPr lang="hr-HR"/>
              <a:t>www.nzdsn.org.nz | 04 473 4678</a:t>
            </a:r>
            <a:endParaRPr lang="en-US"/>
          </a:p>
        </p:txBody>
      </p:sp>
      <p:sp>
        <p:nvSpPr>
          <p:cNvPr id="7" name="Slide Number Placeholder 6">
            <a:extLst>
              <a:ext uri="{FF2B5EF4-FFF2-40B4-BE49-F238E27FC236}">
                <a16:creationId xmlns:a16="http://schemas.microsoft.com/office/drawing/2014/main" id="{5BF99C99-654E-9448-A7AB-C384CB72BA1D}"/>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276875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A5164E-B908-1545-A81C-3B69C5202BCB}"/>
              </a:ext>
            </a:extLst>
          </p:cNvPr>
          <p:cNvSpPr>
            <a:spLocks noGrp="1"/>
          </p:cNvSpPr>
          <p:nvPr>
            <p:ph type="title"/>
          </p:nvPr>
        </p:nvSpPr>
        <p:spPr>
          <a:xfrm>
            <a:off x="629841" y="365126"/>
            <a:ext cx="78867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9DE3DFF-41F0-374E-B8B2-60787D9A3350}"/>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B6406A1E-E870-1546-9DB5-DB107EC401E7}"/>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E04FADCE-9AC1-444C-B6A9-E80243F04238}"/>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9CC8E8B8-5514-C943-8780-1F3493B358A6}"/>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70A0939-7ADC-644A-B754-E0EBC7F7A135}"/>
              </a:ext>
            </a:extLst>
          </p:cNvPr>
          <p:cNvSpPr>
            <a:spLocks noGrp="1"/>
          </p:cNvSpPr>
          <p:nvPr>
            <p:ph type="dt" sz="half" idx="10"/>
          </p:nvPr>
        </p:nvSpPr>
        <p:spPr/>
        <p:txBody>
          <a:bodyPr/>
          <a:lstStyle/>
          <a:p>
            <a:fld id="{07CC5700-C52B-4348-AF7C-4A6643FC04D9}" type="datetime1">
              <a:rPr lang="en-NZ" smtClean="0"/>
              <a:t>2/12/20</a:t>
            </a:fld>
            <a:endParaRPr lang="en-US"/>
          </a:p>
        </p:txBody>
      </p:sp>
      <p:sp>
        <p:nvSpPr>
          <p:cNvPr id="8" name="Footer Placeholder 7">
            <a:extLst>
              <a:ext uri="{FF2B5EF4-FFF2-40B4-BE49-F238E27FC236}">
                <a16:creationId xmlns:a16="http://schemas.microsoft.com/office/drawing/2014/main" id="{D6691555-FCF2-C44C-BB6B-2015549C058B}"/>
              </a:ext>
            </a:extLst>
          </p:cNvPr>
          <p:cNvSpPr>
            <a:spLocks noGrp="1"/>
          </p:cNvSpPr>
          <p:nvPr>
            <p:ph type="ftr" sz="quarter" idx="11"/>
          </p:nvPr>
        </p:nvSpPr>
        <p:spPr/>
        <p:txBody>
          <a:bodyPr/>
          <a:lstStyle/>
          <a:p>
            <a:r>
              <a:rPr lang="hr-HR"/>
              <a:t>www.nzdsn.org.nz | 04 473 4678</a:t>
            </a:r>
            <a:endParaRPr lang="en-US"/>
          </a:p>
        </p:txBody>
      </p:sp>
      <p:sp>
        <p:nvSpPr>
          <p:cNvPr id="9" name="Slide Number Placeholder 8">
            <a:extLst>
              <a:ext uri="{FF2B5EF4-FFF2-40B4-BE49-F238E27FC236}">
                <a16:creationId xmlns:a16="http://schemas.microsoft.com/office/drawing/2014/main" id="{ED1980A1-17FF-C949-88F5-58FDF005E3E7}"/>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97376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BF199-641D-F040-BC7E-39CDD52D9331}"/>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54F413D8-59F1-0546-B792-3E495077D4D2}"/>
              </a:ext>
            </a:extLst>
          </p:cNvPr>
          <p:cNvSpPr>
            <a:spLocks noGrp="1"/>
          </p:cNvSpPr>
          <p:nvPr>
            <p:ph type="dt" sz="half" idx="10"/>
          </p:nvPr>
        </p:nvSpPr>
        <p:spPr/>
        <p:txBody>
          <a:bodyPr/>
          <a:lstStyle/>
          <a:p>
            <a:fld id="{F486A84F-B5F0-AD44-90CC-BD5415050000}" type="datetime1">
              <a:rPr lang="en-NZ" smtClean="0"/>
              <a:t>2/12/20</a:t>
            </a:fld>
            <a:endParaRPr lang="en-US"/>
          </a:p>
        </p:txBody>
      </p:sp>
      <p:sp>
        <p:nvSpPr>
          <p:cNvPr id="4" name="Footer Placeholder 3">
            <a:extLst>
              <a:ext uri="{FF2B5EF4-FFF2-40B4-BE49-F238E27FC236}">
                <a16:creationId xmlns:a16="http://schemas.microsoft.com/office/drawing/2014/main" id="{18A51E5F-6FDF-6349-87F1-7276EB20FF0E}"/>
              </a:ext>
            </a:extLst>
          </p:cNvPr>
          <p:cNvSpPr>
            <a:spLocks noGrp="1"/>
          </p:cNvSpPr>
          <p:nvPr>
            <p:ph type="ftr" sz="quarter" idx="11"/>
          </p:nvPr>
        </p:nvSpPr>
        <p:spPr/>
        <p:txBody>
          <a:bodyPr/>
          <a:lstStyle/>
          <a:p>
            <a:r>
              <a:rPr lang="hr-HR"/>
              <a:t>www.nzdsn.org.nz | 04 473 4678</a:t>
            </a:r>
            <a:endParaRPr lang="en-US"/>
          </a:p>
        </p:txBody>
      </p:sp>
      <p:sp>
        <p:nvSpPr>
          <p:cNvPr id="5" name="Slide Number Placeholder 4">
            <a:extLst>
              <a:ext uri="{FF2B5EF4-FFF2-40B4-BE49-F238E27FC236}">
                <a16:creationId xmlns:a16="http://schemas.microsoft.com/office/drawing/2014/main" id="{78A3707E-675A-1F4F-B678-E4B923FD55EA}"/>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7404678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C51000-161D-B245-B3CE-0539C8A8D716}"/>
              </a:ext>
            </a:extLst>
          </p:cNvPr>
          <p:cNvSpPr>
            <a:spLocks noGrp="1"/>
          </p:cNvSpPr>
          <p:nvPr>
            <p:ph type="dt" sz="half" idx="10"/>
          </p:nvPr>
        </p:nvSpPr>
        <p:spPr/>
        <p:txBody>
          <a:bodyPr/>
          <a:lstStyle/>
          <a:p>
            <a:fld id="{E2AAD273-8D3B-C44F-A725-32CC4FE13EA9}" type="datetime1">
              <a:rPr lang="en-NZ" smtClean="0"/>
              <a:t>2/12/20</a:t>
            </a:fld>
            <a:endParaRPr lang="en-US"/>
          </a:p>
        </p:txBody>
      </p:sp>
      <p:sp>
        <p:nvSpPr>
          <p:cNvPr id="3" name="Footer Placeholder 2">
            <a:extLst>
              <a:ext uri="{FF2B5EF4-FFF2-40B4-BE49-F238E27FC236}">
                <a16:creationId xmlns:a16="http://schemas.microsoft.com/office/drawing/2014/main" id="{59309A32-4E3F-1740-9845-1424995CEBBA}"/>
              </a:ext>
            </a:extLst>
          </p:cNvPr>
          <p:cNvSpPr>
            <a:spLocks noGrp="1"/>
          </p:cNvSpPr>
          <p:nvPr>
            <p:ph type="ftr" sz="quarter" idx="11"/>
          </p:nvPr>
        </p:nvSpPr>
        <p:spPr/>
        <p:txBody>
          <a:bodyPr/>
          <a:lstStyle/>
          <a:p>
            <a:r>
              <a:rPr lang="hr-HR"/>
              <a:t>www.nzdsn.org.nz | 04 473 4678</a:t>
            </a:r>
            <a:endParaRPr lang="en-US"/>
          </a:p>
        </p:txBody>
      </p:sp>
      <p:sp>
        <p:nvSpPr>
          <p:cNvPr id="4" name="Slide Number Placeholder 3">
            <a:extLst>
              <a:ext uri="{FF2B5EF4-FFF2-40B4-BE49-F238E27FC236}">
                <a16:creationId xmlns:a16="http://schemas.microsoft.com/office/drawing/2014/main" id="{17C629DB-B557-184F-80A4-88465F22A335}"/>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1700773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0AECC-C4EF-1F48-944E-406C367372FB}"/>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903A442D-7AEF-DE47-8957-2F7DF3470716}"/>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07B035E1-9B22-804F-BFCF-2A7717DBF23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B014E8B5-F79C-D746-9217-C7E236B29142}"/>
              </a:ext>
            </a:extLst>
          </p:cNvPr>
          <p:cNvSpPr>
            <a:spLocks noGrp="1"/>
          </p:cNvSpPr>
          <p:nvPr>
            <p:ph type="dt" sz="half" idx="10"/>
          </p:nvPr>
        </p:nvSpPr>
        <p:spPr/>
        <p:txBody>
          <a:bodyPr/>
          <a:lstStyle/>
          <a:p>
            <a:fld id="{173B8629-F1E8-4F46-B841-F0E79B5052B5}" type="datetime1">
              <a:rPr lang="en-NZ" smtClean="0"/>
              <a:t>2/12/20</a:t>
            </a:fld>
            <a:endParaRPr lang="en-US"/>
          </a:p>
        </p:txBody>
      </p:sp>
      <p:sp>
        <p:nvSpPr>
          <p:cNvPr id="6" name="Footer Placeholder 5">
            <a:extLst>
              <a:ext uri="{FF2B5EF4-FFF2-40B4-BE49-F238E27FC236}">
                <a16:creationId xmlns:a16="http://schemas.microsoft.com/office/drawing/2014/main" id="{B665E773-378D-9D4B-8B96-01C5441AEEDE}"/>
              </a:ext>
            </a:extLst>
          </p:cNvPr>
          <p:cNvSpPr>
            <a:spLocks noGrp="1"/>
          </p:cNvSpPr>
          <p:nvPr>
            <p:ph type="ftr" sz="quarter" idx="11"/>
          </p:nvPr>
        </p:nvSpPr>
        <p:spPr/>
        <p:txBody>
          <a:bodyPr/>
          <a:lstStyle/>
          <a:p>
            <a:r>
              <a:rPr lang="hr-HR"/>
              <a:t>www.nzdsn.org.nz | 04 473 4678</a:t>
            </a:r>
            <a:endParaRPr lang="en-US"/>
          </a:p>
        </p:txBody>
      </p:sp>
      <p:sp>
        <p:nvSpPr>
          <p:cNvPr id="7" name="Slide Number Placeholder 6">
            <a:extLst>
              <a:ext uri="{FF2B5EF4-FFF2-40B4-BE49-F238E27FC236}">
                <a16:creationId xmlns:a16="http://schemas.microsoft.com/office/drawing/2014/main" id="{82B996A3-6A14-0C4B-95B3-7B3F7FE4DB80}"/>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3204142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0BE3F-84A3-7E4E-8DCA-068408F0A563}"/>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4F1E102D-1B81-7241-A5DE-717A91B521BE}"/>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7345F4E3-EF48-584B-8BB6-D409F91D2612}"/>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C0632E87-B5AC-454D-A9E3-955135AB8A30}"/>
              </a:ext>
            </a:extLst>
          </p:cNvPr>
          <p:cNvSpPr>
            <a:spLocks noGrp="1"/>
          </p:cNvSpPr>
          <p:nvPr>
            <p:ph type="dt" sz="half" idx="10"/>
          </p:nvPr>
        </p:nvSpPr>
        <p:spPr/>
        <p:txBody>
          <a:bodyPr/>
          <a:lstStyle/>
          <a:p>
            <a:fld id="{06DA641F-DB20-BD45-8DE8-C25305793525}" type="datetime1">
              <a:rPr lang="en-NZ" smtClean="0"/>
              <a:t>2/12/20</a:t>
            </a:fld>
            <a:endParaRPr lang="en-US"/>
          </a:p>
        </p:txBody>
      </p:sp>
      <p:sp>
        <p:nvSpPr>
          <p:cNvPr id="6" name="Footer Placeholder 5">
            <a:extLst>
              <a:ext uri="{FF2B5EF4-FFF2-40B4-BE49-F238E27FC236}">
                <a16:creationId xmlns:a16="http://schemas.microsoft.com/office/drawing/2014/main" id="{69309175-88D3-DD42-AE6F-6C919AC1FB83}"/>
              </a:ext>
            </a:extLst>
          </p:cNvPr>
          <p:cNvSpPr>
            <a:spLocks noGrp="1"/>
          </p:cNvSpPr>
          <p:nvPr>
            <p:ph type="ftr" sz="quarter" idx="11"/>
          </p:nvPr>
        </p:nvSpPr>
        <p:spPr/>
        <p:txBody>
          <a:bodyPr/>
          <a:lstStyle/>
          <a:p>
            <a:r>
              <a:rPr lang="hr-HR"/>
              <a:t>www.nzdsn.org.nz | 04 473 4678</a:t>
            </a:r>
            <a:endParaRPr lang="en-US"/>
          </a:p>
        </p:txBody>
      </p:sp>
      <p:sp>
        <p:nvSpPr>
          <p:cNvPr id="7" name="Slide Number Placeholder 6">
            <a:extLst>
              <a:ext uri="{FF2B5EF4-FFF2-40B4-BE49-F238E27FC236}">
                <a16:creationId xmlns:a16="http://schemas.microsoft.com/office/drawing/2014/main" id="{415CBB77-83A8-4443-A4F0-3EE32444F2D5}"/>
              </a:ext>
            </a:extLst>
          </p:cNvPr>
          <p:cNvSpPr>
            <a:spLocks noGrp="1"/>
          </p:cNvSpPr>
          <p:nvPr>
            <p:ph type="sldNum" sz="quarter" idx="12"/>
          </p:nvPr>
        </p:nvSpPr>
        <p:spPr/>
        <p:txBody>
          <a:bodyPr/>
          <a:lstStyle/>
          <a:p>
            <a:fld id="{651B75E4-CD90-CC44-A7C3-933BA18E7670}" type="slidenum">
              <a:rPr lang="en-US" smtClean="0"/>
              <a:t>‹#›</a:t>
            </a:fld>
            <a:endParaRPr lang="en-US"/>
          </a:p>
        </p:txBody>
      </p:sp>
    </p:spTree>
    <p:extLst>
      <p:ext uri="{BB962C8B-B14F-4D97-AF65-F5344CB8AC3E}">
        <p14:creationId xmlns:p14="http://schemas.microsoft.com/office/powerpoint/2010/main" val="9176345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2649A26-B3F6-7147-BFFD-7CEA7B7ED45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F5D05564-383D-7147-87D3-F50132EE3FAB}"/>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E46101B-13AE-7945-AA76-53741A2A18B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CA8FC08-CE81-7043-AA3A-1C256087B84F}" type="datetime1">
              <a:rPr lang="en-NZ" smtClean="0"/>
              <a:t>2/12/20</a:t>
            </a:fld>
            <a:endParaRPr lang="en-US"/>
          </a:p>
        </p:txBody>
      </p:sp>
      <p:sp>
        <p:nvSpPr>
          <p:cNvPr id="5" name="Footer Placeholder 4">
            <a:extLst>
              <a:ext uri="{FF2B5EF4-FFF2-40B4-BE49-F238E27FC236}">
                <a16:creationId xmlns:a16="http://schemas.microsoft.com/office/drawing/2014/main" id="{788352E5-563A-F545-B7A8-A1BDDB821E15}"/>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hr-HR"/>
              <a:t>www.nzdsn.org.nz | 04 473 4678</a:t>
            </a:r>
            <a:endParaRPr lang="en-US"/>
          </a:p>
        </p:txBody>
      </p:sp>
      <p:sp>
        <p:nvSpPr>
          <p:cNvPr id="6" name="Slide Number Placeholder 5">
            <a:extLst>
              <a:ext uri="{FF2B5EF4-FFF2-40B4-BE49-F238E27FC236}">
                <a16:creationId xmlns:a16="http://schemas.microsoft.com/office/drawing/2014/main" id="{FE9098B2-2EFD-E147-9EA2-03222DB58473}"/>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51B75E4-CD90-CC44-A7C3-933BA18E7670}" type="slidenum">
              <a:rPr lang="en-US" smtClean="0"/>
              <a:t>‹#›</a:t>
            </a:fld>
            <a:endParaRPr lang="en-US"/>
          </a:p>
        </p:txBody>
      </p:sp>
    </p:spTree>
    <p:extLst>
      <p:ext uri="{BB962C8B-B14F-4D97-AF65-F5344CB8AC3E}">
        <p14:creationId xmlns:p14="http://schemas.microsoft.com/office/powerpoint/2010/main" val="48356996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jpg"/><Relationship Id="rId4" Type="http://schemas.openxmlformats.org/officeDocument/2006/relationships/image" Target="../media/image10.jp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png"/><Relationship Id="rId7" Type="http://schemas.openxmlformats.org/officeDocument/2006/relationships/diagramQuickStyle" Target="../diagrams/quickStyl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3.JP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hyperlink" Target="https://www.facebook.com/groups/965069053929984/" TargetMode="External"/><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hyperlink" Target="http://www.nzdsn.org.nz"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33000">
              <a:schemeClr val="bg1"/>
            </a:gs>
            <a:gs pos="99000">
              <a:srgbClr val="004200"/>
            </a:gs>
          </a:gsLst>
          <a:lin ang="5760000" scaled="0"/>
          <a:tileRect/>
        </a:gradFill>
        <a:effectLst/>
      </p:bgPr>
    </p:bg>
    <p:spTree>
      <p:nvGrpSpPr>
        <p:cNvPr id="1" name=""/>
        <p:cNvGrpSpPr/>
        <p:nvPr/>
      </p:nvGrpSpPr>
      <p:grpSpPr>
        <a:xfrm>
          <a:off x="0" y="0"/>
          <a:ext cx="0" cy="0"/>
          <a:chOff x="0" y="0"/>
          <a:chExt cx="0" cy="0"/>
        </a:xfrm>
      </p:grpSpPr>
      <p:pic>
        <p:nvPicPr>
          <p:cNvPr id="4" name="Picture 3" descr="NZDSN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7332" y="907595"/>
            <a:ext cx="4699486" cy="1674236"/>
          </a:xfrm>
          <a:prstGeom prst="rect">
            <a:avLst/>
          </a:prstGeom>
        </p:spPr>
      </p:pic>
      <p:sp>
        <p:nvSpPr>
          <p:cNvPr id="7" name="Title 1"/>
          <p:cNvSpPr txBox="1">
            <a:spLocks/>
          </p:cNvSpPr>
          <p:nvPr/>
        </p:nvSpPr>
        <p:spPr>
          <a:xfrm>
            <a:off x="457200" y="3073173"/>
            <a:ext cx="8229600" cy="1211089"/>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dirty="0">
                <a:latin typeface="Arial"/>
                <a:cs typeface="Arial"/>
              </a:rPr>
              <a:t>AUCKLAND REGIONAL NETWORKING MEETING</a:t>
            </a:r>
          </a:p>
        </p:txBody>
      </p:sp>
      <p:sp>
        <p:nvSpPr>
          <p:cNvPr id="8" name="Title 1"/>
          <p:cNvSpPr txBox="1">
            <a:spLocks/>
          </p:cNvSpPr>
          <p:nvPr/>
        </p:nvSpPr>
        <p:spPr>
          <a:xfrm>
            <a:off x="390796" y="4524754"/>
            <a:ext cx="8229600" cy="846617"/>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a:solidFill>
                  <a:schemeClr val="bg1"/>
                </a:solidFill>
                <a:latin typeface="Arial"/>
                <a:cs typeface="Arial"/>
              </a:rPr>
              <a:t>26 November 2020</a:t>
            </a:r>
          </a:p>
        </p:txBody>
      </p:sp>
      <p:sp>
        <p:nvSpPr>
          <p:cNvPr id="9" name="Footer Placeholder 8"/>
          <p:cNvSpPr>
            <a:spLocks noGrp="1"/>
          </p:cNvSpPr>
          <p:nvPr>
            <p:ph type="ftr" sz="quarter" idx="11"/>
          </p:nvPr>
        </p:nvSpPr>
        <p:spPr>
          <a:xfrm>
            <a:off x="3124200" y="6266221"/>
            <a:ext cx="2895600" cy="365125"/>
          </a:xfrm>
        </p:spPr>
        <p:txBody>
          <a:bodyPr/>
          <a:lstStyle/>
          <a:p>
            <a:r>
              <a:rPr lang="hr-HR" sz="1400" dirty="0">
                <a:solidFill>
                  <a:schemeClr val="bg1"/>
                </a:solidFill>
              </a:rPr>
              <a:t>www.nzdsn.org.nz | 04 473 4678</a:t>
            </a:r>
            <a:endParaRPr lang="en-US" sz="1400" dirty="0">
              <a:solidFill>
                <a:schemeClr val="bg1"/>
              </a:solidFill>
            </a:endParaRPr>
          </a:p>
        </p:txBody>
      </p:sp>
    </p:spTree>
    <p:extLst>
      <p:ext uri="{BB962C8B-B14F-4D97-AF65-F5344CB8AC3E}">
        <p14:creationId xmlns:p14="http://schemas.microsoft.com/office/powerpoint/2010/main" val="710506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801" y="1676323"/>
            <a:ext cx="8229600" cy="3045065"/>
          </a:xfrm>
        </p:spPr>
        <p:txBody>
          <a:bodyPr>
            <a:normAutofit fontScale="90000"/>
          </a:bodyPr>
          <a:lstStyle/>
          <a:p>
            <a:br>
              <a:rPr lang="en-US" b="1" cap="all" dirty="0">
                <a:latin typeface="Arial"/>
                <a:cs typeface="Arial"/>
              </a:rPr>
            </a:br>
            <a:br>
              <a:rPr lang="en-US" b="1" cap="all" dirty="0">
                <a:latin typeface="Arial"/>
                <a:cs typeface="Arial"/>
              </a:rPr>
            </a:br>
            <a:br>
              <a:rPr lang="en-US" b="1" cap="all" dirty="0">
                <a:latin typeface="Arial"/>
                <a:cs typeface="Arial"/>
              </a:rPr>
            </a:br>
            <a:br>
              <a:rPr lang="en-US" b="1" cap="all" dirty="0">
                <a:latin typeface="Arial"/>
                <a:cs typeface="Arial"/>
              </a:rPr>
            </a:br>
            <a:br>
              <a:rPr lang="en-US" b="1" dirty="0">
                <a:latin typeface="Arial"/>
                <a:cs typeface="Arial"/>
              </a:rPr>
            </a:br>
            <a:r>
              <a:rPr lang="en-US" sz="3600" b="1" dirty="0">
                <a:latin typeface="+mn-lt"/>
                <a:cs typeface="Arial"/>
              </a:rPr>
              <a:t>Janelle Fisher</a:t>
            </a:r>
            <a:br>
              <a:rPr lang="en-US" b="1" dirty="0">
                <a:latin typeface="+mn-lt"/>
                <a:cs typeface="Arial"/>
              </a:rPr>
            </a:br>
            <a:r>
              <a:rPr lang="en-US" sz="2700" i="1" dirty="0">
                <a:latin typeface="+mn-lt"/>
                <a:cs typeface="Arial" panose="020B0604020202020204" pitchFamily="34" charset="0"/>
              </a:rPr>
              <a:t>Facilitator &amp; Community Psychologist</a:t>
            </a:r>
            <a:br>
              <a:rPr lang="en-US" sz="2700" i="1" dirty="0">
                <a:latin typeface="+mn-lt"/>
                <a:cs typeface="Arial" panose="020B0604020202020204" pitchFamily="34" charset="0"/>
              </a:rPr>
            </a:br>
            <a:r>
              <a:rPr lang="en-US" sz="3600" b="1" dirty="0">
                <a:latin typeface="+mn-lt"/>
                <a:cs typeface="Arial"/>
              </a:rPr>
              <a:t>Lisa Clausen</a:t>
            </a:r>
            <a:br>
              <a:rPr lang="en-US" sz="4400" b="1" dirty="0">
                <a:cs typeface="Arial"/>
              </a:rPr>
            </a:br>
            <a:r>
              <a:rPr lang="en-US" sz="2700" i="1" dirty="0">
                <a:cs typeface="Arial" panose="020B0604020202020204" pitchFamily="34" charset="0"/>
              </a:rPr>
              <a:t>Facilitator &amp; </a:t>
            </a:r>
            <a:r>
              <a:rPr lang="en-US" sz="2700" i="1" dirty="0" err="1">
                <a:cs typeface="Arial" panose="020B0604020202020204" pitchFamily="34" charset="0"/>
              </a:rPr>
              <a:t>changeologist</a:t>
            </a:r>
            <a:r>
              <a:rPr lang="en-US" sz="2700" i="1" dirty="0">
                <a:cs typeface="Arial" panose="020B0604020202020204" pitchFamily="34" charset="0"/>
              </a:rPr>
              <a:t> </a:t>
            </a:r>
            <a:br>
              <a:rPr lang="en-US" sz="2700" i="1" dirty="0">
                <a:cs typeface="Arial" panose="020B0604020202020204" pitchFamily="34" charset="0"/>
              </a:rPr>
            </a:br>
            <a:br>
              <a:rPr lang="en-US" sz="2700" i="1" dirty="0">
                <a:cs typeface="Arial" panose="020B0604020202020204" pitchFamily="34" charset="0"/>
              </a:rPr>
            </a:br>
            <a:r>
              <a:rPr lang="en-NZ" sz="3600" b="1" dirty="0">
                <a:latin typeface="+mn-lt"/>
              </a:rPr>
              <a:t>Transforming Your Service to Align with Sector Transformation: creating change with connection cultures</a:t>
            </a:r>
            <a:br>
              <a:rPr lang="en-NZ" sz="3600" b="1" dirty="0"/>
            </a:br>
            <a:br>
              <a:rPr lang="en-US" b="1" dirty="0">
                <a:latin typeface="+mn-lt"/>
                <a:cs typeface="Arial"/>
              </a:rPr>
            </a:br>
            <a:br>
              <a:rPr lang="en-US" b="1" dirty="0">
                <a:latin typeface="Arial"/>
                <a:cs typeface="Arial"/>
              </a:rPr>
            </a:br>
            <a:br>
              <a:rPr lang="en-US" b="1" cap="all" dirty="0">
                <a:latin typeface="Arial"/>
                <a:cs typeface="Arial"/>
              </a:rPr>
            </a:br>
            <a:br>
              <a:rPr lang="en-US" b="1" cap="all" dirty="0">
                <a:latin typeface="Arial"/>
                <a:cs typeface="Arial"/>
              </a:rPr>
            </a:br>
            <a:r>
              <a:rPr lang="en-US" sz="2800" b="1" dirty="0">
                <a:latin typeface="Arial"/>
                <a:cs typeface="Arial"/>
              </a:rPr>
              <a:t>.</a:t>
            </a:r>
            <a:br>
              <a:rPr lang="en-US" sz="2800" b="1" dirty="0">
                <a:latin typeface="Arial"/>
                <a:cs typeface="Arial"/>
              </a:rPr>
            </a:br>
            <a:br>
              <a:rPr lang="en-US" sz="2800" b="1" dirty="0">
                <a:latin typeface="Arial"/>
                <a:cs typeface="Arial"/>
              </a:rPr>
            </a:br>
            <a:endParaRPr lang="en-US" sz="2800" b="1" cap="all" dirty="0">
              <a:latin typeface="Arial"/>
              <a:cs typeface="Arial"/>
            </a:endParaRP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561679"/>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3" name="AutoShape 2">
            <a:extLst>
              <a:ext uri="{FF2B5EF4-FFF2-40B4-BE49-F238E27FC236}">
                <a16:creationId xmlns:a16="http://schemas.microsoft.com/office/drawing/2014/main" id="{8CED65A2-D2B3-EC44-BFCA-ED29FFD277C8}"/>
              </a:ext>
            </a:extLst>
          </p:cNvPr>
          <p:cNvSpPr>
            <a:spLocks noChangeAspect="1" noChangeArrowheads="1"/>
          </p:cNvSpPr>
          <p:nvPr/>
        </p:nvSpPr>
        <p:spPr bwMode="auto">
          <a:xfrm>
            <a:off x="3549650" y="2406650"/>
            <a:ext cx="2044700" cy="20447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descr="A close up of a sign&#10;&#10;Description automatically generated">
            <a:extLst>
              <a:ext uri="{FF2B5EF4-FFF2-40B4-BE49-F238E27FC236}">
                <a16:creationId xmlns:a16="http://schemas.microsoft.com/office/drawing/2014/main" id="{C493FB34-128D-9349-9AE9-C015F258A1E6}"/>
              </a:ext>
            </a:extLst>
          </p:cNvPr>
          <p:cNvPicPr>
            <a:picLocks noChangeAspect="1"/>
          </p:cNvPicPr>
          <p:nvPr/>
        </p:nvPicPr>
        <p:blipFill>
          <a:blip r:embed="rId4"/>
          <a:stretch>
            <a:fillRect/>
          </a:stretch>
        </p:blipFill>
        <p:spPr>
          <a:xfrm>
            <a:off x="4572000" y="193815"/>
            <a:ext cx="3621521" cy="1290167"/>
          </a:xfrm>
          <a:prstGeom prst="rect">
            <a:avLst/>
          </a:prstGeom>
        </p:spPr>
      </p:pic>
      <p:sp>
        <p:nvSpPr>
          <p:cNvPr id="7" name="TextBox 6">
            <a:extLst>
              <a:ext uri="{FF2B5EF4-FFF2-40B4-BE49-F238E27FC236}">
                <a16:creationId xmlns:a16="http://schemas.microsoft.com/office/drawing/2014/main" id="{54848626-084E-B341-9189-51ACE280C1C4}"/>
              </a:ext>
            </a:extLst>
          </p:cNvPr>
          <p:cNvSpPr txBox="1"/>
          <p:nvPr/>
        </p:nvSpPr>
        <p:spPr>
          <a:xfrm>
            <a:off x="228599" y="460439"/>
            <a:ext cx="3621521" cy="584775"/>
          </a:xfrm>
          <a:prstGeom prst="rect">
            <a:avLst/>
          </a:prstGeom>
          <a:noFill/>
        </p:spPr>
        <p:txBody>
          <a:bodyPr wrap="square" rtlCol="0">
            <a:spAutoFit/>
          </a:bodyPr>
          <a:lstStyle/>
          <a:p>
            <a:r>
              <a:rPr lang="en-US" sz="3200" b="1" cap="all" dirty="0">
                <a:latin typeface="Arial"/>
                <a:cs typeface="Arial"/>
              </a:rPr>
              <a:t>Presentation</a:t>
            </a:r>
            <a:endParaRPr lang="en-US" sz="3200" dirty="0"/>
          </a:p>
        </p:txBody>
      </p:sp>
    </p:spTree>
    <p:extLst>
      <p:ext uri="{BB962C8B-B14F-4D97-AF65-F5344CB8AC3E}">
        <p14:creationId xmlns:p14="http://schemas.microsoft.com/office/powerpoint/2010/main" val="13983923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C7E20ABA-3ED2-9042-B855-80E67D97E99D}"/>
              </a:ext>
            </a:extLst>
          </p:cNvPr>
          <p:cNvSpPr>
            <a:spLocks noGrp="1"/>
          </p:cNvSpPr>
          <p:nvPr>
            <p:ph type="title"/>
          </p:nvPr>
        </p:nvSpPr>
        <p:spPr>
          <a:xfrm>
            <a:off x="0" y="-100037"/>
            <a:ext cx="8229600" cy="1143000"/>
          </a:xfrm>
        </p:spPr>
        <p:txBody>
          <a:bodyPr/>
          <a:lstStyle/>
          <a:p>
            <a:r>
              <a:rPr lang="en-US" b="1" dirty="0">
                <a:latin typeface="Arial" panose="020B0604020202020204" pitchFamily="34" charset="0"/>
                <a:cs typeface="Arial" panose="020B0604020202020204" pitchFamily="34" charset="0"/>
              </a:rPr>
              <a:t>SAVE THE DATE</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476813"/>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3" name="TextBox 2"/>
          <p:cNvSpPr txBox="1"/>
          <p:nvPr/>
        </p:nvSpPr>
        <p:spPr>
          <a:xfrm>
            <a:off x="280488" y="471463"/>
            <a:ext cx="9092111" cy="5724644"/>
          </a:xfrm>
          <a:prstGeom prst="rect">
            <a:avLst/>
          </a:prstGeom>
          <a:noFill/>
        </p:spPr>
        <p:txBody>
          <a:bodyPr wrap="square" rtlCol="0">
            <a:spAutoFit/>
          </a:bodyPr>
          <a:lstStyle/>
          <a:p>
            <a:pPr algn="ctr"/>
            <a:endParaRPr lang="en-NZ" sz="2400" b="1" dirty="0">
              <a:latin typeface="Arial" panose="020B0604020202020204" pitchFamily="34" charset="0"/>
              <a:cs typeface="Arial" panose="020B0604020202020204" pitchFamily="34" charset="0"/>
            </a:endParaRPr>
          </a:p>
          <a:p>
            <a:pPr algn="ctr"/>
            <a:endParaRPr lang="en-NZ" sz="2400" b="1" dirty="0">
              <a:latin typeface="Arial" panose="020B0604020202020204" pitchFamily="34" charset="0"/>
              <a:cs typeface="Arial" panose="020B0604020202020204" pitchFamily="34" charset="0"/>
            </a:endParaRPr>
          </a:p>
          <a:p>
            <a:pPr algn="ctr"/>
            <a:r>
              <a:rPr lang="en-NZ" sz="2400" b="1" dirty="0">
                <a:latin typeface="Arial" panose="020B0604020202020204" pitchFamily="34" charset="0"/>
                <a:cs typeface="Arial" panose="020B0604020202020204" pitchFamily="34" charset="0"/>
              </a:rPr>
              <a:t>NZDSN National Symposium </a:t>
            </a:r>
          </a:p>
          <a:p>
            <a:pPr algn="ctr"/>
            <a:r>
              <a:rPr lang="en-NZ" sz="2400" b="1" dirty="0">
                <a:latin typeface="Arial" panose="020B0604020202020204" pitchFamily="34" charset="0"/>
                <a:cs typeface="Arial" panose="020B0604020202020204" pitchFamily="34" charset="0"/>
              </a:rPr>
              <a:t>Safeguarding a good life</a:t>
            </a:r>
          </a:p>
          <a:p>
            <a:pPr algn="ctr"/>
            <a:r>
              <a:rPr lang="en-NZ" sz="2400" b="1" dirty="0">
                <a:solidFill>
                  <a:srgbClr val="00630B"/>
                </a:solidFill>
                <a:latin typeface="Arial" panose="020B0604020202020204" pitchFamily="34" charset="0"/>
                <a:cs typeface="Arial" panose="020B0604020202020204" pitchFamily="34" charset="0"/>
              </a:rPr>
              <a:t>10 December</a:t>
            </a:r>
          </a:p>
          <a:p>
            <a:pPr algn="ctr"/>
            <a:r>
              <a:rPr lang="en-NZ" sz="2400" b="1" dirty="0">
                <a:cs typeface="Arial" panose="020B0604020202020204" pitchFamily="34" charset="0"/>
              </a:rPr>
              <a:t>Venue: </a:t>
            </a:r>
            <a:r>
              <a:rPr lang="en-NZ" sz="2400" i="1" dirty="0">
                <a:cs typeface="Arial" panose="020B0604020202020204" pitchFamily="34" charset="0"/>
              </a:rPr>
              <a:t>Christchurch Town Hall </a:t>
            </a:r>
          </a:p>
          <a:p>
            <a:pPr algn="ctr"/>
            <a:endParaRPr lang="en-NZ" sz="2400" i="1" dirty="0">
              <a:cs typeface="Arial" panose="020B0604020202020204" pitchFamily="34" charset="0"/>
            </a:endParaRPr>
          </a:p>
          <a:p>
            <a:pPr algn="ctr"/>
            <a:r>
              <a:rPr lang="en-NZ" sz="2400" b="1" dirty="0">
                <a:latin typeface="Arial" panose="020B0604020202020204" pitchFamily="34" charset="0"/>
                <a:cs typeface="Arial" panose="020B0604020202020204" pitchFamily="34" charset="0"/>
              </a:rPr>
              <a:t>NZDSN Auckland networking meetings 2021</a:t>
            </a:r>
          </a:p>
          <a:p>
            <a:pPr algn="ctr"/>
            <a:r>
              <a:rPr lang="en-NZ" sz="2400" b="1" dirty="0">
                <a:solidFill>
                  <a:srgbClr val="00630B"/>
                </a:solidFill>
                <a:latin typeface="Arial" panose="020B0604020202020204" pitchFamily="34" charset="0"/>
                <a:cs typeface="Arial" panose="020B0604020202020204" pitchFamily="34" charset="0"/>
              </a:rPr>
              <a:t>17 Feb, 2 June, 24 November, </a:t>
            </a:r>
          </a:p>
          <a:p>
            <a:pPr algn="ctr"/>
            <a:r>
              <a:rPr lang="en-NZ" sz="2000" b="1" dirty="0">
                <a:cs typeface="Arial" panose="020B0604020202020204" pitchFamily="34" charset="0"/>
              </a:rPr>
              <a:t>Venue: </a:t>
            </a:r>
            <a:r>
              <a:rPr lang="en-NZ" sz="2000" i="1" dirty="0">
                <a:cs typeface="Arial" panose="020B0604020202020204" pitchFamily="34" charset="0"/>
              </a:rPr>
              <a:t>Epsom Campus University of Auckland</a:t>
            </a:r>
          </a:p>
          <a:p>
            <a:pPr algn="ctr"/>
            <a:r>
              <a:rPr lang="en-NZ" sz="2400" b="1" dirty="0">
                <a:solidFill>
                  <a:srgbClr val="00630B"/>
                </a:solidFill>
                <a:latin typeface="Arial" panose="020B0604020202020204" pitchFamily="34" charset="0"/>
                <a:cs typeface="Arial" panose="020B0604020202020204" pitchFamily="34" charset="0"/>
              </a:rPr>
              <a:t>23 September </a:t>
            </a:r>
            <a:r>
              <a:rPr lang="en-NZ" sz="2000" b="1" dirty="0">
                <a:latin typeface="Arial" panose="020B0604020202020204" pitchFamily="34" charset="0"/>
                <a:cs typeface="Arial" panose="020B0604020202020204" pitchFamily="34" charset="0"/>
              </a:rPr>
              <a:t>combined with AGM </a:t>
            </a:r>
          </a:p>
          <a:p>
            <a:pPr algn="ctr"/>
            <a:r>
              <a:rPr lang="en-GB" b="1" i="1" dirty="0"/>
              <a:t>Venue: </a:t>
            </a:r>
            <a:r>
              <a:rPr lang="en-GB" i="1" dirty="0"/>
              <a:t>Auckland to be confirmed</a:t>
            </a:r>
            <a:endParaRPr lang="en-GB" sz="2400" i="1" dirty="0"/>
          </a:p>
          <a:p>
            <a:pPr algn="ctr"/>
            <a:endParaRPr lang="en-NZ" sz="2400" b="1" dirty="0">
              <a:latin typeface="Arial" panose="020B0604020202020204" pitchFamily="34" charset="0"/>
              <a:cs typeface="Arial" panose="020B0604020202020204" pitchFamily="34" charset="0"/>
            </a:endParaRPr>
          </a:p>
          <a:p>
            <a:pPr algn="ctr"/>
            <a:endParaRPr lang="en-NZ" sz="2800" b="1" dirty="0">
              <a:solidFill>
                <a:srgbClr val="FF0000"/>
              </a:solidFill>
              <a:latin typeface="Arial" panose="020B0604020202020204" pitchFamily="34" charset="0"/>
              <a:cs typeface="Arial" panose="020B0604020202020204" pitchFamily="34" charset="0"/>
            </a:endParaRPr>
          </a:p>
          <a:p>
            <a:pPr algn="ctr"/>
            <a:endParaRPr lang="en-NZ" b="1" dirty="0">
              <a:solidFill>
                <a:srgbClr val="000000"/>
              </a:solidFill>
              <a:latin typeface="Arial" panose="020B0604020202020204" pitchFamily="34" charset="0"/>
              <a:cs typeface="Arial" panose="020B0604020202020204" pitchFamily="34" charset="0"/>
            </a:endParaRPr>
          </a:p>
          <a:p>
            <a:pPr algn="ctr"/>
            <a:endParaRPr lang="en-NZ"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8602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4196" y="258039"/>
            <a:ext cx="8229600" cy="1211089"/>
          </a:xfrm>
        </p:spPr>
        <p:txBody>
          <a:bodyPr>
            <a:normAutofit fontScale="90000"/>
          </a:bodyPr>
          <a:lstStyle/>
          <a:p>
            <a:pPr algn="l"/>
            <a:br>
              <a:rPr lang="en-US" b="1" cap="all" dirty="0">
                <a:latin typeface="Arial"/>
                <a:cs typeface="Arial"/>
              </a:rPr>
            </a:br>
            <a:br>
              <a:rPr lang="en-US" b="1" cap="all" dirty="0">
                <a:latin typeface="Arial"/>
                <a:cs typeface="Arial"/>
              </a:rPr>
            </a:br>
            <a:br>
              <a:rPr lang="en-US" b="1" cap="all" dirty="0">
                <a:latin typeface="Arial"/>
                <a:cs typeface="Arial"/>
              </a:rPr>
            </a:br>
            <a:br>
              <a:rPr lang="en-US" b="1" cap="all" dirty="0">
                <a:latin typeface="Arial"/>
                <a:cs typeface="Arial"/>
              </a:rPr>
            </a:br>
            <a:br>
              <a:rPr lang="en-US" b="1" cap="all" dirty="0">
                <a:latin typeface="Arial"/>
                <a:cs typeface="Arial"/>
              </a:rPr>
            </a:br>
            <a:r>
              <a:rPr lang="en-US" b="1" cap="all" dirty="0">
                <a:latin typeface="Arial"/>
                <a:cs typeface="Arial"/>
              </a:rPr>
              <a:t>Other upcoming Auckland events</a:t>
            </a:r>
            <a:br>
              <a:rPr lang="en-US" b="1" cap="all" dirty="0">
                <a:latin typeface="Arial"/>
                <a:cs typeface="Arial"/>
              </a:rPr>
            </a:br>
            <a:br>
              <a:rPr lang="en-US" b="1" cap="all" dirty="0">
                <a:latin typeface="Arial"/>
                <a:cs typeface="Arial"/>
              </a:rPr>
            </a:br>
            <a:r>
              <a:rPr lang="en-US" b="1" cap="all" dirty="0">
                <a:latin typeface="Arial"/>
                <a:cs typeface="Arial"/>
              </a:rPr>
              <a:t> </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476813"/>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Tree>
    <p:extLst>
      <p:ext uri="{BB962C8B-B14F-4D97-AF65-F5344CB8AC3E}">
        <p14:creationId xmlns:p14="http://schemas.microsoft.com/office/powerpoint/2010/main" val="421473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561679"/>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pic>
        <p:nvPicPr>
          <p:cNvPr id="3" name="Picture 2">
            <a:extLst>
              <a:ext uri="{FF2B5EF4-FFF2-40B4-BE49-F238E27FC236}">
                <a16:creationId xmlns:a16="http://schemas.microsoft.com/office/drawing/2014/main" id="{393C0E64-83D9-8F42-925F-EAB07B6843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481" y="938549"/>
            <a:ext cx="9006520" cy="4238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7837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4196" y="258038"/>
            <a:ext cx="8229600" cy="1211089"/>
          </a:xfrm>
        </p:spPr>
        <p:txBody>
          <a:bodyPr/>
          <a:lstStyle/>
          <a:p>
            <a:pPr algn="l"/>
            <a:r>
              <a:rPr lang="en-US" b="1" cap="all" dirty="0">
                <a:latin typeface="Arial"/>
                <a:cs typeface="Arial"/>
              </a:rPr>
              <a:t> </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561679"/>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5" name="TextBox 4"/>
          <p:cNvSpPr txBox="1"/>
          <p:nvPr/>
        </p:nvSpPr>
        <p:spPr>
          <a:xfrm>
            <a:off x="440599" y="2503062"/>
            <a:ext cx="8925361" cy="861774"/>
          </a:xfrm>
          <a:prstGeom prst="rect">
            <a:avLst/>
          </a:prstGeom>
          <a:noFill/>
        </p:spPr>
        <p:txBody>
          <a:bodyPr wrap="square" rtlCol="0">
            <a:spAutoFit/>
          </a:bodyPr>
          <a:lstStyle/>
          <a:p>
            <a:r>
              <a:rPr lang="en-NZ" b="1" dirty="0"/>
              <a:t> </a:t>
            </a:r>
            <a:endParaRPr lang="en-NZ" sz="3200" dirty="0"/>
          </a:p>
          <a:p>
            <a:endParaRPr lang="en-NZ" sz="3200" dirty="0"/>
          </a:p>
        </p:txBody>
      </p:sp>
      <p:pic>
        <p:nvPicPr>
          <p:cNvPr id="6" name="Picture 5">
            <a:extLst>
              <a:ext uri="{FF2B5EF4-FFF2-40B4-BE49-F238E27FC236}">
                <a16:creationId xmlns:a16="http://schemas.microsoft.com/office/drawing/2014/main" id="{87FCB7E7-A2EE-0842-BE36-8B355DDF462D}"/>
              </a:ext>
            </a:extLst>
          </p:cNvPr>
          <p:cNvPicPr>
            <a:picLocks noChangeAspect="1"/>
          </p:cNvPicPr>
          <p:nvPr/>
        </p:nvPicPr>
        <p:blipFill>
          <a:blip r:embed="rId4"/>
          <a:stretch>
            <a:fillRect/>
          </a:stretch>
        </p:blipFill>
        <p:spPr>
          <a:xfrm>
            <a:off x="6771505" y="352363"/>
            <a:ext cx="1998299" cy="1998299"/>
          </a:xfrm>
          <a:prstGeom prst="rect">
            <a:avLst/>
          </a:prstGeom>
        </p:spPr>
      </p:pic>
      <p:sp>
        <p:nvSpPr>
          <p:cNvPr id="4" name="AutoShape 2">
            <a:extLst>
              <a:ext uri="{FF2B5EF4-FFF2-40B4-BE49-F238E27FC236}">
                <a16:creationId xmlns:a16="http://schemas.microsoft.com/office/drawing/2014/main" id="{413CBC3C-215D-E24F-A281-15713D113192}"/>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4">
            <a:extLst>
              <a:ext uri="{FF2B5EF4-FFF2-40B4-BE49-F238E27FC236}">
                <a16:creationId xmlns:a16="http://schemas.microsoft.com/office/drawing/2014/main" id="{274BC907-1FB9-EA4A-85EF-EB11D309EF32}"/>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6">
            <a:extLst>
              <a:ext uri="{FF2B5EF4-FFF2-40B4-BE49-F238E27FC236}">
                <a16:creationId xmlns:a16="http://schemas.microsoft.com/office/drawing/2014/main" id="{9C2CBD6C-A48A-A24F-8F35-FB3D01C25017}"/>
              </a:ext>
            </a:extLst>
          </p:cNvPr>
          <p:cNvSpPr>
            <a:spLocks noChangeAspect="1" noChangeArrowheads="1"/>
          </p:cNvSpPr>
          <p:nvPr/>
        </p:nvSpPr>
        <p:spPr bwMode="auto">
          <a:xfrm>
            <a:off x="4724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a:extLst>
              <a:ext uri="{FF2B5EF4-FFF2-40B4-BE49-F238E27FC236}">
                <a16:creationId xmlns:a16="http://schemas.microsoft.com/office/drawing/2014/main" id="{AC116001-62E8-C544-AD90-E2EADC5EBF36}"/>
              </a:ext>
            </a:extLst>
          </p:cNvPr>
          <p:cNvSpPr>
            <a:spLocks noChangeAspect="1" noChangeArrowheads="1"/>
          </p:cNvSpPr>
          <p:nvPr/>
        </p:nvSpPr>
        <p:spPr bwMode="auto">
          <a:xfrm>
            <a:off x="4876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5" name="Picture 14" descr="A screenshot of a social media post with text and green grass&#10;&#10;Description automatically generated">
            <a:extLst>
              <a:ext uri="{FF2B5EF4-FFF2-40B4-BE49-F238E27FC236}">
                <a16:creationId xmlns:a16="http://schemas.microsoft.com/office/drawing/2014/main" id="{FD2B79CF-2032-0449-B014-781A1B004DCC}"/>
              </a:ext>
            </a:extLst>
          </p:cNvPr>
          <p:cNvPicPr>
            <a:picLocks noChangeAspect="1"/>
          </p:cNvPicPr>
          <p:nvPr/>
        </p:nvPicPr>
        <p:blipFill>
          <a:blip r:embed="rId5"/>
          <a:stretch>
            <a:fillRect/>
          </a:stretch>
        </p:blipFill>
        <p:spPr>
          <a:xfrm>
            <a:off x="2057400" y="352363"/>
            <a:ext cx="4246014" cy="5519062"/>
          </a:xfrm>
          <a:prstGeom prst="rect">
            <a:avLst/>
          </a:prstGeom>
        </p:spPr>
      </p:pic>
    </p:spTree>
    <p:extLst>
      <p:ext uri="{BB962C8B-B14F-4D97-AF65-F5344CB8AC3E}">
        <p14:creationId xmlns:p14="http://schemas.microsoft.com/office/powerpoint/2010/main" val="38536797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561679"/>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pic>
        <p:nvPicPr>
          <p:cNvPr id="3" name="Picture 2">
            <a:extLst>
              <a:ext uri="{FF2B5EF4-FFF2-40B4-BE49-F238E27FC236}">
                <a16:creationId xmlns:a16="http://schemas.microsoft.com/office/drawing/2014/main" id="{393C0E64-83D9-8F42-925F-EAB07B68433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481" y="938549"/>
            <a:ext cx="9006520" cy="4238362"/>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IDPWD Event Banner">
            <a:extLst>
              <a:ext uri="{FF2B5EF4-FFF2-40B4-BE49-F238E27FC236}">
                <a16:creationId xmlns:a16="http://schemas.microsoft.com/office/drawing/2014/main" id="{03FE6A22-5D62-DD46-8895-38835EA656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85725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9628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56865" y="1182771"/>
            <a:ext cx="8229600" cy="964892"/>
          </a:xfrm>
        </p:spPr>
        <p:txBody>
          <a:bodyPr>
            <a:normAutofit fontScale="90000"/>
          </a:bodyPr>
          <a:lstStyle/>
          <a:p>
            <a:pPr algn="ctr"/>
            <a:br>
              <a:rPr lang="en-NZ" sz="2400" dirty="0"/>
            </a:br>
            <a:br>
              <a:rPr lang="en-NZ" sz="2400" dirty="0"/>
            </a:br>
            <a:br>
              <a:rPr lang="en-NZ" sz="2400" dirty="0"/>
            </a:br>
            <a:br>
              <a:rPr lang="en-NZ" sz="2400" dirty="0"/>
            </a:br>
            <a:br>
              <a:rPr lang="en-NZ" sz="2400" dirty="0"/>
            </a:br>
            <a:br>
              <a:rPr lang="en-NZ" sz="2400" dirty="0"/>
            </a:br>
            <a:br>
              <a:rPr lang="en-NZ" sz="2400" dirty="0"/>
            </a:br>
            <a:br>
              <a:rPr lang="en-NZ" sz="2400" dirty="0"/>
            </a:br>
            <a:br>
              <a:rPr lang="en-NZ" sz="2400" dirty="0"/>
            </a:br>
            <a:br>
              <a:rPr lang="en-NZ" sz="2700" b="1" dirty="0">
                <a:latin typeface="Arial" panose="020B0604020202020204" pitchFamily="34" charset="0"/>
                <a:cs typeface="Arial" panose="020B0604020202020204" pitchFamily="34" charset="0"/>
              </a:rPr>
            </a:br>
            <a:br>
              <a:rPr lang="en-NZ" sz="3600" dirty="0">
                <a:latin typeface="Arial" panose="020B0604020202020204" pitchFamily="34" charset="0"/>
                <a:cs typeface="Arial" panose="020B0604020202020204" pitchFamily="34" charset="0"/>
              </a:rPr>
            </a:br>
            <a:br>
              <a:rPr lang="en-NZ" sz="3600" dirty="0">
                <a:latin typeface="Arial" panose="020B0604020202020204" pitchFamily="34" charset="0"/>
                <a:cs typeface="Arial" panose="020B0604020202020204" pitchFamily="34" charset="0"/>
              </a:rPr>
            </a:br>
            <a:br>
              <a:rPr lang="en-NZ" sz="3600" dirty="0">
                <a:latin typeface="Arial" panose="020B0604020202020204" pitchFamily="34" charset="0"/>
                <a:cs typeface="Arial" panose="020B0604020202020204" pitchFamily="34" charset="0"/>
              </a:rPr>
            </a:br>
            <a:r>
              <a:rPr lang="en-US" sz="4000" b="1" dirty="0">
                <a:latin typeface="Arial" panose="020B0604020202020204" pitchFamily="34" charset="0"/>
                <a:cs typeface="Arial" panose="020B0604020202020204" pitchFamily="34" charset="0"/>
              </a:rPr>
              <a:t>Thank you for your joining us today!</a:t>
            </a:r>
            <a:br>
              <a:rPr lang="en-US" sz="4000" b="1" dirty="0">
                <a:latin typeface="Arial" panose="020B0604020202020204" pitchFamily="34" charset="0"/>
                <a:cs typeface="Arial" panose="020B0604020202020204" pitchFamily="34" charset="0"/>
              </a:rPr>
            </a:br>
            <a:br>
              <a:rPr lang="en-US" sz="2700" b="1" dirty="0"/>
            </a:br>
            <a:r>
              <a:rPr lang="en-US" sz="2700" b="1" dirty="0">
                <a:latin typeface="Arial" panose="020B0604020202020204" pitchFamily="34" charset="0"/>
                <a:cs typeface="Arial" panose="020B0604020202020204" pitchFamily="34" charset="0"/>
              </a:rPr>
              <a:t>We look forward to</a:t>
            </a:r>
            <a:r>
              <a:rPr lang="en-NZ" sz="2700" b="1" dirty="0">
                <a:latin typeface="Arial" panose="020B0604020202020204" pitchFamily="34" charset="0"/>
                <a:cs typeface="Arial" panose="020B0604020202020204" pitchFamily="34" charset="0"/>
              </a:rPr>
              <a:t> seeing you all back on</a:t>
            </a:r>
            <a:br>
              <a:rPr lang="en-NZ" sz="2700" b="1" dirty="0">
                <a:latin typeface="Arial" panose="020B0604020202020204" pitchFamily="34" charset="0"/>
                <a:cs typeface="Arial" panose="020B0604020202020204" pitchFamily="34" charset="0"/>
              </a:rPr>
            </a:br>
            <a:br>
              <a:rPr lang="en-NZ" sz="2700" b="1" dirty="0">
                <a:latin typeface="Arial" panose="020B0604020202020204" pitchFamily="34" charset="0"/>
                <a:cs typeface="Arial" panose="020B0604020202020204" pitchFamily="34" charset="0"/>
              </a:rPr>
            </a:br>
            <a:r>
              <a:rPr lang="en-NZ" sz="2700" b="1" dirty="0">
                <a:solidFill>
                  <a:srgbClr val="C00000"/>
                </a:solidFill>
                <a:latin typeface="Arial" panose="020B0604020202020204" pitchFamily="34" charset="0"/>
                <a:cs typeface="Arial" panose="020B0604020202020204" pitchFamily="34" charset="0"/>
              </a:rPr>
              <a:t>the</a:t>
            </a:r>
            <a:r>
              <a:rPr lang="en-NZ" sz="2700" b="1" dirty="0">
                <a:latin typeface="Arial" panose="020B0604020202020204" pitchFamily="34" charset="0"/>
                <a:cs typeface="Arial" panose="020B0604020202020204" pitchFamily="34" charset="0"/>
              </a:rPr>
              <a:t> </a:t>
            </a:r>
            <a:r>
              <a:rPr lang="en-NZ" sz="2700" b="1" dirty="0">
                <a:solidFill>
                  <a:srgbClr val="C00000"/>
                </a:solidFill>
                <a:latin typeface="Arial" panose="020B0604020202020204" pitchFamily="34" charset="0"/>
                <a:cs typeface="Arial" panose="020B0604020202020204" pitchFamily="34" charset="0"/>
              </a:rPr>
              <a:t>17</a:t>
            </a:r>
            <a:r>
              <a:rPr lang="en-NZ" sz="2700" b="1" baseline="30000" dirty="0">
                <a:solidFill>
                  <a:srgbClr val="C00000"/>
                </a:solidFill>
                <a:latin typeface="Arial" panose="020B0604020202020204" pitchFamily="34" charset="0"/>
                <a:cs typeface="Arial" panose="020B0604020202020204" pitchFamily="34" charset="0"/>
              </a:rPr>
              <a:t>th</a:t>
            </a:r>
            <a:r>
              <a:rPr lang="en-NZ" sz="2700" b="1" dirty="0">
                <a:solidFill>
                  <a:srgbClr val="C00000"/>
                </a:solidFill>
                <a:latin typeface="Arial" panose="020B0604020202020204" pitchFamily="34" charset="0"/>
                <a:cs typeface="Arial" panose="020B0604020202020204" pitchFamily="34" charset="0"/>
              </a:rPr>
              <a:t> of February </a:t>
            </a:r>
            <a:r>
              <a:rPr lang="en-NZ" sz="2700" b="1" dirty="0">
                <a:latin typeface="Arial" panose="020B0604020202020204" pitchFamily="34" charset="0"/>
                <a:cs typeface="Arial" panose="020B0604020202020204" pitchFamily="34" charset="0"/>
              </a:rPr>
              <a:t>for our first</a:t>
            </a:r>
            <a:br>
              <a:rPr lang="en-NZ" sz="2700" b="1" dirty="0">
                <a:latin typeface="Arial" panose="020B0604020202020204" pitchFamily="34" charset="0"/>
                <a:cs typeface="Arial" panose="020B0604020202020204" pitchFamily="34" charset="0"/>
              </a:rPr>
            </a:br>
            <a:r>
              <a:rPr lang="en-NZ" sz="2700" b="1" dirty="0">
                <a:latin typeface="Arial" panose="020B0604020202020204" pitchFamily="34" charset="0"/>
                <a:cs typeface="Arial" panose="020B0604020202020204" pitchFamily="34" charset="0"/>
              </a:rPr>
              <a:t>Auckland regional networking meeting in 2021</a:t>
            </a:r>
            <a:br>
              <a:rPr lang="en-NZ" sz="2700" b="1" dirty="0">
                <a:latin typeface="Arial" panose="020B0604020202020204" pitchFamily="34" charset="0"/>
                <a:cs typeface="Arial" panose="020B0604020202020204" pitchFamily="34" charset="0"/>
              </a:rPr>
            </a:br>
            <a:br>
              <a:rPr lang="en-NZ" sz="3100" b="1" dirty="0">
                <a:latin typeface="Arial" panose="020B0604020202020204" pitchFamily="34" charset="0"/>
                <a:cs typeface="Arial" panose="020B0604020202020204" pitchFamily="34" charset="0"/>
              </a:rPr>
            </a:br>
            <a:r>
              <a:rPr lang="en-NZ" sz="3100" b="1" dirty="0" err="1">
                <a:latin typeface="Arial" panose="020B0604020202020204" pitchFamily="34" charset="0"/>
                <a:cs typeface="Arial" panose="020B0604020202020204" pitchFamily="34" charset="0"/>
              </a:rPr>
              <a:t>Ngā</a:t>
            </a:r>
            <a:r>
              <a:rPr lang="en-NZ" sz="3100" b="1" dirty="0">
                <a:latin typeface="Arial" panose="020B0604020202020204" pitchFamily="34" charset="0"/>
                <a:cs typeface="Arial" panose="020B0604020202020204" pitchFamily="34" charset="0"/>
              </a:rPr>
              <a:t> mihi </a:t>
            </a:r>
            <a:r>
              <a:rPr lang="en-NZ" sz="3100" b="1" dirty="0" err="1">
                <a:latin typeface="Arial" panose="020B0604020202020204" pitchFamily="34" charset="0"/>
                <a:cs typeface="Arial" panose="020B0604020202020204" pitchFamily="34" charset="0"/>
              </a:rPr>
              <a:t>nui</a:t>
            </a:r>
            <a:br>
              <a:rPr lang="en-NZ" sz="3100" b="1" dirty="0">
                <a:latin typeface="Arial" panose="020B0604020202020204" pitchFamily="34" charset="0"/>
                <a:cs typeface="Arial" panose="020B0604020202020204" pitchFamily="34" charset="0"/>
              </a:rPr>
            </a:br>
            <a:br>
              <a:rPr lang="en-NZ" sz="3100" b="1" dirty="0">
                <a:latin typeface="Arial" panose="020B0604020202020204" pitchFamily="34" charset="0"/>
                <a:cs typeface="Arial" panose="020B0604020202020204" pitchFamily="34" charset="0"/>
              </a:rPr>
            </a:br>
            <a:r>
              <a:rPr lang="en-NZ" sz="3100" b="1" dirty="0">
                <a:solidFill>
                  <a:srgbClr val="00630B"/>
                </a:solidFill>
                <a:latin typeface="Arial" panose="020B0604020202020204" pitchFamily="34" charset="0"/>
                <a:cs typeface="Arial" panose="020B0604020202020204" pitchFamily="34" charset="0"/>
              </a:rPr>
              <a:t>Wishing you all a wonderful festive season </a:t>
            </a:r>
            <a:br>
              <a:rPr lang="en-NZ" sz="3100" b="1" dirty="0">
                <a:solidFill>
                  <a:srgbClr val="00630B"/>
                </a:solidFill>
                <a:latin typeface="Arial" panose="020B0604020202020204" pitchFamily="34" charset="0"/>
                <a:cs typeface="Arial" panose="020B0604020202020204" pitchFamily="34" charset="0"/>
              </a:rPr>
            </a:br>
            <a:r>
              <a:rPr lang="en-NZ" sz="3100" b="1" dirty="0">
                <a:solidFill>
                  <a:srgbClr val="00630B"/>
                </a:solidFill>
                <a:latin typeface="Arial" panose="020B0604020202020204" pitchFamily="34" charset="0"/>
                <a:cs typeface="Arial" panose="020B0604020202020204" pitchFamily="34" charset="0"/>
              </a:rPr>
              <a:t>and Happy Holidays &amp; </a:t>
            </a:r>
            <a:br>
              <a:rPr lang="en-NZ" sz="3100" b="1" dirty="0">
                <a:solidFill>
                  <a:srgbClr val="00630B"/>
                </a:solidFill>
                <a:latin typeface="Arial" panose="020B0604020202020204" pitchFamily="34" charset="0"/>
                <a:cs typeface="Arial" panose="020B0604020202020204" pitchFamily="34" charset="0"/>
              </a:rPr>
            </a:br>
            <a:r>
              <a:rPr lang="en-NZ" sz="3100" b="1" dirty="0">
                <a:solidFill>
                  <a:srgbClr val="00630B"/>
                </a:solidFill>
                <a:latin typeface="Arial" panose="020B0604020202020204" pitchFamily="34" charset="0"/>
                <a:cs typeface="Arial" panose="020B0604020202020204" pitchFamily="34" charset="0"/>
              </a:rPr>
              <a:t>a good start of the new Year </a:t>
            </a:r>
            <a:br>
              <a:rPr lang="en-NZ" sz="3100" b="1" dirty="0">
                <a:solidFill>
                  <a:srgbClr val="00630B"/>
                </a:solidFill>
                <a:latin typeface="Arial" panose="020B0604020202020204" pitchFamily="34" charset="0"/>
                <a:cs typeface="Arial" panose="020B0604020202020204" pitchFamily="34" charset="0"/>
              </a:rPr>
            </a:br>
            <a:r>
              <a:rPr lang="en-NZ" sz="3100" b="1" dirty="0">
                <a:solidFill>
                  <a:srgbClr val="00630B"/>
                </a:solidFill>
                <a:latin typeface="Arial" panose="020B0604020202020204" pitchFamily="34" charset="0"/>
                <a:cs typeface="Arial" panose="020B0604020202020204" pitchFamily="34" charset="0"/>
              </a:rPr>
              <a:t>Stay safe &amp; well !</a:t>
            </a:r>
            <a:br>
              <a:rPr lang="en-NZ" sz="3100" b="1" dirty="0">
                <a:solidFill>
                  <a:srgbClr val="FF0000"/>
                </a:solidFill>
                <a:latin typeface="Arial" panose="020B0604020202020204" pitchFamily="34" charset="0"/>
                <a:cs typeface="Arial" panose="020B0604020202020204" pitchFamily="34" charset="0"/>
              </a:rPr>
            </a:br>
            <a:r>
              <a:rPr lang="en-NZ" b="1" dirty="0" err="1">
                <a:solidFill>
                  <a:srgbClr val="FF0000"/>
                </a:solidFill>
              </a:rPr>
              <a:t>Ngā</a:t>
            </a:r>
            <a:r>
              <a:rPr lang="en-NZ" b="1" dirty="0">
                <a:solidFill>
                  <a:srgbClr val="FF0000"/>
                </a:solidFill>
              </a:rPr>
              <a:t> mihi o </a:t>
            </a:r>
            <a:r>
              <a:rPr lang="en-NZ" b="1" dirty="0" err="1">
                <a:solidFill>
                  <a:srgbClr val="FF0000"/>
                </a:solidFill>
              </a:rPr>
              <a:t>te</a:t>
            </a:r>
            <a:r>
              <a:rPr lang="en-NZ" b="1" dirty="0">
                <a:solidFill>
                  <a:srgbClr val="FF0000"/>
                </a:solidFill>
              </a:rPr>
              <a:t> </a:t>
            </a:r>
            <a:r>
              <a:rPr lang="en-NZ" b="1" dirty="0" err="1">
                <a:solidFill>
                  <a:srgbClr val="FF0000"/>
                </a:solidFill>
              </a:rPr>
              <a:t>Kirihimete</a:t>
            </a:r>
            <a:r>
              <a:rPr lang="en-NZ" b="1" dirty="0">
                <a:solidFill>
                  <a:srgbClr val="FF0000"/>
                </a:solidFill>
              </a:rPr>
              <a:t> me </a:t>
            </a:r>
            <a:r>
              <a:rPr lang="en-NZ" b="1" dirty="0" err="1">
                <a:solidFill>
                  <a:srgbClr val="FF0000"/>
                </a:solidFill>
              </a:rPr>
              <a:t>te</a:t>
            </a:r>
            <a:r>
              <a:rPr lang="en-NZ" b="1" dirty="0">
                <a:solidFill>
                  <a:srgbClr val="FF0000"/>
                </a:solidFill>
              </a:rPr>
              <a:t> Tau </a:t>
            </a:r>
            <a:r>
              <a:rPr lang="en-NZ" b="1" dirty="0" err="1">
                <a:solidFill>
                  <a:srgbClr val="FF0000"/>
                </a:solidFill>
              </a:rPr>
              <a:t>Hau</a:t>
            </a:r>
            <a:br>
              <a:rPr lang="en-NZ" sz="1100" b="1" dirty="0">
                <a:latin typeface="Arial" panose="020B0604020202020204" pitchFamily="34" charset="0"/>
                <a:cs typeface="Arial" panose="020B0604020202020204" pitchFamily="34" charset="0"/>
              </a:rPr>
            </a:br>
            <a:br>
              <a:rPr lang="en-NZ" sz="1100" b="1" dirty="0">
                <a:latin typeface="Arial" panose="020B0604020202020204" pitchFamily="34" charset="0"/>
                <a:cs typeface="Arial" panose="020B0604020202020204" pitchFamily="34" charset="0"/>
              </a:rPr>
            </a:br>
            <a:br>
              <a:rPr lang="en-NZ" sz="1100" b="1" dirty="0">
                <a:latin typeface="Arial" panose="020B0604020202020204" pitchFamily="34" charset="0"/>
                <a:cs typeface="Arial" panose="020B0604020202020204" pitchFamily="34" charset="0"/>
              </a:rPr>
            </a:br>
            <a:br>
              <a:rPr lang="en-NZ" sz="3100" b="1" dirty="0">
                <a:latin typeface="Arial" panose="020B0604020202020204" pitchFamily="34" charset="0"/>
                <a:cs typeface="Arial" panose="020B0604020202020204" pitchFamily="34" charset="0"/>
              </a:rPr>
            </a:br>
            <a:r>
              <a:rPr lang="en-NZ" sz="1100" b="1" dirty="0">
                <a:latin typeface="Arial" panose="020B0604020202020204" pitchFamily="34" charset="0"/>
                <a:cs typeface="Arial" panose="020B0604020202020204" pitchFamily="34" charset="0"/>
              </a:rPr>
              <a:t> </a:t>
            </a:r>
            <a:br>
              <a:rPr lang="en-NZ" sz="1100" b="1" dirty="0">
                <a:latin typeface="Arial" panose="020B0604020202020204" pitchFamily="34" charset="0"/>
                <a:cs typeface="Arial" panose="020B0604020202020204" pitchFamily="34" charset="0"/>
              </a:rPr>
            </a:br>
            <a:br>
              <a:rPr lang="en-NZ" b="1" dirty="0">
                <a:latin typeface="Arial" panose="020B0604020202020204" pitchFamily="34" charset="0"/>
                <a:cs typeface="Arial" panose="020B0604020202020204" pitchFamily="34" charset="0"/>
              </a:rPr>
            </a:br>
            <a:endParaRPr lang="en-NZ" sz="3600" cap="all" dirty="0"/>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228599" y="1476813"/>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7" name="Title 1">
            <a:extLst>
              <a:ext uri="{FF2B5EF4-FFF2-40B4-BE49-F238E27FC236}">
                <a16:creationId xmlns:a16="http://schemas.microsoft.com/office/drawing/2014/main" id="{BCA44F3C-E781-8F4B-8D3F-E1CD7205B155}"/>
              </a:ext>
            </a:extLst>
          </p:cNvPr>
          <p:cNvSpPr txBox="1">
            <a:spLocks/>
          </p:cNvSpPr>
          <p:nvPr/>
        </p:nvSpPr>
        <p:spPr>
          <a:xfrm>
            <a:off x="2930778" y="4202031"/>
            <a:ext cx="3081774" cy="14731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a:p>
            <a:pPr algn="l"/>
            <a:endParaRPr lang="en-US" sz="2800" b="1" dirty="0">
              <a:latin typeface="Arial"/>
              <a:cs typeface="Arial"/>
            </a:endParaRPr>
          </a:p>
        </p:txBody>
      </p:sp>
      <p:pic>
        <p:nvPicPr>
          <p:cNvPr id="5" name="Picture 4" descr="A picture containing drawing&#10;&#10;Description automatically generated">
            <a:extLst>
              <a:ext uri="{FF2B5EF4-FFF2-40B4-BE49-F238E27FC236}">
                <a16:creationId xmlns:a16="http://schemas.microsoft.com/office/drawing/2014/main" id="{9E02A1CB-79EC-434C-B8DC-4360DEF99681}"/>
              </a:ext>
            </a:extLst>
          </p:cNvPr>
          <p:cNvPicPr>
            <a:picLocks noChangeAspect="1"/>
          </p:cNvPicPr>
          <p:nvPr/>
        </p:nvPicPr>
        <p:blipFill>
          <a:blip r:embed="rId3"/>
          <a:stretch>
            <a:fillRect/>
          </a:stretch>
        </p:blipFill>
        <p:spPr>
          <a:xfrm>
            <a:off x="7452692" y="4202031"/>
            <a:ext cx="888395" cy="942786"/>
          </a:xfrm>
          <a:prstGeom prst="rect">
            <a:avLst/>
          </a:prstGeom>
        </p:spPr>
      </p:pic>
    </p:spTree>
    <p:extLst>
      <p:ext uri="{BB962C8B-B14F-4D97-AF65-F5344CB8AC3E}">
        <p14:creationId xmlns:p14="http://schemas.microsoft.com/office/powerpoint/2010/main" val="23353256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49000">
              <a:schemeClr val="bg1"/>
            </a:gs>
            <a:gs pos="99000">
              <a:srgbClr val="004200"/>
            </a:gs>
          </a:gsLst>
          <a:lin ang="5760000" scaled="0"/>
          <a:tileRect/>
        </a:gradFill>
        <a:effectLst/>
      </p:bgPr>
    </p:bg>
    <p:spTree>
      <p:nvGrpSpPr>
        <p:cNvPr id="1" name=""/>
        <p:cNvGrpSpPr/>
        <p:nvPr/>
      </p:nvGrpSpPr>
      <p:grpSpPr>
        <a:xfrm>
          <a:off x="0" y="0"/>
          <a:ext cx="0" cy="0"/>
          <a:chOff x="0" y="0"/>
          <a:chExt cx="0" cy="0"/>
        </a:xfrm>
      </p:grpSpPr>
      <p:pic>
        <p:nvPicPr>
          <p:cNvPr id="4" name="Picture 3" descr="NZDSN_LOGO.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7332" y="2169401"/>
            <a:ext cx="4699486" cy="1674236"/>
          </a:xfrm>
          <a:prstGeom prst="rect">
            <a:avLst/>
          </a:prstGeom>
        </p:spPr>
      </p:pic>
      <p:sp>
        <p:nvSpPr>
          <p:cNvPr id="9" name="Footer Placeholder 8"/>
          <p:cNvSpPr>
            <a:spLocks noGrp="1"/>
          </p:cNvSpPr>
          <p:nvPr>
            <p:ph type="ftr" sz="quarter" idx="11"/>
          </p:nvPr>
        </p:nvSpPr>
        <p:spPr>
          <a:xfrm>
            <a:off x="2851356" y="5432219"/>
            <a:ext cx="3490450" cy="365125"/>
          </a:xfrm>
        </p:spPr>
        <p:txBody>
          <a:bodyPr/>
          <a:lstStyle/>
          <a:p>
            <a:r>
              <a:rPr lang="hr-HR" sz="1800" dirty="0">
                <a:solidFill>
                  <a:schemeClr val="bg1"/>
                </a:solidFill>
              </a:rPr>
              <a:t>www.nzdsn.org.nz | 04 473 4678</a:t>
            </a:r>
            <a:endParaRPr lang="en-US" sz="1800" dirty="0">
              <a:solidFill>
                <a:schemeClr val="bg1"/>
              </a:solidFill>
            </a:endParaRPr>
          </a:p>
        </p:txBody>
      </p:sp>
    </p:spTree>
    <p:extLst>
      <p:ext uri="{BB962C8B-B14F-4D97-AF65-F5344CB8AC3E}">
        <p14:creationId xmlns:p14="http://schemas.microsoft.com/office/powerpoint/2010/main" val="39329194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196" y="328218"/>
            <a:ext cx="8229600" cy="1211089"/>
          </a:xfrm>
        </p:spPr>
        <p:txBody>
          <a:bodyPr>
            <a:normAutofit/>
          </a:bodyPr>
          <a:lstStyle/>
          <a:p>
            <a:r>
              <a:rPr lang="en-US" b="1" cap="all" dirty="0">
                <a:latin typeface="Arial"/>
                <a:cs typeface="Arial"/>
              </a:rPr>
              <a:t>Welcome &amp; </a:t>
            </a:r>
            <a:br>
              <a:rPr lang="en-US" b="1" cap="all" dirty="0">
                <a:latin typeface="Arial"/>
                <a:cs typeface="Arial"/>
              </a:rPr>
            </a:br>
            <a:r>
              <a:rPr lang="en-US" b="1" cap="all" dirty="0">
                <a:latin typeface="Arial"/>
                <a:cs typeface="Arial"/>
              </a:rPr>
              <a:t>Introductions</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sp>
        <p:nvSpPr>
          <p:cNvPr id="13" name="Title 1"/>
          <p:cNvSpPr txBox="1">
            <a:spLocks/>
          </p:cNvSpPr>
          <p:nvPr/>
        </p:nvSpPr>
        <p:spPr>
          <a:xfrm>
            <a:off x="374196" y="1479805"/>
            <a:ext cx="8229600" cy="383888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93068" y="16066350"/>
            <a:ext cx="1990193" cy="713525"/>
          </a:xfrm>
          <a:prstGeom prst="rect">
            <a:avLst/>
          </a:prstGeom>
        </p:spPr>
      </p:pic>
      <p:sp>
        <p:nvSpPr>
          <p:cNvPr id="3" name="TextBox 2"/>
          <p:cNvSpPr txBox="1"/>
          <p:nvPr/>
        </p:nvSpPr>
        <p:spPr>
          <a:xfrm>
            <a:off x="-719667" y="4148667"/>
            <a:ext cx="184666" cy="369332"/>
          </a:xfrm>
          <a:prstGeom prst="rect">
            <a:avLst/>
          </a:prstGeom>
          <a:noFill/>
        </p:spPr>
        <p:txBody>
          <a:bodyPr wrap="none" rtlCol="0">
            <a:spAutoFit/>
          </a:bodyPr>
          <a:lstStyle/>
          <a:p>
            <a:endParaRPr lang="en-US" dirty="0"/>
          </a:p>
        </p:txBody>
      </p:sp>
      <p:sp>
        <p:nvSpPr>
          <p:cNvPr id="4" name="TextBox 3">
            <a:extLst>
              <a:ext uri="{FF2B5EF4-FFF2-40B4-BE49-F238E27FC236}">
                <a16:creationId xmlns:a16="http://schemas.microsoft.com/office/drawing/2014/main" id="{97A71A19-4737-484A-A2C7-8D99446696C8}"/>
              </a:ext>
            </a:extLst>
          </p:cNvPr>
          <p:cNvSpPr txBox="1"/>
          <p:nvPr/>
        </p:nvSpPr>
        <p:spPr>
          <a:xfrm>
            <a:off x="513847" y="2668682"/>
            <a:ext cx="4704372" cy="2369880"/>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endParaRPr lang="en-US" sz="800" dirty="0">
              <a:solidFill>
                <a:srgbClr val="00630B"/>
              </a:solidFill>
              <a:latin typeface="Aharoni" panose="020F0502020204030204" pitchFamily="34" charset="0"/>
              <a:cs typeface="Aharoni" panose="020F0502020204030204" pitchFamily="34" charset="0"/>
            </a:endParaRPr>
          </a:p>
          <a:p>
            <a:pPr algn="ctr"/>
            <a:r>
              <a:rPr lang="en-US" sz="2000" dirty="0">
                <a:solidFill>
                  <a:srgbClr val="00630B"/>
                </a:solidFill>
                <a:latin typeface="Aharoni" panose="020F0502020204030204" pitchFamily="34" charset="0"/>
                <a:cs typeface="Aharoni" panose="020F0502020204030204" pitchFamily="34" charset="0"/>
              </a:rPr>
              <a:t>KARAKIA</a:t>
            </a:r>
          </a:p>
          <a:p>
            <a:pPr algn="ctr"/>
            <a:endParaRPr lang="en-NZ" sz="2000" i="1" dirty="0">
              <a:solidFill>
                <a:srgbClr val="00630B"/>
              </a:solidFill>
              <a:latin typeface="Aharoni" panose="020F0502020204030204" pitchFamily="34" charset="0"/>
              <a:cs typeface="Aharoni" panose="020F0502020204030204" pitchFamily="34" charset="0"/>
            </a:endParaRPr>
          </a:p>
          <a:p>
            <a:pPr algn="ctr"/>
            <a:r>
              <a:rPr lang="en-NZ" sz="2000" i="1" dirty="0">
                <a:solidFill>
                  <a:srgbClr val="00630B"/>
                </a:solidFill>
                <a:latin typeface="Aharoni" panose="020F0502020204030204" pitchFamily="34" charset="0"/>
                <a:cs typeface="Aharoni" panose="020F0502020204030204" pitchFamily="34" charset="0"/>
              </a:rPr>
              <a:t>He </a:t>
            </a:r>
            <a:r>
              <a:rPr lang="en-NZ" sz="2000" i="1" dirty="0" err="1">
                <a:solidFill>
                  <a:srgbClr val="00630B"/>
                </a:solidFill>
                <a:latin typeface="Aharoni" panose="020F0502020204030204" pitchFamily="34" charset="0"/>
                <a:cs typeface="Aharoni" panose="020F0502020204030204" pitchFamily="34" charset="0"/>
              </a:rPr>
              <a:t>tini</a:t>
            </a:r>
            <a:r>
              <a:rPr lang="en-NZ" sz="2000" i="1" dirty="0">
                <a:solidFill>
                  <a:srgbClr val="00630B"/>
                </a:solidFill>
                <a:latin typeface="Aharoni" panose="020F0502020204030204" pitchFamily="34" charset="0"/>
                <a:cs typeface="Aharoni" panose="020F0502020204030204" pitchFamily="34" charset="0"/>
              </a:rPr>
              <a:t> </a:t>
            </a:r>
            <a:r>
              <a:rPr lang="en-NZ" sz="2000" i="1" dirty="0" err="1">
                <a:solidFill>
                  <a:srgbClr val="00630B"/>
                </a:solidFill>
                <a:latin typeface="Aharoni" panose="020F0502020204030204" pitchFamily="34" charset="0"/>
                <a:cs typeface="Aharoni" panose="020F0502020204030204" pitchFamily="34" charset="0"/>
              </a:rPr>
              <a:t>nga</a:t>
            </a:r>
            <a:r>
              <a:rPr lang="en-NZ" sz="2000" i="1" dirty="0">
                <a:solidFill>
                  <a:srgbClr val="00630B"/>
                </a:solidFill>
                <a:latin typeface="Aharoni" panose="020F0502020204030204" pitchFamily="34" charset="0"/>
                <a:cs typeface="Aharoni" panose="020F0502020204030204" pitchFamily="34" charset="0"/>
              </a:rPr>
              <a:t> </a:t>
            </a:r>
            <a:r>
              <a:rPr lang="en-NZ" sz="2000" i="1" dirty="0" err="1">
                <a:solidFill>
                  <a:srgbClr val="00630B"/>
                </a:solidFill>
                <a:latin typeface="Aharoni" panose="020F0502020204030204" pitchFamily="34" charset="0"/>
                <a:cs typeface="Aharoni" panose="020F0502020204030204" pitchFamily="34" charset="0"/>
              </a:rPr>
              <a:t>whetu</a:t>
            </a:r>
            <a:r>
              <a:rPr lang="en-NZ" sz="2000" i="1" dirty="0">
                <a:solidFill>
                  <a:srgbClr val="00630B"/>
                </a:solidFill>
                <a:latin typeface="Aharoni" panose="020F0502020204030204" pitchFamily="34" charset="0"/>
                <a:cs typeface="Aharoni" panose="020F0502020204030204" pitchFamily="34" charset="0"/>
              </a:rPr>
              <a:t> e </a:t>
            </a:r>
            <a:r>
              <a:rPr lang="en-NZ" sz="2000" i="1" dirty="0" err="1">
                <a:solidFill>
                  <a:srgbClr val="00630B"/>
                </a:solidFill>
                <a:latin typeface="Aharoni" panose="020F0502020204030204" pitchFamily="34" charset="0"/>
                <a:cs typeface="Aharoni" panose="020F0502020204030204" pitchFamily="34" charset="0"/>
              </a:rPr>
              <a:t>ngaro</a:t>
            </a:r>
            <a:r>
              <a:rPr lang="en-NZ" sz="2000" i="1" dirty="0">
                <a:solidFill>
                  <a:srgbClr val="00630B"/>
                </a:solidFill>
                <a:latin typeface="Aharoni" panose="020F0502020204030204" pitchFamily="34" charset="0"/>
                <a:cs typeface="Aharoni" panose="020F0502020204030204" pitchFamily="34" charset="0"/>
              </a:rPr>
              <a:t> I </a:t>
            </a:r>
            <a:r>
              <a:rPr lang="en-NZ" sz="2000" i="1" dirty="0" err="1">
                <a:solidFill>
                  <a:srgbClr val="00630B"/>
                </a:solidFill>
                <a:latin typeface="Aharoni" panose="020F0502020204030204" pitchFamily="34" charset="0"/>
                <a:cs typeface="Aharoni" panose="020F0502020204030204" pitchFamily="34" charset="0"/>
              </a:rPr>
              <a:t>te</a:t>
            </a:r>
            <a:r>
              <a:rPr lang="en-NZ" sz="2000" i="1" dirty="0">
                <a:solidFill>
                  <a:srgbClr val="00630B"/>
                </a:solidFill>
                <a:latin typeface="Aharoni" panose="020F0502020204030204" pitchFamily="34" charset="0"/>
                <a:cs typeface="Aharoni" panose="020F0502020204030204" pitchFamily="34" charset="0"/>
              </a:rPr>
              <a:t> </a:t>
            </a:r>
            <a:r>
              <a:rPr lang="en-NZ" sz="2000" i="1" dirty="0" err="1">
                <a:solidFill>
                  <a:srgbClr val="00630B"/>
                </a:solidFill>
                <a:latin typeface="Aharoni" panose="020F0502020204030204" pitchFamily="34" charset="0"/>
                <a:cs typeface="Aharoni" panose="020F0502020204030204" pitchFamily="34" charset="0"/>
              </a:rPr>
              <a:t>Kapua</a:t>
            </a:r>
            <a:r>
              <a:rPr lang="en-NZ" sz="2000" i="1" dirty="0">
                <a:solidFill>
                  <a:srgbClr val="00630B"/>
                </a:solidFill>
                <a:latin typeface="Aharoni" panose="020F0502020204030204" pitchFamily="34" charset="0"/>
                <a:cs typeface="Aharoni" panose="020F0502020204030204" pitchFamily="34" charset="0"/>
              </a:rPr>
              <a:t> </a:t>
            </a:r>
            <a:r>
              <a:rPr lang="en-NZ" sz="2000" i="1" dirty="0" err="1">
                <a:solidFill>
                  <a:srgbClr val="00630B"/>
                </a:solidFill>
                <a:latin typeface="Aharoni" panose="020F0502020204030204" pitchFamily="34" charset="0"/>
                <a:cs typeface="Aharoni" panose="020F0502020204030204" pitchFamily="34" charset="0"/>
              </a:rPr>
              <a:t>iti</a:t>
            </a:r>
            <a:endParaRPr lang="en-NZ" sz="2000" i="1" dirty="0">
              <a:solidFill>
                <a:srgbClr val="00630B"/>
              </a:solidFill>
              <a:latin typeface="Aharoni" panose="020F0502020204030204" pitchFamily="34" charset="0"/>
              <a:cs typeface="Aharoni" panose="020F0502020204030204" pitchFamily="34" charset="0"/>
            </a:endParaRPr>
          </a:p>
          <a:p>
            <a:pPr algn="ctr"/>
            <a:r>
              <a:rPr lang="en-NZ" sz="2000" i="1" dirty="0">
                <a:solidFill>
                  <a:srgbClr val="00630B"/>
                </a:solidFill>
                <a:latin typeface="Aharoni" panose="020F0502020204030204" pitchFamily="34" charset="0"/>
                <a:cs typeface="Aharoni" panose="020F0502020204030204" pitchFamily="34" charset="0"/>
              </a:rPr>
              <a:t>Many stars can not  </a:t>
            </a:r>
            <a:r>
              <a:rPr lang="en-NZ" sz="2000" i="1">
                <a:solidFill>
                  <a:srgbClr val="00630B"/>
                </a:solidFill>
                <a:latin typeface="Aharoni" panose="020F0502020204030204" pitchFamily="34" charset="0"/>
                <a:cs typeface="Aharoni" panose="020F0502020204030204" pitchFamily="34" charset="0"/>
              </a:rPr>
              <a:t>be concealed by </a:t>
            </a:r>
            <a:r>
              <a:rPr lang="en-NZ" sz="2000" i="1" dirty="0">
                <a:solidFill>
                  <a:srgbClr val="00630B"/>
                </a:solidFill>
                <a:latin typeface="Aharoni" panose="020F0502020204030204" pitchFamily="34" charset="0"/>
                <a:cs typeface="Aharoni" panose="020F0502020204030204" pitchFamily="34" charset="0"/>
              </a:rPr>
              <a:t>a small cloud</a:t>
            </a:r>
            <a:br>
              <a:rPr lang="en-US" sz="2000" dirty="0">
                <a:solidFill>
                  <a:srgbClr val="00630B"/>
                </a:solidFill>
                <a:latin typeface="Aharoni" panose="020F0502020204030204" pitchFamily="34" charset="0"/>
                <a:cs typeface="Aharoni" panose="020F0502020204030204" pitchFamily="34" charset="0"/>
              </a:rPr>
            </a:br>
            <a:endParaRPr lang="en-US" sz="2000" dirty="0">
              <a:solidFill>
                <a:srgbClr val="00630B"/>
              </a:solidFill>
              <a:latin typeface="Aharoni" panose="020F0502020204030204" pitchFamily="34" charset="0"/>
              <a:cs typeface="Aharoni" panose="020F0502020204030204" pitchFamily="34" charset="0"/>
            </a:endParaRPr>
          </a:p>
        </p:txBody>
      </p:sp>
      <p:pic>
        <p:nvPicPr>
          <p:cNvPr id="8" name="Picture 7">
            <a:extLst>
              <a:ext uri="{FF2B5EF4-FFF2-40B4-BE49-F238E27FC236}">
                <a16:creationId xmlns:a16="http://schemas.microsoft.com/office/drawing/2014/main" id="{BF279576-FAB5-2C4C-B426-9CB3BC16C0BD}"/>
              </a:ext>
            </a:extLst>
          </p:cNvPr>
          <p:cNvPicPr>
            <a:picLocks noChangeAspect="1"/>
          </p:cNvPicPr>
          <p:nvPr/>
        </p:nvPicPr>
        <p:blipFill>
          <a:blip r:embed="rId4"/>
          <a:stretch>
            <a:fillRect/>
          </a:stretch>
        </p:blipFill>
        <p:spPr>
          <a:xfrm>
            <a:off x="5672817" y="372138"/>
            <a:ext cx="3091675" cy="2318756"/>
          </a:xfrm>
          <a:prstGeom prst="rect">
            <a:avLst/>
          </a:prstGeom>
        </p:spPr>
      </p:pic>
    </p:spTree>
    <p:extLst>
      <p:ext uri="{BB962C8B-B14F-4D97-AF65-F5344CB8AC3E}">
        <p14:creationId xmlns:p14="http://schemas.microsoft.com/office/powerpoint/2010/main" val="28082897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80582" y="221445"/>
            <a:ext cx="8229600" cy="1211089"/>
          </a:xfrm>
        </p:spPr>
        <p:txBody>
          <a:bodyPr/>
          <a:lstStyle/>
          <a:p>
            <a:pPr algn="l"/>
            <a:r>
              <a:rPr lang="en-NZ" b="1" cap="all" dirty="0">
                <a:latin typeface="Arial" panose="020B0604020202020204" pitchFamily="34" charset="0"/>
                <a:cs typeface="Arial" panose="020B0604020202020204" pitchFamily="34" charset="0"/>
              </a:rPr>
              <a:t>Programme today</a:t>
            </a:r>
            <a:endParaRPr lang="en-US" b="1" cap="all" dirty="0">
              <a:latin typeface="Arial"/>
              <a:cs typeface="Arial"/>
            </a:endParaRP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680582" y="1217010"/>
            <a:ext cx="8689297" cy="4423980"/>
          </a:xfrm>
          <a:prstGeom prst="rect">
            <a:avLst/>
          </a:prstGeom>
        </p:spPr>
        <p:txBody>
          <a:bodyPr vert="horz" lIns="91440" tIns="45720" rIns="91440" bIns="45720" rtlCol="0" anchor="ctr">
            <a:normAutofit fontScale="250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NZ" sz="6000" b="1" dirty="0">
                <a:solidFill>
                  <a:srgbClr val="004200"/>
                </a:solidFill>
              </a:rPr>
              <a:t>Auckland Regional Networking Meeting</a:t>
            </a:r>
          </a:p>
          <a:p>
            <a:pPr algn="l"/>
            <a:endParaRPr lang="en-NZ" sz="4200" b="1" dirty="0">
              <a:solidFill>
                <a:srgbClr val="004200"/>
              </a:solidFill>
            </a:endParaRPr>
          </a:p>
          <a:p>
            <a:pPr algn="l"/>
            <a:endParaRPr lang="en-NZ" sz="4200" b="1" dirty="0">
              <a:solidFill>
                <a:srgbClr val="004200"/>
              </a:solidFill>
            </a:endParaRPr>
          </a:p>
          <a:p>
            <a:pPr algn="l"/>
            <a:r>
              <a:rPr lang="en-NZ" sz="8000" b="1" dirty="0"/>
              <a:t>Programme:</a:t>
            </a:r>
            <a:br>
              <a:rPr lang="en-NZ" sz="8000" b="1" dirty="0"/>
            </a:br>
            <a:r>
              <a:rPr lang="en-NZ" sz="8000" b="1" dirty="0"/>
              <a:t>09.30 am	Welcome &amp; introductions  </a:t>
            </a:r>
            <a:br>
              <a:rPr lang="en-NZ" sz="8000" b="1" dirty="0"/>
            </a:br>
            <a:r>
              <a:rPr lang="en-NZ" sz="8000" b="1" dirty="0"/>
              <a:t>09.40 am	Update NZDSN from Garth Bennie, CE NZDSN </a:t>
            </a:r>
          </a:p>
          <a:p>
            <a:pPr algn="l"/>
            <a:r>
              <a:rPr lang="en-NZ" sz="8000" b="1" dirty="0"/>
              <a:t>10.10 am	Presentation Scott Lee, GPSOS, ACC Attitude Awards Employer of the 			year finalist 2020 </a:t>
            </a:r>
            <a:br>
              <a:rPr lang="en-NZ" sz="8000" b="1" dirty="0"/>
            </a:br>
            <a:r>
              <a:rPr lang="en-NZ" sz="8000" b="1" dirty="0"/>
              <a:t>10.35 am	Morning tea</a:t>
            </a:r>
            <a:br>
              <a:rPr lang="en-NZ" sz="8000" b="1" dirty="0"/>
            </a:br>
            <a:r>
              <a:rPr lang="en-NZ" sz="8000" b="1" dirty="0"/>
              <a:t>11.00 am	Presentation I-lead team, Young people’s experiences during </a:t>
            </a:r>
          </a:p>
          <a:p>
            <a:pPr algn="l"/>
            <a:r>
              <a:rPr lang="en-NZ" sz="8000" b="1" dirty="0"/>
              <a:t>			COVID 19 &amp; Outcomes of the I-Lead Conference 2019</a:t>
            </a:r>
            <a:br>
              <a:rPr lang="en-NZ" sz="8000" b="1" dirty="0"/>
            </a:br>
            <a:r>
              <a:rPr lang="en-NZ" sz="8000" b="1" dirty="0"/>
              <a:t>11.25 am	Presentation Humanly, Janelle Fisher and Lisa Clausen, Transforming 			Your Service to Align with Sector Transformation: creating change 				with connection cultures</a:t>
            </a:r>
            <a:br>
              <a:rPr lang="en-NZ" sz="8000" b="1" dirty="0"/>
            </a:br>
            <a:r>
              <a:rPr lang="en-NZ" sz="8000" b="1" dirty="0"/>
              <a:t>12.25 pm	Wrapping up meeting</a:t>
            </a:r>
            <a:br>
              <a:rPr lang="en-NZ" sz="8000" b="1" dirty="0"/>
            </a:br>
            <a:r>
              <a:rPr lang="en-NZ" sz="8000" b="1" dirty="0"/>
              <a:t>12.30 pm	Meeting finishes</a:t>
            </a:r>
          </a:p>
          <a:p>
            <a:pPr algn="l"/>
            <a:r>
              <a:rPr lang="en-US" sz="8000" b="1" dirty="0"/>
              <a:t>.</a:t>
            </a:r>
            <a:endParaRPr lang="en-NZ" sz="8000" b="1" dirty="0"/>
          </a:p>
          <a:p>
            <a:pPr algn="l"/>
            <a:endParaRPr lang="en-NZ" b="1" dirty="0"/>
          </a:p>
          <a:p>
            <a:pPr algn="l"/>
            <a:br>
              <a:rPr lang="en-NZ" sz="2800" b="1" dirty="0"/>
            </a:br>
            <a:endParaRPr lang="en-NZ" sz="2800" dirty="0"/>
          </a:p>
        </p:txBody>
      </p:sp>
    </p:spTree>
    <p:extLst>
      <p:ext uri="{BB962C8B-B14F-4D97-AF65-F5344CB8AC3E}">
        <p14:creationId xmlns:p14="http://schemas.microsoft.com/office/powerpoint/2010/main" val="2807750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244" y="731953"/>
            <a:ext cx="8229600" cy="1211089"/>
          </a:xfrm>
        </p:spPr>
        <p:txBody>
          <a:bodyPr>
            <a:normAutofit/>
          </a:bodyPr>
          <a:lstStyle/>
          <a:p>
            <a:r>
              <a:rPr lang="en-US" b="1" cap="all" dirty="0">
                <a:latin typeface="Arial"/>
                <a:cs typeface="Arial"/>
              </a:rPr>
              <a:t>Welcome &amp; </a:t>
            </a:r>
            <a:br>
              <a:rPr lang="en-US" b="1" cap="all" dirty="0">
                <a:latin typeface="Arial"/>
                <a:cs typeface="Arial"/>
              </a:rPr>
            </a:br>
            <a:r>
              <a:rPr lang="en-US" b="1" cap="all" dirty="0">
                <a:latin typeface="Arial"/>
                <a:cs typeface="Arial"/>
              </a:rPr>
              <a:t>Introductions</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sp>
        <p:nvSpPr>
          <p:cNvPr id="13" name="Title 1"/>
          <p:cNvSpPr txBox="1">
            <a:spLocks/>
          </p:cNvSpPr>
          <p:nvPr/>
        </p:nvSpPr>
        <p:spPr>
          <a:xfrm>
            <a:off x="374196" y="1479805"/>
            <a:ext cx="8229600" cy="3838888"/>
          </a:xfrm>
          <a:prstGeom prst="rect">
            <a:avLst/>
          </a:prstGeom>
          <a:ln>
            <a:solidFill>
              <a:schemeClr val="bg1"/>
            </a:solidFill>
          </a:ln>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3" name="TextBox 2"/>
          <p:cNvSpPr txBox="1"/>
          <p:nvPr/>
        </p:nvSpPr>
        <p:spPr>
          <a:xfrm>
            <a:off x="-719667" y="4148667"/>
            <a:ext cx="184666" cy="369332"/>
          </a:xfrm>
          <a:prstGeom prst="rect">
            <a:avLst/>
          </a:prstGeom>
          <a:noFill/>
        </p:spPr>
        <p:txBody>
          <a:bodyPr wrap="none" rtlCol="0">
            <a:spAutoFit/>
          </a:bodyPr>
          <a:lstStyle/>
          <a:p>
            <a:endParaRPr lang="en-US" dirty="0"/>
          </a:p>
        </p:txBody>
      </p:sp>
      <p:pic>
        <p:nvPicPr>
          <p:cNvPr id="8" name="Picture 7">
            <a:extLst>
              <a:ext uri="{FF2B5EF4-FFF2-40B4-BE49-F238E27FC236}">
                <a16:creationId xmlns:a16="http://schemas.microsoft.com/office/drawing/2014/main" id="{BF279576-FAB5-2C4C-B426-9CB3BC16C0BD}"/>
              </a:ext>
            </a:extLst>
          </p:cNvPr>
          <p:cNvPicPr>
            <a:picLocks noChangeAspect="1"/>
          </p:cNvPicPr>
          <p:nvPr/>
        </p:nvPicPr>
        <p:blipFill>
          <a:blip r:embed="rId4"/>
          <a:stretch>
            <a:fillRect/>
          </a:stretch>
        </p:blipFill>
        <p:spPr>
          <a:xfrm>
            <a:off x="251244" y="2502564"/>
            <a:ext cx="3216528" cy="2412395"/>
          </a:xfrm>
          <a:prstGeom prst="rect">
            <a:avLst/>
          </a:prstGeom>
        </p:spPr>
      </p:pic>
      <p:graphicFrame>
        <p:nvGraphicFramePr>
          <p:cNvPr id="6" name="Diagram 5">
            <a:extLst>
              <a:ext uri="{FF2B5EF4-FFF2-40B4-BE49-F238E27FC236}">
                <a16:creationId xmlns:a16="http://schemas.microsoft.com/office/drawing/2014/main" id="{021D1BAA-6BAA-574A-8E7D-7074B32E8062}"/>
              </a:ext>
            </a:extLst>
          </p:cNvPr>
          <p:cNvGraphicFramePr/>
          <p:nvPr>
            <p:extLst>
              <p:ext uri="{D42A27DB-BD31-4B8C-83A1-F6EECF244321}">
                <p14:modId xmlns:p14="http://schemas.microsoft.com/office/powerpoint/2010/main" val="2267361342"/>
              </p:ext>
            </p:extLst>
          </p:nvPr>
        </p:nvGraphicFramePr>
        <p:xfrm>
          <a:off x="1524000" y="2690894"/>
          <a:ext cx="4748214" cy="277010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5-point Star 3">
            <a:extLst>
              <a:ext uri="{FF2B5EF4-FFF2-40B4-BE49-F238E27FC236}">
                <a16:creationId xmlns:a16="http://schemas.microsoft.com/office/drawing/2014/main" id="{74D02AD4-B371-C94F-80AA-EDD2F8A711CB}"/>
              </a:ext>
            </a:extLst>
          </p:cNvPr>
          <p:cNvSpPr/>
          <p:nvPr/>
        </p:nvSpPr>
        <p:spPr>
          <a:xfrm>
            <a:off x="4192541" y="1943042"/>
            <a:ext cx="4136062" cy="3662859"/>
          </a:xfrm>
          <a:prstGeom prst="star5">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dirty="0"/>
              <a:t>WHAT WOULD YOU DO </a:t>
            </a:r>
          </a:p>
          <a:p>
            <a:pPr algn="ctr"/>
            <a:r>
              <a:rPr lang="en-US" dirty="0"/>
              <a:t>IF YOU COULD NOT FAIL ?</a:t>
            </a:r>
          </a:p>
        </p:txBody>
      </p:sp>
      <p:sp>
        <p:nvSpPr>
          <p:cNvPr id="5" name="TextBox 4">
            <a:extLst>
              <a:ext uri="{FF2B5EF4-FFF2-40B4-BE49-F238E27FC236}">
                <a16:creationId xmlns:a16="http://schemas.microsoft.com/office/drawing/2014/main" id="{CD130AE7-89AE-CC4B-96E7-1C7991D7BFF6}"/>
              </a:ext>
            </a:extLst>
          </p:cNvPr>
          <p:cNvSpPr txBox="1"/>
          <p:nvPr/>
        </p:nvSpPr>
        <p:spPr>
          <a:xfrm>
            <a:off x="4791016" y="2130494"/>
            <a:ext cx="4288303" cy="830997"/>
          </a:xfrm>
          <a:prstGeom prst="rect">
            <a:avLst/>
          </a:prstGeom>
          <a:noFill/>
        </p:spPr>
        <p:txBody>
          <a:bodyPr wrap="square" rtlCol="0">
            <a:spAutoFit/>
          </a:bodyPr>
          <a:lstStyle/>
          <a:p>
            <a:r>
              <a:rPr lang="en-US" sz="2400" i="1" dirty="0">
                <a:solidFill>
                  <a:schemeClr val="bg1"/>
                </a:solidFill>
                <a:highlight>
                  <a:srgbClr val="000080"/>
                </a:highlight>
              </a:rPr>
              <a:t>REACH FOR THE STARS/ </a:t>
            </a:r>
          </a:p>
          <a:p>
            <a:r>
              <a:rPr lang="en-US" sz="2400" i="1" dirty="0">
                <a:solidFill>
                  <a:schemeClr val="bg1"/>
                </a:solidFill>
                <a:highlight>
                  <a:srgbClr val="000080"/>
                </a:highlight>
              </a:rPr>
              <a:t>    THE SKY IS THE LIMIT</a:t>
            </a:r>
          </a:p>
        </p:txBody>
      </p:sp>
    </p:spTree>
    <p:extLst>
      <p:ext uri="{BB962C8B-B14F-4D97-AF65-F5344CB8AC3E}">
        <p14:creationId xmlns:p14="http://schemas.microsoft.com/office/powerpoint/2010/main" val="28629109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80582" y="221445"/>
            <a:ext cx="8229600" cy="1211089"/>
          </a:xfrm>
        </p:spPr>
        <p:txBody>
          <a:bodyPr/>
          <a:lstStyle/>
          <a:p>
            <a:pPr algn="l"/>
            <a:r>
              <a:rPr lang="en-NZ" b="1" cap="all" dirty="0">
                <a:latin typeface="Arial" panose="020B0604020202020204" pitchFamily="34" charset="0"/>
                <a:cs typeface="Arial" panose="020B0604020202020204" pitchFamily="34" charset="0"/>
              </a:rPr>
              <a:t>Auckland region 2020</a:t>
            </a:r>
            <a:endParaRPr lang="en-US" b="1" cap="all" dirty="0">
              <a:latin typeface="Arial"/>
              <a:cs typeface="Arial"/>
            </a:endParaRP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236064" y="1217010"/>
            <a:ext cx="8689297" cy="4423980"/>
          </a:xfrm>
          <a:prstGeom prst="rect">
            <a:avLst/>
          </a:prstGeom>
        </p:spPr>
        <p:txBody>
          <a:bodyPr vert="horz" lIns="91440" tIns="45720" rIns="91440" bIns="45720" rtlCol="0" anchor="ctr">
            <a:normAutofit fontScale="47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NZ" sz="4200" b="1" dirty="0">
              <a:solidFill>
                <a:srgbClr val="004200"/>
              </a:solidFill>
            </a:endParaRPr>
          </a:p>
          <a:p>
            <a:pPr marL="571500" indent="-571500" algn="l">
              <a:buFont typeface="Arial" panose="020B0604020202020204" pitchFamily="34" charset="0"/>
              <a:buChar char="•"/>
            </a:pPr>
            <a:r>
              <a:rPr lang="en-NZ" sz="4200" b="1" dirty="0">
                <a:solidFill>
                  <a:srgbClr val="004200"/>
                </a:solidFill>
              </a:rPr>
              <a:t>Boutique/ small providers network:</a:t>
            </a:r>
          </a:p>
          <a:p>
            <a:pPr marL="1200150" lvl="2" indent="-285750">
              <a:buFont typeface="Arial" panose="020B0604020202020204" pitchFamily="34" charset="0"/>
              <a:buChar char="•"/>
            </a:pPr>
            <a:r>
              <a:rPr lang="en-NZ" sz="3800" b="1" dirty="0">
                <a:solidFill>
                  <a:srgbClr val="004200"/>
                </a:solidFill>
              </a:rPr>
              <a:t>2020, 5 Feb + 29 July, 2021 4 Feb, Building a relationship of trust with MOH, MSD &amp; </a:t>
            </a:r>
            <a:r>
              <a:rPr lang="en-NZ" sz="3800" b="1" dirty="0" err="1">
                <a:solidFill>
                  <a:srgbClr val="004200"/>
                </a:solidFill>
              </a:rPr>
              <a:t>Taikura</a:t>
            </a:r>
            <a:r>
              <a:rPr lang="en-NZ" sz="3800" b="1" dirty="0">
                <a:solidFill>
                  <a:srgbClr val="004200"/>
                </a:solidFill>
              </a:rPr>
              <a:t> Trust </a:t>
            </a:r>
          </a:p>
          <a:p>
            <a:pPr marL="1200150" lvl="2" indent="-285750">
              <a:buFont typeface="Arial" panose="020B0604020202020204" pitchFamily="34" charset="0"/>
              <a:buChar char="•"/>
            </a:pPr>
            <a:r>
              <a:rPr lang="en-NZ" sz="3800" b="1" dirty="0">
                <a:solidFill>
                  <a:srgbClr val="004200"/>
                </a:solidFill>
              </a:rPr>
              <a:t>BILD Positive behavioural training November </a:t>
            </a:r>
          </a:p>
          <a:p>
            <a:pPr lvl="2"/>
            <a:endParaRPr lang="en-NZ" sz="3800" b="1" dirty="0">
              <a:solidFill>
                <a:srgbClr val="004200"/>
              </a:solidFill>
            </a:endParaRPr>
          </a:p>
          <a:p>
            <a:pPr marL="571500" indent="-571500" algn="l">
              <a:buFont typeface="Arial" panose="020B0604020202020204" pitchFamily="34" charset="0"/>
              <a:buChar char="•"/>
            </a:pPr>
            <a:r>
              <a:rPr lang="en-NZ" sz="4200" b="1" dirty="0">
                <a:solidFill>
                  <a:srgbClr val="004200"/>
                </a:solidFill>
              </a:rPr>
              <a:t>‘Collaboration for Transition’, next monthly zoom 20 January  meeting Facebook group for vocational services &amp; day </a:t>
            </a:r>
            <a:r>
              <a:rPr lang="en-NZ" sz="4200" b="1" dirty="0" err="1">
                <a:solidFill>
                  <a:srgbClr val="004200"/>
                </a:solidFill>
              </a:rPr>
              <a:t>acticities</a:t>
            </a:r>
            <a:r>
              <a:rPr lang="en-NZ" sz="4200" b="1" dirty="0">
                <a:solidFill>
                  <a:srgbClr val="004200"/>
                </a:solidFill>
              </a:rPr>
              <a:t> </a:t>
            </a:r>
            <a:r>
              <a:rPr lang="en-NZ" u="sng" dirty="0">
                <a:hlinkClick r:id="rId3"/>
              </a:rPr>
              <a:t>https://www.facebook.com/groups/965069053929984/</a:t>
            </a:r>
            <a:r>
              <a:rPr lang="en-NZ" dirty="0"/>
              <a:t> </a:t>
            </a:r>
          </a:p>
          <a:p>
            <a:pPr marL="571500" indent="-571500" algn="l">
              <a:buFont typeface="Arial" panose="020B0604020202020204" pitchFamily="34" charset="0"/>
              <a:buChar char="•"/>
            </a:pPr>
            <a:endParaRPr lang="en-NZ" dirty="0"/>
          </a:p>
          <a:p>
            <a:pPr algn="l"/>
            <a:endParaRPr lang="en-NZ" sz="4200" b="1" dirty="0">
              <a:solidFill>
                <a:srgbClr val="004200"/>
              </a:solidFill>
            </a:endParaRPr>
          </a:p>
          <a:p>
            <a:pPr marL="571500" indent="-571500" algn="l">
              <a:buFont typeface="Arial" panose="020B0604020202020204" pitchFamily="34" charset="0"/>
              <a:buChar char="•"/>
            </a:pPr>
            <a:r>
              <a:rPr lang="en-NZ" sz="4200" b="1" dirty="0">
                <a:solidFill>
                  <a:srgbClr val="004200"/>
                </a:solidFill>
              </a:rPr>
              <a:t>Transition collaboration meetings for parents, schools &amp; providers: Face to face meetings for parents, schools and providers, 2020 East/ Central 2020</a:t>
            </a:r>
          </a:p>
          <a:p>
            <a:pPr marL="571500" indent="-571500" algn="l">
              <a:buFont typeface="Arial" panose="020B0604020202020204" pitchFamily="34" charset="0"/>
              <a:buChar char="•"/>
            </a:pPr>
            <a:endParaRPr lang="en-NZ" sz="4200" b="1" dirty="0">
              <a:solidFill>
                <a:srgbClr val="004200"/>
              </a:solidFill>
            </a:endParaRPr>
          </a:p>
          <a:p>
            <a:pPr marL="571500" indent="-571500" algn="l">
              <a:buFont typeface="Arial" panose="020B0604020202020204" pitchFamily="34" charset="0"/>
              <a:buChar char="•"/>
            </a:pPr>
            <a:r>
              <a:rPr lang="en-NZ" sz="4000" b="1" dirty="0"/>
              <a:t>My Voice Matters 2020, Online Election forum on Disability Issues, 29 August</a:t>
            </a:r>
          </a:p>
          <a:p>
            <a:pPr marL="571500" indent="-571500" algn="l">
              <a:buFont typeface="Arial" panose="020B0604020202020204" pitchFamily="34" charset="0"/>
              <a:buChar char="•"/>
            </a:pPr>
            <a:endParaRPr lang="en-NZ" sz="4200" b="1" dirty="0">
              <a:solidFill>
                <a:srgbClr val="004200"/>
              </a:solidFill>
            </a:endParaRPr>
          </a:p>
          <a:p>
            <a:pPr marL="571500" indent="-571500" algn="l">
              <a:buFont typeface="Arial" panose="020B0604020202020204" pitchFamily="34" charset="0"/>
              <a:buChar char="•"/>
            </a:pPr>
            <a:endParaRPr lang="en-NZ" sz="4200" b="1" dirty="0">
              <a:solidFill>
                <a:srgbClr val="004200"/>
              </a:solidFill>
            </a:endParaRPr>
          </a:p>
          <a:p>
            <a:pPr algn="l"/>
            <a:endParaRPr lang="en-NZ" sz="3800" b="1" dirty="0">
              <a:solidFill>
                <a:srgbClr val="004200"/>
              </a:solidFill>
            </a:endParaRPr>
          </a:p>
          <a:p>
            <a:pPr algn="l"/>
            <a:endParaRPr lang="en-NZ" sz="4200" b="1" dirty="0">
              <a:solidFill>
                <a:srgbClr val="004200"/>
              </a:solidFill>
            </a:endParaRPr>
          </a:p>
        </p:txBody>
      </p:sp>
    </p:spTree>
    <p:extLst>
      <p:ext uri="{BB962C8B-B14F-4D97-AF65-F5344CB8AC3E}">
        <p14:creationId xmlns:p14="http://schemas.microsoft.com/office/powerpoint/2010/main" val="36773935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36599" y="670530"/>
            <a:ext cx="2641605" cy="1211089"/>
          </a:xfrm>
        </p:spPr>
        <p:txBody>
          <a:bodyPr/>
          <a:lstStyle/>
          <a:p>
            <a:pPr algn="l"/>
            <a:r>
              <a:rPr lang="en-US" b="1" cap="all" dirty="0">
                <a:latin typeface="Arial"/>
                <a:cs typeface="Arial"/>
              </a:rPr>
              <a:t>Update</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469128"/>
            <a:ext cx="8229600" cy="39453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3" name="Rectangle 2"/>
          <p:cNvSpPr/>
          <p:nvPr/>
        </p:nvSpPr>
        <p:spPr>
          <a:xfrm>
            <a:off x="825508" y="2669163"/>
            <a:ext cx="9092111" cy="954107"/>
          </a:xfrm>
          <a:prstGeom prst="rect">
            <a:avLst/>
          </a:prstGeom>
        </p:spPr>
        <p:txBody>
          <a:bodyPr wrap="square">
            <a:spAutoFit/>
          </a:bodyPr>
          <a:lstStyle/>
          <a:p>
            <a:r>
              <a:rPr lang="en-NZ" sz="3200" b="1" dirty="0">
                <a:latin typeface="Arial" panose="020B0604020202020204" pitchFamily="34" charset="0"/>
                <a:cs typeface="Arial" panose="020B0604020202020204" pitchFamily="34" charset="0"/>
              </a:rPr>
              <a:t>Garth Bennie, </a:t>
            </a:r>
          </a:p>
          <a:p>
            <a:r>
              <a:rPr lang="en-NZ" sz="2400" i="1" dirty="0">
                <a:cs typeface="Arial" panose="020B0604020202020204" pitchFamily="34" charset="0"/>
              </a:rPr>
              <a:t>CE NZDSN</a:t>
            </a:r>
          </a:p>
        </p:txBody>
      </p:sp>
      <p:pic>
        <p:nvPicPr>
          <p:cNvPr id="10" name="Picture 9" descr="NZDSN_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18457" y="733286"/>
            <a:ext cx="3223305" cy="1148333"/>
          </a:xfrm>
          <a:prstGeom prst="rect">
            <a:avLst/>
          </a:prstGeom>
        </p:spPr>
      </p:pic>
      <p:sp>
        <p:nvSpPr>
          <p:cNvPr id="4" name="TextBox 3"/>
          <p:cNvSpPr txBox="1"/>
          <p:nvPr/>
        </p:nvSpPr>
        <p:spPr>
          <a:xfrm>
            <a:off x="857254" y="3914339"/>
            <a:ext cx="5041900" cy="1877437"/>
          </a:xfrm>
          <a:prstGeom prst="rect">
            <a:avLst/>
          </a:prstGeom>
          <a:noFill/>
        </p:spPr>
        <p:txBody>
          <a:bodyPr wrap="square" rtlCol="0">
            <a:spAutoFit/>
          </a:bodyPr>
          <a:lstStyle/>
          <a:p>
            <a:endParaRPr lang="en-US" sz="2800" dirty="0">
              <a:hlinkClick r:id="rId4"/>
            </a:endParaRPr>
          </a:p>
          <a:p>
            <a:endParaRPr lang="en-US" sz="2800" dirty="0">
              <a:hlinkClick r:id="rId4"/>
            </a:endParaRPr>
          </a:p>
          <a:p>
            <a:endParaRPr lang="en-US" sz="2800" dirty="0">
              <a:hlinkClick r:id="rId4"/>
            </a:endParaRPr>
          </a:p>
          <a:p>
            <a:r>
              <a:rPr lang="en-US" sz="3200" dirty="0">
                <a:hlinkClick r:id="rId4"/>
              </a:rPr>
              <a:t>www.nzdsn.org.nz</a:t>
            </a:r>
            <a:endParaRPr lang="en-US" sz="3200" dirty="0"/>
          </a:p>
        </p:txBody>
      </p:sp>
    </p:spTree>
    <p:extLst>
      <p:ext uri="{BB962C8B-B14F-4D97-AF65-F5344CB8AC3E}">
        <p14:creationId xmlns:p14="http://schemas.microsoft.com/office/powerpoint/2010/main" val="666042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4196" y="258038"/>
            <a:ext cx="8229600" cy="1211089"/>
          </a:xfrm>
        </p:spPr>
        <p:txBody>
          <a:bodyPr/>
          <a:lstStyle/>
          <a:p>
            <a:pPr algn="l"/>
            <a:r>
              <a:rPr lang="en-US" b="1" cap="all" dirty="0">
                <a:latin typeface="Arial"/>
                <a:cs typeface="Arial"/>
              </a:rPr>
              <a:t>Presentation </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561679"/>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5" name="TextBox 4"/>
          <p:cNvSpPr txBox="1"/>
          <p:nvPr/>
        </p:nvSpPr>
        <p:spPr>
          <a:xfrm>
            <a:off x="374196" y="2495554"/>
            <a:ext cx="8134804" cy="5262979"/>
          </a:xfrm>
          <a:prstGeom prst="rect">
            <a:avLst/>
          </a:prstGeom>
          <a:noFill/>
        </p:spPr>
        <p:txBody>
          <a:bodyPr wrap="square" rtlCol="0">
            <a:spAutoFit/>
          </a:bodyPr>
          <a:lstStyle/>
          <a:p>
            <a:r>
              <a:rPr lang="en-US" sz="3200" b="1" dirty="0"/>
              <a:t>Scott Lee, </a:t>
            </a:r>
          </a:p>
          <a:p>
            <a:r>
              <a:rPr lang="en-US" sz="2400" i="1" dirty="0"/>
              <a:t>COO GPSOS</a:t>
            </a:r>
          </a:p>
          <a:p>
            <a:r>
              <a:rPr lang="en-US" sz="3200" b="1" dirty="0"/>
              <a:t>Jan</a:t>
            </a:r>
          </a:p>
          <a:p>
            <a:endParaRPr lang="en-NZ" sz="3200" b="1" dirty="0"/>
          </a:p>
          <a:p>
            <a:r>
              <a:rPr lang="en-NZ" sz="3200" b="1" dirty="0"/>
              <a:t>ACC Attitude Awards Employer of the year finalist 2020 </a:t>
            </a:r>
            <a:endParaRPr lang="en-NZ" sz="3200" i="1" dirty="0"/>
          </a:p>
          <a:p>
            <a:r>
              <a:rPr lang="en-NZ" sz="2800" b="1" dirty="0"/>
              <a:t>			</a:t>
            </a:r>
            <a:endParaRPr lang="en-NZ" sz="2800" i="1" dirty="0"/>
          </a:p>
          <a:p>
            <a:endParaRPr lang="en-NZ" sz="2800" i="1" dirty="0"/>
          </a:p>
          <a:p>
            <a:r>
              <a:rPr lang="en-NZ" sz="2800" i="1" dirty="0"/>
              <a:t> </a:t>
            </a:r>
          </a:p>
          <a:p>
            <a:endParaRPr lang="en-US" sz="2800" i="1" dirty="0"/>
          </a:p>
          <a:p>
            <a:endParaRPr lang="en-US" sz="3200" b="1" dirty="0"/>
          </a:p>
        </p:txBody>
      </p:sp>
      <p:pic>
        <p:nvPicPr>
          <p:cNvPr id="6" name="Picture 5" descr="A picture containing logo&#10;&#10;Description automatically generated">
            <a:extLst>
              <a:ext uri="{FF2B5EF4-FFF2-40B4-BE49-F238E27FC236}">
                <a16:creationId xmlns:a16="http://schemas.microsoft.com/office/drawing/2014/main" id="{87BCA944-9553-FD43-9B47-DDDC67FAEB36}"/>
              </a:ext>
            </a:extLst>
          </p:cNvPr>
          <p:cNvPicPr>
            <a:picLocks noChangeAspect="1"/>
          </p:cNvPicPr>
          <p:nvPr/>
        </p:nvPicPr>
        <p:blipFill>
          <a:blip r:embed="rId4"/>
          <a:stretch>
            <a:fillRect/>
          </a:stretch>
        </p:blipFill>
        <p:spPr>
          <a:xfrm>
            <a:off x="5662613" y="719697"/>
            <a:ext cx="2315014" cy="864272"/>
          </a:xfrm>
          <a:prstGeom prst="rect">
            <a:avLst/>
          </a:prstGeom>
        </p:spPr>
      </p:pic>
    </p:spTree>
    <p:extLst>
      <p:ext uri="{BB962C8B-B14F-4D97-AF65-F5344CB8AC3E}">
        <p14:creationId xmlns:p14="http://schemas.microsoft.com/office/powerpoint/2010/main" val="3887283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4196" y="258039"/>
            <a:ext cx="8229600" cy="1211089"/>
          </a:xfrm>
        </p:spPr>
        <p:txBody>
          <a:bodyPr>
            <a:normAutofit/>
          </a:bodyPr>
          <a:lstStyle/>
          <a:p>
            <a:pPr algn="l"/>
            <a:r>
              <a:rPr lang="en-US" b="1" cap="all" dirty="0">
                <a:latin typeface="Arial"/>
                <a:cs typeface="Arial"/>
              </a:rPr>
              <a:t>Morning tea </a:t>
            </a:r>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476813"/>
            <a:ext cx="8229600" cy="672311"/>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pic>
        <p:nvPicPr>
          <p:cNvPr id="9" name="Picture 8" descr="te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16575" y="1914074"/>
            <a:ext cx="1410618" cy="1692741"/>
          </a:xfrm>
          <a:prstGeom prst="rect">
            <a:avLst/>
          </a:prstGeom>
        </p:spPr>
      </p:pic>
      <p:sp>
        <p:nvSpPr>
          <p:cNvPr id="3" name="TextBox 2"/>
          <p:cNvSpPr txBox="1"/>
          <p:nvPr/>
        </p:nvSpPr>
        <p:spPr>
          <a:xfrm>
            <a:off x="1005673" y="4569060"/>
            <a:ext cx="6720741" cy="523220"/>
          </a:xfrm>
          <a:prstGeom prst="rect">
            <a:avLst/>
          </a:prstGeom>
          <a:noFill/>
        </p:spPr>
        <p:txBody>
          <a:bodyPr wrap="square" rtlCol="0">
            <a:spAutoFit/>
          </a:bodyPr>
          <a:lstStyle/>
          <a:p>
            <a:r>
              <a:rPr lang="en-US" sz="2800" dirty="0"/>
              <a:t>Please be back in this room 11.00 am</a:t>
            </a:r>
          </a:p>
        </p:txBody>
      </p:sp>
    </p:spTree>
    <p:extLst>
      <p:ext uri="{BB962C8B-B14F-4D97-AF65-F5344CB8AC3E}">
        <p14:creationId xmlns:p14="http://schemas.microsoft.com/office/powerpoint/2010/main" val="23495551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5893108"/>
            <a:ext cx="9144000" cy="964892"/>
          </a:xfrm>
          <a:prstGeom prst="rect">
            <a:avLst/>
          </a:prstGeom>
          <a:solidFill>
            <a:srgbClr val="0042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Footer Placeholder 10"/>
          <p:cNvSpPr>
            <a:spLocks noGrp="1"/>
          </p:cNvSpPr>
          <p:nvPr>
            <p:ph type="ftr" sz="quarter" idx="11"/>
          </p:nvPr>
        </p:nvSpPr>
        <p:spPr>
          <a:xfrm>
            <a:off x="228599" y="6173787"/>
            <a:ext cx="4137445" cy="466334"/>
          </a:xfrm>
        </p:spPr>
        <p:txBody>
          <a:bodyPr/>
          <a:lstStyle/>
          <a:p>
            <a:pPr algn="l"/>
            <a:r>
              <a:rPr lang="hr-HR" sz="1400" dirty="0">
                <a:solidFill>
                  <a:schemeClr val="bg1"/>
                </a:solidFill>
              </a:rPr>
              <a:t>www.nzdsn.org.nz | 04 473 4678</a:t>
            </a:r>
            <a:endParaRPr lang="en-US" sz="1400" dirty="0">
              <a:solidFill>
                <a:schemeClr val="bg1"/>
              </a:solidFill>
            </a:endParaRPr>
          </a:p>
        </p:txBody>
      </p:sp>
      <p:pic>
        <p:nvPicPr>
          <p:cNvPr id="12" name="Picture 11" descr="NZDSN_LOGO_WHit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35168" y="6007950"/>
            <a:ext cx="1990193" cy="713525"/>
          </a:xfrm>
          <a:prstGeom prst="rect">
            <a:avLst/>
          </a:prstGeom>
        </p:spPr>
      </p:pic>
      <p:sp>
        <p:nvSpPr>
          <p:cNvPr id="13" name="Title 1"/>
          <p:cNvSpPr txBox="1">
            <a:spLocks/>
          </p:cNvSpPr>
          <p:nvPr/>
        </p:nvSpPr>
        <p:spPr>
          <a:xfrm>
            <a:off x="440599" y="1469128"/>
            <a:ext cx="8229600" cy="3945398"/>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endParaRPr lang="en-US" sz="2800" b="1" dirty="0">
              <a:latin typeface="Arial"/>
              <a:cs typeface="Arial"/>
            </a:endParaRPr>
          </a:p>
        </p:txBody>
      </p:sp>
      <p:sp>
        <p:nvSpPr>
          <p:cNvPr id="4" name="TextBox 3">
            <a:extLst>
              <a:ext uri="{FF2B5EF4-FFF2-40B4-BE49-F238E27FC236}">
                <a16:creationId xmlns:a16="http://schemas.microsoft.com/office/drawing/2014/main" id="{B9C469A9-FEC6-B346-B85F-F8F3CB8116CA}"/>
              </a:ext>
            </a:extLst>
          </p:cNvPr>
          <p:cNvSpPr txBox="1"/>
          <p:nvPr/>
        </p:nvSpPr>
        <p:spPr>
          <a:xfrm>
            <a:off x="473802" y="1920895"/>
            <a:ext cx="4826862" cy="1508105"/>
          </a:xfrm>
          <a:prstGeom prst="rect">
            <a:avLst/>
          </a:prstGeom>
          <a:noFill/>
        </p:spPr>
        <p:txBody>
          <a:bodyPr wrap="square" rtlCol="0">
            <a:spAutoFit/>
          </a:bodyPr>
          <a:lstStyle/>
          <a:p>
            <a:r>
              <a:rPr lang="en-US" sz="3200" b="1" dirty="0">
                <a:cs typeface="Arial"/>
              </a:rPr>
              <a:t>Joshua </a:t>
            </a:r>
            <a:r>
              <a:rPr lang="en-US" sz="3200" b="1" dirty="0" err="1">
                <a:cs typeface="Arial"/>
              </a:rPr>
              <a:t>Fuimoana</a:t>
            </a:r>
            <a:r>
              <a:rPr lang="en-US" sz="3200" b="1" dirty="0">
                <a:cs typeface="Arial"/>
              </a:rPr>
              <a:t> </a:t>
            </a:r>
            <a:br>
              <a:rPr lang="en-US" b="1" dirty="0">
                <a:cs typeface="Arial"/>
              </a:rPr>
            </a:br>
            <a:r>
              <a:rPr lang="en-US" sz="2400" i="1" dirty="0">
                <a:cs typeface="Arial" panose="020B0604020202020204" pitchFamily="34" charset="0"/>
              </a:rPr>
              <a:t>Youth Facilitator / Digital Coordinator </a:t>
            </a:r>
            <a:br>
              <a:rPr lang="en-US" b="1" dirty="0">
                <a:cs typeface="Arial"/>
              </a:rPr>
            </a:br>
            <a:br>
              <a:rPr lang="en-US" b="1" dirty="0">
                <a:latin typeface="Arial"/>
                <a:cs typeface="Arial"/>
              </a:rPr>
            </a:br>
            <a:endParaRPr lang="en-US" dirty="0"/>
          </a:p>
        </p:txBody>
      </p:sp>
      <p:pic>
        <p:nvPicPr>
          <p:cNvPr id="5" name="Picture 4" descr="Logo&#10;&#10;Description automatically generated">
            <a:extLst>
              <a:ext uri="{FF2B5EF4-FFF2-40B4-BE49-F238E27FC236}">
                <a16:creationId xmlns:a16="http://schemas.microsoft.com/office/drawing/2014/main" id="{79FF5716-78A5-EA40-8799-47056143FF04}"/>
              </a:ext>
            </a:extLst>
          </p:cNvPr>
          <p:cNvPicPr>
            <a:picLocks noChangeAspect="1"/>
          </p:cNvPicPr>
          <p:nvPr/>
        </p:nvPicPr>
        <p:blipFill>
          <a:blip r:embed="rId3"/>
          <a:stretch>
            <a:fillRect/>
          </a:stretch>
        </p:blipFill>
        <p:spPr>
          <a:xfrm>
            <a:off x="4249178" y="361133"/>
            <a:ext cx="2102972" cy="983648"/>
          </a:xfrm>
          <a:prstGeom prst="rect">
            <a:avLst/>
          </a:prstGeom>
        </p:spPr>
      </p:pic>
      <p:sp>
        <p:nvSpPr>
          <p:cNvPr id="7" name="TextBox 6">
            <a:extLst>
              <a:ext uri="{FF2B5EF4-FFF2-40B4-BE49-F238E27FC236}">
                <a16:creationId xmlns:a16="http://schemas.microsoft.com/office/drawing/2014/main" id="{57FA5DAD-5908-5D44-9E6B-F9BEB1564D3C}"/>
              </a:ext>
            </a:extLst>
          </p:cNvPr>
          <p:cNvSpPr txBox="1"/>
          <p:nvPr/>
        </p:nvSpPr>
        <p:spPr>
          <a:xfrm>
            <a:off x="228599" y="361133"/>
            <a:ext cx="3512210" cy="584775"/>
          </a:xfrm>
          <a:prstGeom prst="rect">
            <a:avLst/>
          </a:prstGeom>
          <a:noFill/>
        </p:spPr>
        <p:txBody>
          <a:bodyPr wrap="square" rtlCol="0">
            <a:spAutoFit/>
          </a:bodyPr>
          <a:lstStyle/>
          <a:p>
            <a:r>
              <a:rPr lang="en-US" sz="3200" b="1" cap="all" dirty="0">
                <a:latin typeface="Arial"/>
                <a:cs typeface="Arial"/>
              </a:rPr>
              <a:t>Presentation</a:t>
            </a:r>
            <a:endParaRPr lang="en-US" sz="3200" dirty="0"/>
          </a:p>
        </p:txBody>
      </p:sp>
      <p:sp>
        <p:nvSpPr>
          <p:cNvPr id="9" name="AutoShape 2">
            <a:extLst>
              <a:ext uri="{FF2B5EF4-FFF2-40B4-BE49-F238E27FC236}">
                <a16:creationId xmlns:a16="http://schemas.microsoft.com/office/drawing/2014/main" id="{874AB34B-36E7-C44F-BA6D-92D2030525FA}"/>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AutoShape 4">
            <a:extLst>
              <a:ext uri="{FF2B5EF4-FFF2-40B4-BE49-F238E27FC236}">
                <a16:creationId xmlns:a16="http://schemas.microsoft.com/office/drawing/2014/main" id="{5F9E0EB8-D21F-B448-B20F-D37F209EFDED}"/>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7" name="Picture 16" descr="Logo&#10;&#10;Description automatically generated">
            <a:extLst>
              <a:ext uri="{FF2B5EF4-FFF2-40B4-BE49-F238E27FC236}">
                <a16:creationId xmlns:a16="http://schemas.microsoft.com/office/drawing/2014/main" id="{241DA701-3398-AE42-A511-72DDECE402A3}"/>
              </a:ext>
            </a:extLst>
          </p:cNvPr>
          <p:cNvPicPr>
            <a:picLocks noChangeAspect="1"/>
          </p:cNvPicPr>
          <p:nvPr/>
        </p:nvPicPr>
        <p:blipFill>
          <a:blip r:embed="rId4"/>
          <a:stretch>
            <a:fillRect/>
          </a:stretch>
        </p:blipFill>
        <p:spPr>
          <a:xfrm>
            <a:off x="6651004" y="361133"/>
            <a:ext cx="1407145" cy="871818"/>
          </a:xfrm>
          <a:prstGeom prst="rect">
            <a:avLst/>
          </a:prstGeom>
        </p:spPr>
      </p:pic>
      <p:sp>
        <p:nvSpPr>
          <p:cNvPr id="18" name="TextBox 17">
            <a:extLst>
              <a:ext uri="{FF2B5EF4-FFF2-40B4-BE49-F238E27FC236}">
                <a16:creationId xmlns:a16="http://schemas.microsoft.com/office/drawing/2014/main" id="{A86DFF07-64A8-0345-B7B7-DFAAC5F91D19}"/>
              </a:ext>
            </a:extLst>
          </p:cNvPr>
          <p:cNvSpPr txBox="1"/>
          <p:nvPr/>
        </p:nvSpPr>
        <p:spPr>
          <a:xfrm>
            <a:off x="416652" y="3422234"/>
            <a:ext cx="7884386" cy="1354217"/>
          </a:xfrm>
          <a:prstGeom prst="rect">
            <a:avLst/>
          </a:prstGeom>
          <a:noFill/>
        </p:spPr>
        <p:txBody>
          <a:bodyPr wrap="square" rtlCol="0">
            <a:spAutoFit/>
          </a:bodyPr>
          <a:lstStyle/>
          <a:p>
            <a:r>
              <a:rPr lang="en-NZ" sz="3200" b="1" dirty="0"/>
              <a:t>Young people’s experiences during COVID 19 &amp; Outcomes of the I-Lead Conference 2019</a:t>
            </a:r>
            <a:br>
              <a:rPr lang="en-NZ" dirty="0"/>
            </a:br>
            <a:endParaRPr lang="en-US" dirty="0"/>
          </a:p>
        </p:txBody>
      </p:sp>
    </p:spTree>
    <p:extLst>
      <p:ext uri="{BB962C8B-B14F-4D97-AF65-F5344CB8AC3E}">
        <p14:creationId xmlns:p14="http://schemas.microsoft.com/office/powerpoint/2010/main" val="37780798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{A324A9E8-A86C-C947-986B-2D4A4C108C0C}tf10001120</Template>
  <TotalTime>30934</TotalTime>
  <Words>797</Words>
  <Application>Microsoft Macintosh PowerPoint</Application>
  <PresentationFormat>On-screen Show (4:3)</PresentationFormat>
  <Paragraphs>116</Paragraphs>
  <Slides>17</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Aharoni</vt:lpstr>
      <vt:lpstr>Arial</vt:lpstr>
      <vt:lpstr>Calibri</vt:lpstr>
      <vt:lpstr>Calibri Light</vt:lpstr>
      <vt:lpstr>Office Theme</vt:lpstr>
      <vt:lpstr>PowerPoint Presentation</vt:lpstr>
      <vt:lpstr>Welcome &amp;  Introductions</vt:lpstr>
      <vt:lpstr>Programme today</vt:lpstr>
      <vt:lpstr>Welcome &amp;  Introductions</vt:lpstr>
      <vt:lpstr>Auckland region 2020</vt:lpstr>
      <vt:lpstr>Update</vt:lpstr>
      <vt:lpstr>Presentation </vt:lpstr>
      <vt:lpstr>Morning tea </vt:lpstr>
      <vt:lpstr>PowerPoint Presentation</vt:lpstr>
      <vt:lpstr>     Janelle Fisher Facilitator &amp; Community Psychologist Lisa Clausen Facilitator &amp; changeologist   Transforming Your Service to Align with Sector Transformation: creating change with connection cultures     .  </vt:lpstr>
      <vt:lpstr>SAVE THE DATE</vt:lpstr>
      <vt:lpstr>     Other upcoming Auckland events   </vt:lpstr>
      <vt:lpstr>PowerPoint Presentation</vt:lpstr>
      <vt:lpstr> </vt:lpstr>
      <vt:lpstr>PowerPoint Presentation</vt:lpstr>
      <vt:lpstr>             Thank you for your joining us today!  We look forward to seeing you all back on  the 17th of February for our first Auckland regional networking meeting in 2021  Ngā mihi nui  Wishing you all a wonderful festive season  and Happy Holidays &amp;  a good start of the new Year  Stay safe &amp; well ! Ngā mihi o te Kirihimete me te Tau Hau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Nathan Collier</dc:creator>
  <cp:lastModifiedBy>Mireille Vreeburg</cp:lastModifiedBy>
  <cp:revision>319</cp:revision>
  <cp:lastPrinted>2019-11-22T09:43:18Z</cp:lastPrinted>
  <dcterms:created xsi:type="dcterms:W3CDTF">2016-06-27T02:56:57Z</dcterms:created>
  <dcterms:modified xsi:type="dcterms:W3CDTF">2020-12-02T04:00:10Z</dcterms:modified>
</cp:coreProperties>
</file>