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35" r:id="rId4"/>
  </p:sldMasterIdLst>
  <p:notesMasterIdLst>
    <p:notesMasterId r:id="rId25"/>
  </p:notesMasterIdLst>
  <p:handoutMasterIdLst>
    <p:handoutMasterId r:id="rId26"/>
  </p:handoutMasterIdLst>
  <p:sldIdLst>
    <p:sldId id="256" r:id="rId5"/>
    <p:sldId id="344" r:id="rId6"/>
    <p:sldId id="346" r:id="rId7"/>
    <p:sldId id="345" r:id="rId8"/>
    <p:sldId id="347" r:id="rId9"/>
    <p:sldId id="307" r:id="rId10"/>
    <p:sldId id="309" r:id="rId11"/>
    <p:sldId id="316" r:id="rId12"/>
    <p:sldId id="315" r:id="rId13"/>
    <p:sldId id="354" r:id="rId14"/>
    <p:sldId id="350" r:id="rId15"/>
    <p:sldId id="279" r:id="rId16"/>
    <p:sldId id="321" r:id="rId17"/>
    <p:sldId id="282" r:id="rId18"/>
    <p:sldId id="353" r:id="rId19"/>
    <p:sldId id="283" r:id="rId20"/>
    <p:sldId id="349" r:id="rId21"/>
    <p:sldId id="348" r:id="rId22"/>
    <p:sldId id="351" r:id="rId23"/>
    <p:sldId id="325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B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7" autoAdjust="0"/>
    <p:restoredTop sz="93712" autoAdjust="0"/>
  </p:normalViewPr>
  <p:slideViewPr>
    <p:cSldViewPr snapToGrid="0" snapToObjects="1">
      <p:cViewPr varScale="1">
        <p:scale>
          <a:sx n="70" d="100"/>
          <a:sy n="70" d="100"/>
        </p:scale>
        <p:origin x="13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24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C3E89-1223-7A47-983E-D6DE71588BB5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A95C3-1800-654A-B874-D66C1CA05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95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BFF20-78ED-4476-BC0A-F4234B071B7F}" type="datetimeFigureOut">
              <a:rPr lang="en-NZ" smtClean="0"/>
              <a:t>5/11/2020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ACAFC-2310-4ED1-8FC7-579980EF516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888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ADEFD80-F1EB-45A9-A5E8-1A69230BF6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92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2545" y="2748127"/>
            <a:ext cx="3325655" cy="149997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Cover Page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32546" y="4248100"/>
            <a:ext cx="3325654" cy="7672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July 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  <p:pic>
        <p:nvPicPr>
          <p:cNvPr id="10" name="Picture 9" descr="WhiteBubble.png"/>
          <p:cNvPicPr>
            <a:picLocks noChangeAspect="1"/>
          </p:cNvPicPr>
          <p:nvPr userDrawn="1"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301" y="-2379977"/>
            <a:ext cx="6256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64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29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8229600" cy="11620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400" b="1" baseline="0"/>
            </a:lvl1pPr>
          </a:lstStyle>
          <a:p>
            <a:r>
              <a:rPr lang="en-US" dirty="0"/>
              <a:t>Text column/ bullet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40000"/>
              </a:lnSpc>
              <a:buFontTx/>
              <a:buBlip>
                <a:blip r:embed="rId2"/>
              </a:buBlip>
              <a:defRPr sz="2000"/>
            </a:lvl1pPr>
            <a:lvl2pPr>
              <a:lnSpc>
                <a:spcPct val="140000"/>
              </a:lnSpc>
              <a:defRPr sz="2000"/>
            </a:lvl2pPr>
            <a:lvl3pPr>
              <a:lnSpc>
                <a:spcPct val="140000"/>
              </a:lnSpc>
              <a:defRPr sz="2000"/>
            </a:lvl3pPr>
            <a:lvl4pPr>
              <a:lnSpc>
                <a:spcPct val="140000"/>
              </a:lnSpc>
              <a:defRPr sz="2000"/>
            </a:lvl4pPr>
            <a:lvl5pPr>
              <a:lnSpc>
                <a:spcPct val="140000"/>
              </a:lnSpc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lang="en-NZ" sz="2000" smtClean="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lacus </a:t>
            </a:r>
            <a:r>
              <a:rPr lang="en-US" dirty="0" err="1"/>
              <a:t>sagittis</a:t>
            </a:r>
            <a:r>
              <a:rPr lang="en-US" dirty="0"/>
              <a:t> at. </a:t>
            </a:r>
            <a:r>
              <a:rPr lang="en-US" dirty="0" err="1"/>
              <a:t>Vestibulum</a:t>
            </a:r>
            <a:r>
              <a:rPr lang="en-US" dirty="0"/>
              <a:t> ac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06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2400" b="1">
                <a:latin typeface="+mj-lt"/>
              </a:defRPr>
            </a:lvl1pPr>
          </a:lstStyle>
          <a:p>
            <a:r>
              <a:rPr lang="en-US" dirty="0"/>
              <a:t>Image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place holder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 Area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48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Image/ Video Space Holder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3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32545" y="2748127"/>
            <a:ext cx="3325655" cy="149997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Cover Page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32546" y="4248100"/>
            <a:ext cx="3325654" cy="76721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July 2016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  <p:pic>
        <p:nvPicPr>
          <p:cNvPr id="5" name="Picture 4" descr="ImagineBetter Logo White Taglin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19" y="1654045"/>
            <a:ext cx="2674162" cy="3549910"/>
          </a:xfrm>
          <a:prstGeom prst="rect">
            <a:avLst/>
          </a:prstGeom>
        </p:spPr>
      </p:pic>
      <p:pic>
        <p:nvPicPr>
          <p:cNvPr id="6" name="Picture 5" descr="ImagineBetter Logo White Tag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19" y="1654045"/>
            <a:ext cx="2674162" cy="35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13229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262717"/>
            <a:ext cx="7772400" cy="7007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This is a Subheading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  <p:pic>
        <p:nvPicPr>
          <p:cNvPr id="5" name="Picture 4" descr="WhiteBubble.png"/>
          <p:cNvPicPr>
            <a:picLocks noChangeAspect="1"/>
          </p:cNvPicPr>
          <p:nvPr userDrawn="1"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6" y="-2226695"/>
            <a:ext cx="6256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Image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Image/ Video Space Holder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3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74638"/>
            <a:ext cx="8229600" cy="113229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Standard Text Page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8229600" cy="46910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40000"/>
              </a:lnSpc>
              <a:buNone/>
              <a:defRPr lang="en-NZ" sz="2000" baseline="0" smtClean="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Insert body copy</a:t>
            </a:r>
          </a:p>
        </p:txBody>
      </p:sp>
    </p:spTree>
    <p:extLst>
      <p:ext uri="{BB962C8B-B14F-4D97-AF65-F5344CB8AC3E}">
        <p14:creationId xmlns:p14="http://schemas.microsoft.com/office/powerpoint/2010/main" val="9255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List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40000"/>
              </a:lnSpc>
              <a:buSzPct val="150000"/>
              <a:buFontTx/>
              <a:buBlip>
                <a:blip r:embed="rId2"/>
              </a:buBlip>
              <a:defRPr sz="2000" baseline="0"/>
            </a:lvl1pPr>
            <a:lvl2pPr>
              <a:lnSpc>
                <a:spcPct val="140000"/>
              </a:lnSpc>
              <a:defRPr sz="2000"/>
            </a:lvl2pPr>
            <a:lvl3pPr>
              <a:lnSpc>
                <a:spcPct val="140000"/>
              </a:lnSpc>
              <a:defRPr sz="2000"/>
            </a:lvl3pPr>
            <a:lvl4pPr>
              <a:lnSpc>
                <a:spcPct val="140000"/>
              </a:lnSpc>
              <a:defRPr sz="2000"/>
            </a:lvl4pPr>
          </a:lstStyle>
          <a:p>
            <a:pPr lvl="0"/>
            <a:r>
              <a:rPr lang="en-US" dirty="0"/>
              <a:t>First level list</a:t>
            </a:r>
          </a:p>
          <a:p>
            <a:pPr lvl="1"/>
            <a:r>
              <a:rPr lang="en-US" dirty="0"/>
              <a:t>Second level list</a:t>
            </a:r>
          </a:p>
          <a:p>
            <a:pPr lvl="2"/>
            <a:r>
              <a:rPr lang="en-US" dirty="0"/>
              <a:t>Third level list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DDFE-654F-AA49-83C0-8B459EB64BBC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Double List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40000"/>
              </a:lnSpc>
              <a:buFontTx/>
              <a:buBlip>
                <a:blip r:embed="rId2"/>
              </a:buBlip>
              <a:defRPr sz="2000"/>
            </a:lvl1pPr>
            <a:lvl2pPr>
              <a:lnSpc>
                <a:spcPct val="140000"/>
              </a:lnSpc>
              <a:defRPr sz="2000"/>
            </a:lvl2pPr>
            <a:lvl3pPr>
              <a:lnSpc>
                <a:spcPct val="140000"/>
              </a:lnSpc>
              <a:defRPr sz="2000"/>
            </a:lvl3pPr>
            <a:lvl4pPr>
              <a:lnSpc>
                <a:spcPct val="140000"/>
              </a:lnSpc>
              <a:defRPr sz="2000"/>
            </a:lvl4pPr>
            <a:lvl5pPr>
              <a:lnSpc>
                <a:spcPct val="1400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40000"/>
              </a:lnSpc>
              <a:buFontTx/>
              <a:buBlip>
                <a:blip r:embed="rId2"/>
              </a:buBlip>
              <a:defRPr sz="2000"/>
            </a:lvl1pPr>
            <a:lvl2pPr>
              <a:lnSpc>
                <a:spcPct val="140000"/>
              </a:lnSpc>
              <a:defRPr sz="2000"/>
            </a:lvl2pPr>
            <a:lvl3pPr>
              <a:lnSpc>
                <a:spcPct val="140000"/>
              </a:lnSpc>
              <a:defRPr sz="2000"/>
            </a:lvl3pPr>
            <a:lvl4pPr>
              <a:lnSpc>
                <a:spcPct val="140000"/>
              </a:lnSpc>
              <a:defRPr sz="2000"/>
            </a:lvl4pPr>
            <a:lvl5pPr>
              <a:lnSpc>
                <a:spcPct val="140000"/>
              </a:lnSpc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3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Double List Page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40000"/>
              </a:lnSpc>
              <a:buFontTx/>
              <a:buBlip>
                <a:blip r:embed="rId2"/>
              </a:buBlip>
              <a:defRPr sz="2000"/>
            </a:lvl1pPr>
            <a:lvl2pPr>
              <a:lnSpc>
                <a:spcPct val="140000"/>
              </a:lnSpc>
              <a:defRPr sz="2000"/>
            </a:lvl2pPr>
            <a:lvl3pPr>
              <a:lnSpc>
                <a:spcPct val="140000"/>
              </a:lnSpc>
              <a:defRPr sz="2000"/>
            </a:lvl3pPr>
            <a:lvl4pPr>
              <a:lnSpc>
                <a:spcPct val="140000"/>
              </a:lnSpc>
              <a:defRPr sz="2000"/>
            </a:lvl4pPr>
            <a:lvl5pPr>
              <a:lnSpc>
                <a:spcPct val="140000"/>
              </a:lnSpc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Subheading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40000"/>
              </a:lnSpc>
              <a:buFontTx/>
              <a:buBlip>
                <a:blip r:embed="rId2"/>
              </a:buBlip>
              <a:defRPr sz="2000"/>
            </a:lvl1pPr>
            <a:lvl2pPr>
              <a:lnSpc>
                <a:spcPct val="140000"/>
              </a:lnSpc>
              <a:defRPr sz="2000"/>
            </a:lvl2pPr>
            <a:lvl3pPr>
              <a:lnSpc>
                <a:spcPct val="140000"/>
              </a:lnSpc>
              <a:defRPr sz="2000"/>
            </a:lvl3pPr>
            <a:lvl4pPr>
              <a:lnSpc>
                <a:spcPct val="140000"/>
              </a:lnSpc>
              <a:defRPr sz="2000"/>
            </a:lvl4pPr>
            <a:lvl5pPr>
              <a:lnSpc>
                <a:spcPct val="140000"/>
              </a:lnSpc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Page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38E45-5243-F34F-92C9-A3DD56AB66E6}" type="datetimeFigureOut">
              <a:rPr lang="en-US" smtClean="0"/>
              <a:t>11/5/2020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1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C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38E45-5243-F34F-92C9-A3DD56AB66E6}" type="datetimeFigureOut">
              <a:rPr lang="en-US" smtClean="0"/>
              <a:t>11/5/2020</a:t>
            </a:fld>
            <a:endParaRPr lang="en-US" dirty="0"/>
          </a:p>
        </p:txBody>
      </p:sp>
      <p:pic>
        <p:nvPicPr>
          <p:cNvPr id="8" name="Picture 7" descr="LiveWellDreamBig-Whit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819" y="6204457"/>
            <a:ext cx="2444764" cy="622126"/>
          </a:xfrm>
          <a:prstGeom prst="rect">
            <a:avLst/>
          </a:prstGeom>
        </p:spPr>
      </p:pic>
      <p:sp>
        <p:nvSpPr>
          <p:cNvPr id="21" name="Title Placeholder 2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ImagineBetter</a:t>
            </a:r>
            <a:r>
              <a:rPr lang="en-US" dirty="0"/>
              <a:t>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592791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  <p:sldLayoutId id="2147484247" r:id="rId12"/>
    <p:sldLayoutId id="2147483650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SzPct val="150000"/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pauabydan.co.nz/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0PQjH7pD1U&amp;feature=youtu.be" TargetMode="Externa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jsRMUPCcLcw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tony.mclean@imaginebetter.co.nz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3457" y="3725839"/>
            <a:ext cx="7584744" cy="1487606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b="1" dirty="0" smtClean="0"/>
              <a:t>Approaches to Self Employment</a:t>
            </a:r>
            <a:br>
              <a:rPr lang="en-US" sz="4000" b="1" dirty="0" smtClean="0"/>
            </a:br>
            <a:r>
              <a:rPr lang="en-US" sz="4000" b="1" dirty="0" smtClean="0"/>
              <a:t>Opportunities and Safeguards  </a:t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2546" y="4804475"/>
            <a:ext cx="3325654" cy="929898"/>
          </a:xfrm>
        </p:spPr>
        <p:txBody>
          <a:bodyPr/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November 2020</a:t>
            </a:r>
            <a:endParaRPr lang="en-US" sz="2800" dirty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9830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Drink my Coffee: Jeremy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 l="3015" t="5856" r="26923"/>
          <a:stretch/>
        </p:blipFill>
        <p:spPr>
          <a:xfrm rot="5400000">
            <a:off x="1849658" y="1424897"/>
            <a:ext cx="5264268" cy="52846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257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Renee’s Dog Toys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57" y="1376006"/>
            <a:ext cx="7110485" cy="536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Paua by Dan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16318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hlinkClick r:id="rId2"/>
              </a:rPr>
              <a:t>https://www.pauabydan.co.nz/</a:t>
            </a:r>
            <a:endParaRPr lang="en-NZ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7" y="1689315"/>
            <a:ext cx="6616604" cy="4400042"/>
          </a:xfrm>
        </p:spPr>
      </p:pic>
    </p:spTree>
    <p:extLst>
      <p:ext uri="{BB962C8B-B14F-4D97-AF65-F5344CB8AC3E}">
        <p14:creationId xmlns:p14="http://schemas.microsoft.com/office/powerpoint/2010/main" val="3603998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Leader of the Pack: Bill</a:t>
            </a:r>
          </a:p>
        </p:txBody>
      </p:sp>
      <p:pic>
        <p:nvPicPr>
          <p:cNvPr id="4" name="Content Placeholder 3" descr="Leann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0" b="14720"/>
          <a:stretch>
            <a:fillRect/>
          </a:stretch>
        </p:blipFill>
        <p:spPr/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296537"/>
            <a:ext cx="8229600" cy="53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Master Shredder: Emma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52" y="1435100"/>
            <a:ext cx="7047888" cy="49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89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972"/>
            <a:ext cx="8229600" cy="3048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dirty="0"/>
              <a:t>JACKMAIL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NZ" sz="2700" u="sng" dirty="0">
                <a:hlinkClick r:id="rId2"/>
              </a:rPr>
              <a:t>https://www.youtube.com/watch?v=90PQjH7pD1U&amp;feature=youtu.be</a:t>
            </a:r>
            <a:r>
              <a:rPr lang="en-NZ" sz="2700" dirty="0"/>
              <a:t> </a:t>
            </a:r>
            <a:br>
              <a:rPr lang="en-NZ" sz="27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78188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HOW?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 smtClean="0"/>
          </a:p>
          <a:p>
            <a:pPr algn="ctr"/>
            <a:r>
              <a:rPr lang="en-NZ" sz="3200" dirty="0" smtClean="0"/>
              <a:t>Imagine Better delivers a practical, application focused 2 – 3 day event on the methods and methodologies for supporting people to create their own work.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65593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Essential Considerations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Don’t give up on paid employment (Twin track)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One person, one enterprise model (Model </a:t>
            </a:r>
            <a:r>
              <a:rPr lang="en-NZ" dirty="0"/>
              <a:t>C</a:t>
            </a:r>
            <a:r>
              <a:rPr lang="en-NZ" dirty="0" smtClean="0"/>
              <a:t>oherency)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The person DOES NOT have to do every aspect but they must have a real contribution (Authenticity)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Ideas do not have to original (Share &amp; Learn from others)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Match to the person’s passions and gifts (Discovery)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At least one committed ally will be essential (Commitment)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Start small and grow organically (Keep it simple)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Think of it as an adventure (Enjoy)</a:t>
            </a:r>
            <a:endParaRPr lang="en-N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192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How far could it go?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 smtClean="0"/>
          </a:p>
          <a:p>
            <a:endParaRPr lang="en-NZ" dirty="0"/>
          </a:p>
          <a:p>
            <a:endParaRPr lang="en-NZ" dirty="0"/>
          </a:p>
          <a:p>
            <a:pPr algn="ctr"/>
            <a:r>
              <a:rPr lang="en-NZ" sz="4400" dirty="0">
                <a:hlinkClick r:id="rId2"/>
              </a:rPr>
              <a:t>http://youtu.be/jsRMUPCcLcw</a:t>
            </a:r>
            <a:endParaRPr lang="en-NZ" sz="4400" dirty="0"/>
          </a:p>
          <a:p>
            <a:endParaRPr lang="en-NZ" sz="4400" dirty="0" smtClean="0"/>
          </a:p>
        </p:txBody>
      </p:sp>
    </p:spTree>
    <p:extLst>
      <p:ext uri="{BB962C8B-B14F-4D97-AF65-F5344CB8AC3E}">
        <p14:creationId xmlns:p14="http://schemas.microsoft.com/office/powerpoint/2010/main" val="6872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Definition of Employment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dirty="0" smtClean="0"/>
          </a:p>
          <a:p>
            <a:r>
              <a:rPr lang="en-US" sz="3600" dirty="0"/>
              <a:t>work in the open </a:t>
            </a:r>
            <a:r>
              <a:rPr lang="en-US" sz="3600" dirty="0" err="1"/>
              <a:t>labour</a:t>
            </a:r>
            <a:r>
              <a:rPr lang="en-US" sz="3600" dirty="0"/>
              <a:t> market in a job not reserved for a disabled person and paid at or above the minimum wage, </a:t>
            </a:r>
            <a:r>
              <a:rPr lang="en-US" sz="3600" u="sng" dirty="0"/>
              <a:t>or being self-employed</a:t>
            </a:r>
            <a:r>
              <a:rPr lang="en-US" sz="3600" dirty="0"/>
              <a:t> </a:t>
            </a:r>
            <a:endParaRPr lang="en-NZ" sz="3600" dirty="0"/>
          </a:p>
          <a:p>
            <a:endParaRPr lang="en-NZ" dirty="0"/>
          </a:p>
          <a:p>
            <a:r>
              <a:rPr lang="en-NZ" dirty="0" smtClean="0">
                <a:solidFill>
                  <a:srgbClr val="002060"/>
                </a:solidFill>
              </a:rPr>
              <a:t>Employment Practice Support Guidelines (2018), NZDSN </a:t>
            </a:r>
            <a:endParaRPr lang="en-NZ" dirty="0">
              <a:solidFill>
                <a:srgbClr val="002060"/>
              </a:solidFill>
            </a:endParaRP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1856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NZ" sz="6600" dirty="0" smtClean="0"/>
              <a:t>THANK YOU</a:t>
            </a:r>
            <a:endParaRPr lang="en-NZ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NZ" sz="3600" dirty="0" smtClean="0"/>
              <a:t>Tony McLean</a:t>
            </a:r>
          </a:p>
          <a:p>
            <a:pPr algn="ctr"/>
            <a:r>
              <a:rPr lang="en-NZ" sz="3600" dirty="0" smtClean="0"/>
              <a:t>National Training Manager</a:t>
            </a:r>
          </a:p>
          <a:p>
            <a:pPr algn="ctr"/>
            <a:r>
              <a:rPr lang="en-NZ" sz="3600" dirty="0" smtClean="0"/>
              <a:t>Imagine Better</a:t>
            </a:r>
          </a:p>
          <a:p>
            <a:pPr algn="ctr"/>
            <a:r>
              <a:rPr lang="en-NZ" sz="3600" dirty="0">
                <a:hlinkClick r:id="rId2"/>
              </a:rPr>
              <a:t>t</a:t>
            </a:r>
            <a:r>
              <a:rPr lang="en-NZ" sz="3600" dirty="0" smtClean="0">
                <a:hlinkClick r:id="rId2"/>
              </a:rPr>
              <a:t>ony.mclean@imaginebetter.co.nz</a:t>
            </a:r>
            <a:endParaRPr lang="en-NZ" sz="3600" dirty="0" smtClean="0"/>
          </a:p>
          <a:p>
            <a:pPr algn="ctr"/>
            <a:r>
              <a:rPr lang="en-NZ" sz="3600" dirty="0" smtClean="0"/>
              <a:t>0274 934 601</a:t>
            </a:r>
            <a:endParaRPr lang="en-NZ" sz="3600" dirty="0"/>
          </a:p>
        </p:txBody>
      </p:sp>
    </p:spTree>
    <p:extLst>
      <p:ext uri="{BB962C8B-B14F-4D97-AF65-F5344CB8AC3E}">
        <p14:creationId xmlns:p14="http://schemas.microsoft.com/office/powerpoint/2010/main" val="400820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 Model Assumptions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NZ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There ar</a:t>
            </a:r>
            <a:r>
              <a:rPr lang="en-NZ" dirty="0" smtClean="0"/>
              <a:t>e a range of model options i.e. 1:1 | small group | large group | ‘social enterprise etc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We align business development to the spirit and intent of best practice employment support: one person matched to a customised or tailored job i.e. one person – one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Single person enterprises enable 100% customisation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Single person enterprises enable 100% match to interests, gifts and passions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dirty="0" smtClean="0"/>
              <a:t>Single person enterprises enable 100% personal expression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03181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WHY?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NZ" sz="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/>
              <a:t>Globally more people create a living through self-employment or ‘micro-enterprise’ than any other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/>
              <a:t>Creating your own work is a valid response in both the ‘sophisticated’ West and the Global South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 smtClean="0"/>
              <a:t>Entrepreneurs always have a why – is it flexibility or lifestyle or is it necessity for living?  We need to really consider the why question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9857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NZ" b="1" dirty="0" smtClean="0"/>
              <a:t>WHAT?</a:t>
            </a:r>
            <a:endParaRPr lang="en-NZ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en-NZ" sz="6000" dirty="0" smtClean="0"/>
          </a:p>
          <a:p>
            <a:pPr algn="ctr"/>
            <a:r>
              <a:rPr lang="en-NZ" sz="6000" dirty="0" smtClean="0"/>
              <a:t>Product or Service</a:t>
            </a:r>
          </a:p>
        </p:txBody>
      </p:sp>
    </p:spTree>
    <p:extLst>
      <p:ext uri="{BB962C8B-B14F-4D97-AF65-F5344CB8AC3E}">
        <p14:creationId xmlns:p14="http://schemas.microsoft.com/office/powerpoint/2010/main" val="425787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Chris’s K9 </a:t>
            </a:r>
            <a:r>
              <a:rPr lang="en-NZ" dirty="0" err="1"/>
              <a:t>Krunchies</a:t>
            </a:r>
            <a:r>
              <a:rPr lang="en-NZ" dirty="0"/>
              <a:t> </a:t>
            </a:r>
          </a:p>
        </p:txBody>
      </p:sp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1553814" y="1600200"/>
            <a:ext cx="6036371" cy="45259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43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/>
          <p:cNvPicPr/>
          <p:nvPr/>
        </p:nvPicPr>
        <p:blipFill>
          <a:blip r:embed="rId3"/>
          <a:stretch/>
        </p:blipFill>
        <p:spPr>
          <a:xfrm>
            <a:off x="-60480" y="360"/>
            <a:ext cx="9265680" cy="69487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6761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Art by Anne</a:t>
            </a:r>
          </a:p>
        </p:txBody>
      </p:sp>
      <p:pic>
        <p:nvPicPr>
          <p:cNvPr id="4" name="Content Placeholder 3" descr="Anne-09"/>
          <p:cNvPicPr>
            <a:picLocks noGrp="1" noChangeAspect="1"/>
          </p:cNvPicPr>
          <p:nvPr isPhoto="1">
            <p:ph idx="1"/>
          </p:nvPr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0" y="1510069"/>
            <a:ext cx="7516679" cy="46117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065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e-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58" y="593562"/>
            <a:ext cx="8446576" cy="5935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99524"/>
      </p:ext>
    </p:extLst>
  </p:cSld>
  <p:clrMapOvr>
    <a:masterClrMapping/>
  </p:clrMapOvr>
</p:sld>
</file>

<file path=ppt/theme/theme1.xml><?xml version="1.0" encoding="utf-8"?>
<a:theme xmlns:a="http://schemas.openxmlformats.org/drawingml/2006/main" name="Blue ImagineBetter Presentation">
  <a:themeElements>
    <a:clrScheme name="Imagine Better Colours">
      <a:dk1>
        <a:srgbClr val="00BCDF"/>
      </a:dk1>
      <a:lt1>
        <a:srgbClr val="FFFFFF"/>
      </a:lt1>
      <a:dk2>
        <a:srgbClr val="00BCDF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BCC83AFAF224DB195E67C64CF9226" ma:contentTypeVersion="12" ma:contentTypeDescription="Create a new document." ma:contentTypeScope="" ma:versionID="aee863a657516246b6cdae1c8f6372cf">
  <xsd:schema xmlns:xsd="http://www.w3.org/2001/XMLSchema" xmlns:xs="http://www.w3.org/2001/XMLSchema" xmlns:p="http://schemas.microsoft.com/office/2006/metadata/properties" xmlns:ns2="a3c48c2d-0c6a-4ea7-a654-9b1c9805faa3" xmlns:ns3="8951185d-c0fc-4518-9544-1aeea9740dd3" targetNamespace="http://schemas.microsoft.com/office/2006/metadata/properties" ma:root="true" ma:fieldsID="7ed12c146cb44ce0a2245d88b153eb10" ns2:_="" ns3:_="">
    <xsd:import namespace="a3c48c2d-0c6a-4ea7-a654-9b1c9805faa3"/>
    <xsd:import namespace="8951185d-c0fc-4518-9544-1aeea9740d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48c2d-0c6a-4ea7-a654-9b1c9805f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51185d-c0fc-4518-9544-1aeea9740d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951185d-c0fc-4518-9544-1aeea9740dd3">
      <UserInfo>
        <DisplayName>Tony McLean</DisplayName>
        <AccountId>27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FF62F3-DA34-45B3-A8E3-7010532479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c48c2d-0c6a-4ea7-a654-9b1c9805faa3"/>
    <ds:schemaRef ds:uri="8951185d-c0fc-4518-9544-1aeea9740d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4F6E23-EF63-4BD4-A18B-0D36BBF59357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8951185d-c0fc-4518-9544-1aeea9740dd3"/>
    <ds:schemaRef ds:uri="a3c48c2d-0c6a-4ea7-a654-9b1c9805faa3"/>
  </ds:schemaRefs>
</ds:datastoreItem>
</file>

<file path=customXml/itemProps3.xml><?xml version="1.0" encoding="utf-8"?>
<ds:datastoreItem xmlns:ds="http://schemas.openxmlformats.org/officeDocument/2006/customXml" ds:itemID="{655D8974-A33F-4408-B3BD-FC9C9A49D1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ImagineBetter Presentation.thmx</Template>
  <TotalTime>1081</TotalTime>
  <Words>374</Words>
  <Application>Microsoft Office PowerPoint</Application>
  <PresentationFormat>On-screen Show (4:3)</PresentationFormat>
  <Paragraphs>56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Blue ImagineBetter Presentation</vt:lpstr>
      <vt:lpstr>Approaches to Self Employment Opportunities and Safeguards   </vt:lpstr>
      <vt:lpstr>Definition of Employment</vt:lpstr>
      <vt:lpstr> Model Assumptions</vt:lpstr>
      <vt:lpstr>WHY?</vt:lpstr>
      <vt:lpstr>WHAT?</vt:lpstr>
      <vt:lpstr>Chris’s K9 Krunchies </vt:lpstr>
      <vt:lpstr>PowerPoint Presentation</vt:lpstr>
      <vt:lpstr>Art by Anne</vt:lpstr>
      <vt:lpstr>PowerPoint Presentation</vt:lpstr>
      <vt:lpstr>Drink my Coffee: Jeremy</vt:lpstr>
      <vt:lpstr>Renee’s Dog Toys</vt:lpstr>
      <vt:lpstr>Paua by Dan</vt:lpstr>
      <vt:lpstr>https://www.pauabydan.co.nz/</vt:lpstr>
      <vt:lpstr>Leader of the Pack: Bill</vt:lpstr>
      <vt:lpstr>Master Shredder: Emma</vt:lpstr>
      <vt:lpstr>JACKMAIL  https://www.youtube.com/watch?v=90PQjH7pD1U&amp;feature=youtu.be  </vt:lpstr>
      <vt:lpstr>HOW?</vt:lpstr>
      <vt:lpstr>Essential Considerations</vt:lpstr>
      <vt:lpstr>How far could it go?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</dc:creator>
  <cp:lastModifiedBy>Tony McLean</cp:lastModifiedBy>
  <cp:revision>91</cp:revision>
  <dcterms:created xsi:type="dcterms:W3CDTF">2016-07-23T23:47:17Z</dcterms:created>
  <dcterms:modified xsi:type="dcterms:W3CDTF">2020-11-05T00:47:48Z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0x01010018ABCC83AFAF224DB195E67C64CF9226</vt:lpwstr>
  </property>
  <property fmtid="{D5CDD505-2E9C-101B-9397-08002B2CF9AE}" pid="3" name="Order">
    <vt:r8>367000</vt:r8>
  </property>
</Properties>
</file>