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57" r:id="rId5"/>
    <p:sldId id="263" r:id="rId6"/>
    <p:sldId id="259" r:id="rId7"/>
    <p:sldId id="264" r:id="rId8"/>
    <p:sldId id="265" r:id="rId9"/>
    <p:sldId id="266" r:id="rId10"/>
    <p:sldId id="268" r:id="rId11"/>
    <p:sldId id="267" r:id="rId12"/>
    <p:sldId id="269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C44D3-6FDD-43F5-B239-BCB61F99CD15}" type="doc">
      <dgm:prSet loTypeId="urn:microsoft.com/office/officeart/2005/8/layout/radial3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NZ"/>
        </a:p>
      </dgm:t>
    </dgm:pt>
    <dgm:pt modelId="{8851D298-1835-4D70-BBC3-E9703275AA1D}">
      <dgm:prSet phldrT="[Text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Helvetica" pitchFamily="2" charset="0"/>
            </a:rPr>
            <a:t>Technology</a:t>
          </a:r>
          <a:endParaRPr lang="en-NZ" sz="2000" b="1" dirty="0">
            <a:solidFill>
              <a:schemeClr val="bg1"/>
            </a:solidFill>
            <a:latin typeface="Helvetica" pitchFamily="2" charset="0"/>
          </a:endParaRPr>
        </a:p>
      </dgm:t>
    </dgm:pt>
    <dgm:pt modelId="{FB147C7A-D96C-442C-A2ED-52D763C4ABB7}" type="parTrans" cxnId="{61BAD502-0A7A-472E-97B4-9F843D611E3C}">
      <dgm:prSet/>
      <dgm:spPr/>
      <dgm:t>
        <a:bodyPr/>
        <a:lstStyle/>
        <a:p>
          <a:endParaRPr lang="en-NZ"/>
        </a:p>
      </dgm:t>
    </dgm:pt>
    <dgm:pt modelId="{0D4DA5DF-FCD9-4701-B6E4-BA933E6BA3DD}" type="sibTrans" cxnId="{61BAD502-0A7A-472E-97B4-9F843D611E3C}">
      <dgm:prSet/>
      <dgm:spPr/>
      <dgm:t>
        <a:bodyPr/>
        <a:lstStyle/>
        <a:p>
          <a:endParaRPr lang="en-NZ"/>
        </a:p>
      </dgm:t>
    </dgm:pt>
    <dgm:pt modelId="{32187FF6-93CA-4F40-A654-4150008B6D2F}">
      <dgm:prSet phldrT="[Text]" custT="1"/>
      <dgm:spPr/>
      <dgm:t>
        <a:bodyPr/>
        <a:lstStyle/>
        <a:p>
          <a:r>
            <a:rPr lang="en-US" sz="1200" b="0" dirty="0">
              <a:solidFill>
                <a:schemeClr val="bg1"/>
              </a:solidFill>
              <a:latin typeface="Helvetica" pitchFamily="2" charset="0"/>
            </a:rPr>
            <a:t>Businesses </a:t>
          </a:r>
          <a:endParaRPr lang="en-NZ" sz="1200" b="0" dirty="0">
            <a:solidFill>
              <a:schemeClr val="bg1"/>
            </a:solidFill>
            <a:latin typeface="Helvetica" pitchFamily="2" charset="0"/>
          </a:endParaRPr>
        </a:p>
      </dgm:t>
    </dgm:pt>
    <dgm:pt modelId="{2F811D0F-7A4B-4C73-BC07-68F79E3BF008}" type="parTrans" cxnId="{8BD39501-E155-4C2D-AA2D-7C4FE5E44D67}">
      <dgm:prSet/>
      <dgm:spPr/>
      <dgm:t>
        <a:bodyPr/>
        <a:lstStyle/>
        <a:p>
          <a:endParaRPr lang="en-NZ"/>
        </a:p>
      </dgm:t>
    </dgm:pt>
    <dgm:pt modelId="{B9613487-A275-46F1-BBBC-60422977AAA5}" type="sibTrans" cxnId="{8BD39501-E155-4C2D-AA2D-7C4FE5E44D67}">
      <dgm:prSet/>
      <dgm:spPr/>
      <dgm:t>
        <a:bodyPr/>
        <a:lstStyle/>
        <a:p>
          <a:endParaRPr lang="en-NZ"/>
        </a:p>
      </dgm:t>
    </dgm:pt>
    <dgm:pt modelId="{87E91ADF-0EAF-46F7-B81B-445369C0D430}">
      <dgm:prSet phldrT="[Text]" custT="1"/>
      <dgm:spPr/>
      <dgm:t>
        <a:bodyPr/>
        <a:lstStyle/>
        <a:p>
          <a:r>
            <a:rPr lang="en-US" sz="1200" b="0" dirty="0">
              <a:solidFill>
                <a:schemeClr val="bg1"/>
              </a:solidFill>
              <a:latin typeface="Helvetica" pitchFamily="2" charset="0"/>
            </a:rPr>
            <a:t>Consumers </a:t>
          </a:r>
          <a:endParaRPr lang="en-NZ" sz="1200" b="0" dirty="0">
            <a:solidFill>
              <a:schemeClr val="bg1"/>
            </a:solidFill>
            <a:latin typeface="Helvetica" pitchFamily="2" charset="0"/>
          </a:endParaRPr>
        </a:p>
      </dgm:t>
    </dgm:pt>
    <dgm:pt modelId="{7F25C169-F502-4A82-85EC-1D23731BDEB5}" type="parTrans" cxnId="{4928B3BD-D37F-49B1-BDE4-6B0A22934E59}">
      <dgm:prSet/>
      <dgm:spPr/>
      <dgm:t>
        <a:bodyPr/>
        <a:lstStyle/>
        <a:p>
          <a:endParaRPr lang="en-NZ"/>
        </a:p>
      </dgm:t>
    </dgm:pt>
    <dgm:pt modelId="{13FCC869-CE9C-4861-90C8-9A7B86D059CB}" type="sibTrans" cxnId="{4928B3BD-D37F-49B1-BDE4-6B0A22934E59}">
      <dgm:prSet/>
      <dgm:spPr/>
      <dgm:t>
        <a:bodyPr/>
        <a:lstStyle/>
        <a:p>
          <a:endParaRPr lang="en-NZ"/>
        </a:p>
      </dgm:t>
    </dgm:pt>
    <dgm:pt modelId="{267091E0-8564-4670-8480-A3278F67E6B7}">
      <dgm:prSet phldrT="[Text]" custT="1"/>
      <dgm:spPr/>
      <dgm:t>
        <a:bodyPr/>
        <a:lstStyle/>
        <a:p>
          <a:r>
            <a:rPr lang="en-US" sz="1200" b="0" dirty="0">
              <a:solidFill>
                <a:schemeClr val="bg1"/>
              </a:solidFill>
              <a:latin typeface="Helvetica" pitchFamily="2" charset="0"/>
            </a:rPr>
            <a:t>Gig </a:t>
          </a:r>
          <a:r>
            <a:rPr lang="en-NZ" sz="1200" b="0" dirty="0">
              <a:solidFill>
                <a:schemeClr val="bg1"/>
              </a:solidFill>
              <a:latin typeface="Helvetica" pitchFamily="2" charset="0"/>
            </a:rPr>
            <a:t>Jobs</a:t>
          </a:r>
        </a:p>
      </dgm:t>
    </dgm:pt>
    <dgm:pt modelId="{7FB0BB65-FA38-4E79-8F1B-8F2B28B3B282}" type="parTrans" cxnId="{694E14F6-2957-41E8-96DD-F6CE072853EF}">
      <dgm:prSet/>
      <dgm:spPr/>
      <dgm:t>
        <a:bodyPr/>
        <a:lstStyle/>
        <a:p>
          <a:endParaRPr lang="en-NZ"/>
        </a:p>
      </dgm:t>
    </dgm:pt>
    <dgm:pt modelId="{540DF133-B36E-4DEC-9045-0C4C0C14F7B8}" type="sibTrans" cxnId="{694E14F6-2957-41E8-96DD-F6CE072853EF}">
      <dgm:prSet/>
      <dgm:spPr/>
      <dgm:t>
        <a:bodyPr/>
        <a:lstStyle/>
        <a:p>
          <a:endParaRPr lang="en-NZ"/>
        </a:p>
      </dgm:t>
    </dgm:pt>
    <dgm:pt modelId="{A924D28C-3585-4342-9945-F32BEC33D26B}">
      <dgm:prSet phldrT="[Text]" custT="1"/>
      <dgm:spPr/>
      <dgm:t>
        <a:bodyPr/>
        <a:lstStyle/>
        <a:p>
          <a:r>
            <a:rPr lang="en-US" sz="1200" b="0" dirty="0">
              <a:solidFill>
                <a:schemeClr val="bg1"/>
              </a:solidFill>
              <a:latin typeface="Helvetica" pitchFamily="2" charset="0"/>
            </a:rPr>
            <a:t>Workers </a:t>
          </a:r>
          <a:endParaRPr lang="en-NZ" sz="1200" b="0" dirty="0">
            <a:solidFill>
              <a:schemeClr val="bg1"/>
            </a:solidFill>
            <a:latin typeface="Helvetica" pitchFamily="2" charset="0"/>
          </a:endParaRPr>
        </a:p>
      </dgm:t>
    </dgm:pt>
    <dgm:pt modelId="{A698AF82-3A27-4837-9334-11ECB434E387}" type="parTrans" cxnId="{7DC9FA06-4088-4E59-8890-3269BC68A7BF}">
      <dgm:prSet/>
      <dgm:spPr/>
      <dgm:t>
        <a:bodyPr/>
        <a:lstStyle/>
        <a:p>
          <a:endParaRPr lang="en-NZ"/>
        </a:p>
      </dgm:t>
    </dgm:pt>
    <dgm:pt modelId="{E4FB9675-A746-4C9D-9917-8CD6CEFAD67E}" type="sibTrans" cxnId="{7DC9FA06-4088-4E59-8890-3269BC68A7BF}">
      <dgm:prSet/>
      <dgm:spPr/>
      <dgm:t>
        <a:bodyPr/>
        <a:lstStyle/>
        <a:p>
          <a:endParaRPr lang="en-NZ"/>
        </a:p>
      </dgm:t>
    </dgm:pt>
    <dgm:pt modelId="{3FB7098B-7E6F-44E5-AC1E-7FED7B159B3A}" type="pres">
      <dgm:prSet presAssocID="{560C44D3-6FDD-43F5-B239-BCB61F99CD15}" presName="composite" presStyleCnt="0">
        <dgm:presLayoutVars>
          <dgm:chMax val="1"/>
          <dgm:dir/>
          <dgm:resizeHandles val="exact"/>
        </dgm:presLayoutVars>
      </dgm:prSet>
      <dgm:spPr/>
    </dgm:pt>
    <dgm:pt modelId="{860FBAD3-794E-4EA4-B350-A0C3905AE130}" type="pres">
      <dgm:prSet presAssocID="{560C44D3-6FDD-43F5-B239-BCB61F99CD15}" presName="radial" presStyleCnt="0">
        <dgm:presLayoutVars>
          <dgm:animLvl val="ctr"/>
        </dgm:presLayoutVars>
      </dgm:prSet>
      <dgm:spPr/>
    </dgm:pt>
    <dgm:pt modelId="{F63B8AA2-E2F8-4396-8B8D-F2E96C4DA699}" type="pres">
      <dgm:prSet presAssocID="{8851D298-1835-4D70-BBC3-E9703275AA1D}" presName="centerShape" presStyleLbl="vennNode1" presStyleIdx="0" presStyleCnt="5"/>
      <dgm:spPr/>
    </dgm:pt>
    <dgm:pt modelId="{B5489E5F-C043-4EE4-8C0F-98165B8D1BF3}" type="pres">
      <dgm:prSet presAssocID="{32187FF6-93CA-4F40-A654-4150008B6D2F}" presName="node" presStyleLbl="vennNode1" presStyleIdx="1" presStyleCnt="5">
        <dgm:presLayoutVars>
          <dgm:bulletEnabled val="1"/>
        </dgm:presLayoutVars>
      </dgm:prSet>
      <dgm:spPr/>
    </dgm:pt>
    <dgm:pt modelId="{4289108F-02D6-45A4-A998-3109111C0461}" type="pres">
      <dgm:prSet presAssocID="{87E91ADF-0EAF-46F7-B81B-445369C0D430}" presName="node" presStyleLbl="vennNode1" presStyleIdx="2" presStyleCnt="5">
        <dgm:presLayoutVars>
          <dgm:bulletEnabled val="1"/>
        </dgm:presLayoutVars>
      </dgm:prSet>
      <dgm:spPr/>
    </dgm:pt>
    <dgm:pt modelId="{F23DAA4F-3BB1-465F-BC43-1AE0D3F8D274}" type="pres">
      <dgm:prSet presAssocID="{267091E0-8564-4670-8480-A3278F67E6B7}" presName="node" presStyleLbl="vennNode1" presStyleIdx="3" presStyleCnt="5">
        <dgm:presLayoutVars>
          <dgm:bulletEnabled val="1"/>
        </dgm:presLayoutVars>
      </dgm:prSet>
      <dgm:spPr/>
    </dgm:pt>
    <dgm:pt modelId="{68F27584-FA76-410F-BD96-8640CBD07CEF}" type="pres">
      <dgm:prSet presAssocID="{A924D28C-3585-4342-9945-F32BEC33D26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8BD39501-E155-4C2D-AA2D-7C4FE5E44D67}" srcId="{8851D298-1835-4D70-BBC3-E9703275AA1D}" destId="{32187FF6-93CA-4F40-A654-4150008B6D2F}" srcOrd="0" destOrd="0" parTransId="{2F811D0F-7A4B-4C73-BC07-68F79E3BF008}" sibTransId="{B9613487-A275-46F1-BBBC-60422977AAA5}"/>
    <dgm:cxn modelId="{61BAD502-0A7A-472E-97B4-9F843D611E3C}" srcId="{560C44D3-6FDD-43F5-B239-BCB61F99CD15}" destId="{8851D298-1835-4D70-BBC3-E9703275AA1D}" srcOrd="0" destOrd="0" parTransId="{FB147C7A-D96C-442C-A2ED-52D763C4ABB7}" sibTransId="{0D4DA5DF-FCD9-4701-B6E4-BA933E6BA3DD}"/>
    <dgm:cxn modelId="{1141E003-036B-4B81-9244-A18BA3BA6199}" type="presOf" srcId="{8851D298-1835-4D70-BBC3-E9703275AA1D}" destId="{F63B8AA2-E2F8-4396-8B8D-F2E96C4DA699}" srcOrd="0" destOrd="0" presId="urn:microsoft.com/office/officeart/2005/8/layout/radial3"/>
    <dgm:cxn modelId="{7DC9FA06-4088-4E59-8890-3269BC68A7BF}" srcId="{8851D298-1835-4D70-BBC3-E9703275AA1D}" destId="{A924D28C-3585-4342-9945-F32BEC33D26B}" srcOrd="3" destOrd="0" parTransId="{A698AF82-3A27-4837-9334-11ECB434E387}" sibTransId="{E4FB9675-A746-4C9D-9917-8CD6CEFAD67E}"/>
    <dgm:cxn modelId="{F22F6821-08F4-455C-8F04-3AA158509FF6}" type="presOf" srcId="{560C44D3-6FDD-43F5-B239-BCB61F99CD15}" destId="{3FB7098B-7E6F-44E5-AC1E-7FED7B159B3A}" srcOrd="0" destOrd="0" presId="urn:microsoft.com/office/officeart/2005/8/layout/radial3"/>
    <dgm:cxn modelId="{5AA4CA64-C297-4A79-A615-EC670937EA01}" type="presOf" srcId="{87E91ADF-0EAF-46F7-B81B-445369C0D430}" destId="{4289108F-02D6-45A4-A998-3109111C0461}" srcOrd="0" destOrd="0" presId="urn:microsoft.com/office/officeart/2005/8/layout/radial3"/>
    <dgm:cxn modelId="{75B85266-9D69-45EA-885F-496E1592848C}" type="presOf" srcId="{32187FF6-93CA-4F40-A654-4150008B6D2F}" destId="{B5489E5F-C043-4EE4-8C0F-98165B8D1BF3}" srcOrd="0" destOrd="0" presId="urn:microsoft.com/office/officeart/2005/8/layout/radial3"/>
    <dgm:cxn modelId="{F92A6B9E-1E73-4D93-B020-A2F0E4B2E043}" type="presOf" srcId="{267091E0-8564-4670-8480-A3278F67E6B7}" destId="{F23DAA4F-3BB1-465F-BC43-1AE0D3F8D274}" srcOrd="0" destOrd="0" presId="urn:microsoft.com/office/officeart/2005/8/layout/radial3"/>
    <dgm:cxn modelId="{4928B3BD-D37F-49B1-BDE4-6B0A22934E59}" srcId="{8851D298-1835-4D70-BBC3-E9703275AA1D}" destId="{87E91ADF-0EAF-46F7-B81B-445369C0D430}" srcOrd="1" destOrd="0" parTransId="{7F25C169-F502-4A82-85EC-1D23731BDEB5}" sibTransId="{13FCC869-CE9C-4861-90C8-9A7B86D059CB}"/>
    <dgm:cxn modelId="{8ED2E4EC-FB15-4A8E-9D6B-0234A481CE02}" type="presOf" srcId="{A924D28C-3585-4342-9945-F32BEC33D26B}" destId="{68F27584-FA76-410F-BD96-8640CBD07CEF}" srcOrd="0" destOrd="0" presId="urn:microsoft.com/office/officeart/2005/8/layout/radial3"/>
    <dgm:cxn modelId="{694E14F6-2957-41E8-96DD-F6CE072853EF}" srcId="{8851D298-1835-4D70-BBC3-E9703275AA1D}" destId="{267091E0-8564-4670-8480-A3278F67E6B7}" srcOrd="2" destOrd="0" parTransId="{7FB0BB65-FA38-4E79-8F1B-8F2B28B3B282}" sibTransId="{540DF133-B36E-4DEC-9045-0C4C0C14F7B8}"/>
    <dgm:cxn modelId="{CE8563C3-2642-454C-9933-D96E73B50F99}" type="presParOf" srcId="{3FB7098B-7E6F-44E5-AC1E-7FED7B159B3A}" destId="{860FBAD3-794E-4EA4-B350-A0C3905AE130}" srcOrd="0" destOrd="0" presId="urn:microsoft.com/office/officeart/2005/8/layout/radial3"/>
    <dgm:cxn modelId="{E4FCA234-EA6A-47E5-BFC8-8EE71EA1190B}" type="presParOf" srcId="{860FBAD3-794E-4EA4-B350-A0C3905AE130}" destId="{F63B8AA2-E2F8-4396-8B8D-F2E96C4DA699}" srcOrd="0" destOrd="0" presId="urn:microsoft.com/office/officeart/2005/8/layout/radial3"/>
    <dgm:cxn modelId="{20C2ED00-4018-4AF3-B3F5-BD9CCBC7B1C4}" type="presParOf" srcId="{860FBAD3-794E-4EA4-B350-A0C3905AE130}" destId="{B5489E5F-C043-4EE4-8C0F-98165B8D1BF3}" srcOrd="1" destOrd="0" presId="urn:microsoft.com/office/officeart/2005/8/layout/radial3"/>
    <dgm:cxn modelId="{1266ACA8-29D5-489B-A31A-AD1822AD58C6}" type="presParOf" srcId="{860FBAD3-794E-4EA4-B350-A0C3905AE130}" destId="{4289108F-02D6-45A4-A998-3109111C0461}" srcOrd="2" destOrd="0" presId="urn:microsoft.com/office/officeart/2005/8/layout/radial3"/>
    <dgm:cxn modelId="{B2E233A7-5B0F-49F8-8480-60711648AB8E}" type="presParOf" srcId="{860FBAD3-794E-4EA4-B350-A0C3905AE130}" destId="{F23DAA4F-3BB1-465F-BC43-1AE0D3F8D274}" srcOrd="3" destOrd="0" presId="urn:microsoft.com/office/officeart/2005/8/layout/radial3"/>
    <dgm:cxn modelId="{1B83A6BF-911D-4688-BD17-3EC3949B73A6}" type="presParOf" srcId="{860FBAD3-794E-4EA4-B350-A0C3905AE130}" destId="{68F27584-FA76-410F-BD96-8640CBD07CE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8AA2-E2F8-4396-8B8D-F2E96C4DA699}">
      <dsp:nvSpPr>
        <dsp:cNvPr id="0" name=""/>
        <dsp:cNvSpPr/>
      </dsp:nvSpPr>
      <dsp:spPr>
        <a:xfrm>
          <a:off x="1954051" y="951061"/>
          <a:ext cx="2369310" cy="2369310"/>
        </a:xfrm>
        <a:prstGeom prst="ellipse">
          <a:avLst/>
        </a:prstGeom>
        <a:solidFill>
          <a:schemeClr val="accent3">
            <a:alpha val="5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Helvetica" pitchFamily="2" charset="0"/>
            </a:rPr>
            <a:t>Technology</a:t>
          </a:r>
          <a:endParaRPr lang="en-NZ" sz="2000" b="1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2301028" y="1298038"/>
        <a:ext cx="1675356" cy="1675356"/>
      </dsp:txXfrm>
    </dsp:sp>
    <dsp:sp modelId="{B5489E5F-C043-4EE4-8C0F-98165B8D1BF3}">
      <dsp:nvSpPr>
        <dsp:cNvPr id="0" name=""/>
        <dsp:cNvSpPr/>
      </dsp:nvSpPr>
      <dsp:spPr>
        <a:xfrm>
          <a:off x="2546379" y="422"/>
          <a:ext cx="1184655" cy="11846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Helvetica" pitchFamily="2" charset="0"/>
            </a:rPr>
            <a:t>Businesses </a:t>
          </a:r>
          <a:endParaRPr lang="en-NZ" sz="1200" b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2719868" y="173911"/>
        <a:ext cx="837677" cy="837677"/>
      </dsp:txXfrm>
    </dsp:sp>
    <dsp:sp modelId="{4289108F-02D6-45A4-A998-3109111C0461}">
      <dsp:nvSpPr>
        <dsp:cNvPr id="0" name=""/>
        <dsp:cNvSpPr/>
      </dsp:nvSpPr>
      <dsp:spPr>
        <a:xfrm>
          <a:off x="4089345" y="1543388"/>
          <a:ext cx="1184655" cy="11846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Helvetica" pitchFamily="2" charset="0"/>
            </a:rPr>
            <a:t>Consumers </a:t>
          </a:r>
          <a:endParaRPr lang="en-NZ" sz="1200" b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4262834" y="1716877"/>
        <a:ext cx="837677" cy="837677"/>
      </dsp:txXfrm>
    </dsp:sp>
    <dsp:sp modelId="{F23DAA4F-3BB1-465F-BC43-1AE0D3F8D274}">
      <dsp:nvSpPr>
        <dsp:cNvPr id="0" name=""/>
        <dsp:cNvSpPr/>
      </dsp:nvSpPr>
      <dsp:spPr>
        <a:xfrm>
          <a:off x="2546379" y="3086354"/>
          <a:ext cx="1184655" cy="11846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Helvetica" pitchFamily="2" charset="0"/>
            </a:rPr>
            <a:t>Gig </a:t>
          </a:r>
          <a:r>
            <a:rPr lang="en-NZ" sz="1200" b="0" kern="1200" dirty="0">
              <a:solidFill>
                <a:schemeClr val="bg1"/>
              </a:solidFill>
              <a:latin typeface="Helvetica" pitchFamily="2" charset="0"/>
            </a:rPr>
            <a:t>Jobs</a:t>
          </a:r>
        </a:p>
      </dsp:txBody>
      <dsp:txXfrm>
        <a:off x="2719868" y="3259843"/>
        <a:ext cx="837677" cy="837677"/>
      </dsp:txXfrm>
    </dsp:sp>
    <dsp:sp modelId="{68F27584-FA76-410F-BD96-8640CBD07CEF}">
      <dsp:nvSpPr>
        <dsp:cNvPr id="0" name=""/>
        <dsp:cNvSpPr/>
      </dsp:nvSpPr>
      <dsp:spPr>
        <a:xfrm>
          <a:off x="1003413" y="1543388"/>
          <a:ext cx="1184655" cy="11846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bg1"/>
              </a:solidFill>
              <a:latin typeface="Helvetica" pitchFamily="2" charset="0"/>
            </a:rPr>
            <a:t>Workers </a:t>
          </a:r>
          <a:endParaRPr lang="en-NZ" sz="1200" b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1176902" y="1716877"/>
        <a:ext cx="837677" cy="837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@skillet.co.nz" TargetMode="External"/><Relationship Id="rId2" Type="http://schemas.openxmlformats.org/officeDocument/2006/relationships/hyperlink" Target="mailto:sherschberger@healthmetrics.co.n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E7D6-ED70-4984-A303-5C33652A0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Helvetica" pitchFamily="2" charset="0"/>
              </a:rPr>
              <a:t>The Gig Economy </a:t>
            </a:r>
            <a:br>
              <a:rPr lang="en-US" dirty="0">
                <a:solidFill>
                  <a:schemeClr val="accent2"/>
                </a:solidFill>
                <a:latin typeface="Helvetica" pitchFamily="2" charset="0"/>
              </a:rPr>
            </a:br>
            <a:r>
              <a:rPr lang="en-US" sz="3600" dirty="0">
                <a:solidFill>
                  <a:schemeClr val="accent2"/>
                </a:solidFill>
                <a:latin typeface="Helvetica" pitchFamily="2" charset="0"/>
              </a:rPr>
              <a:t>and its Impact on Kiwis with Disabilities </a:t>
            </a:r>
            <a:endParaRPr lang="en-NZ" dirty="0">
              <a:solidFill>
                <a:schemeClr val="accent2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78AC8-F124-45FE-B143-669AC6F50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22995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itchFamily="2" charset="0"/>
              </a:rPr>
              <a:t>Scott Herschberger</a:t>
            </a:r>
          </a:p>
          <a:p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   </a:t>
            </a:r>
            <a:r>
              <a:rPr lang="en-US" sz="1700" b="1" dirty="0">
                <a:solidFill>
                  <a:srgbClr val="000000"/>
                </a:solidFill>
                <a:latin typeface="Helvetica" pitchFamily="2" charset="0"/>
              </a:rPr>
              <a:t>CEO &amp; Co-Founder, Skillet </a:t>
            </a:r>
          </a:p>
          <a:p>
            <a:r>
              <a:rPr lang="en-US" sz="1700" b="1" dirty="0">
                <a:solidFill>
                  <a:srgbClr val="000000"/>
                </a:solidFill>
                <a:latin typeface="Helvetica" pitchFamily="2" charset="0"/>
              </a:rPr>
              <a:t>   Sales &amp; Strategy New Zealand, Health Metrics  </a:t>
            </a:r>
          </a:p>
          <a:p>
            <a:endParaRPr lang="en-NZ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Gig Work, made easy…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04FF-AF09-47D1-AD4B-40C5F83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36" y="2298487"/>
            <a:ext cx="6696513" cy="4188525"/>
          </a:xfrm>
          <a:effectLst/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Most Gig Work is </a:t>
            </a:r>
            <a:r>
              <a:rPr lang="en-US" sz="2100" dirty="0" err="1">
                <a:solidFill>
                  <a:schemeClr val="bg1"/>
                </a:solidFill>
                <a:latin typeface="Helvetica" pitchFamily="2" charset="0"/>
              </a:rPr>
              <a:t>centred</a:t>
            </a: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 around a single service and provides a second source of income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These services appeal to consumers with high need and frequent demand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NZ" sz="2100" dirty="0">
                <a:solidFill>
                  <a:schemeClr val="bg1"/>
                </a:solidFill>
                <a:latin typeface="Helvetica" pitchFamily="2" charset="0"/>
              </a:rPr>
              <a:t>Provide a low barrier of entry, for Gig Workers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NZ" sz="2100" dirty="0">
              <a:solidFill>
                <a:schemeClr val="bg1"/>
              </a:solidFill>
              <a:latin typeface="Helvetica" pitchFamily="2" charset="0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en-NZ" sz="2100" i="1" dirty="0">
                <a:solidFill>
                  <a:schemeClr val="bg1"/>
                </a:solidFill>
                <a:latin typeface="Helvetica" pitchFamily="2" charset="0"/>
              </a:rPr>
              <a:t>Q: Won’t this lead to the same skills gap?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B8774-C2C6-40D7-97B6-8A75DFFD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94813" y="2112992"/>
            <a:ext cx="3563272" cy="455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8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What about the worker?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04FF-AF09-47D1-AD4B-40C5F83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37" y="2298487"/>
            <a:ext cx="6001474" cy="4188525"/>
          </a:xfrm>
          <a:effectLst/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Pros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Pick your own hours, be your own boss, work how you want to work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NZ" sz="2100" b="1" dirty="0">
                <a:solidFill>
                  <a:schemeClr val="bg1"/>
                </a:solidFill>
                <a:latin typeface="Helvetica" pitchFamily="2" charset="0"/>
              </a:rPr>
              <a:t>Cons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NZ" sz="2100" dirty="0">
                <a:solidFill>
                  <a:schemeClr val="bg1"/>
                </a:solidFill>
                <a:latin typeface="Helvetica" pitchFamily="2" charset="0"/>
              </a:rPr>
              <a:t>Responsible for your own benefits, no sick leave or maternity compensation, liable for your work, limited or no HR, unstructured professional development, few worker protections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82A0549-CB8D-4794-BD85-684375C8F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3" t="10029" r="11893" b="10567"/>
          <a:stretch/>
        </p:blipFill>
        <p:spPr>
          <a:xfrm>
            <a:off x="7286625" y="2298487"/>
            <a:ext cx="3978492" cy="411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87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Why do we need to know this?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04FF-AF09-47D1-AD4B-40C5F83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36" y="2298487"/>
            <a:ext cx="7172763" cy="4188525"/>
          </a:xfrm>
          <a:effectLst/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No market is immune to disruption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     Would you rather be Uber or Corporate Cabs?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Gig Work isn’t going away </a:t>
            </a:r>
          </a:p>
          <a:p>
            <a:pPr marL="400050" lvl="1" indent="0">
              <a:buClr>
                <a:schemeClr val="accent2"/>
              </a:buClr>
              <a:buNone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The Gig Economy generates more than $1.4 Trillion annually and is growing</a:t>
            </a:r>
            <a:endParaRPr lang="en-US" sz="21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Understanding is key to safeguarding </a:t>
            </a: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 marL="400050" lvl="1" indent="0">
              <a:buClr>
                <a:schemeClr val="accent2"/>
              </a:buClr>
              <a:buNone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Individuals with invisible disabilities are more likely to participate in Gig Work, while individuals with physical disabilities are likely to be sidelined from Gig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27810-2C25-42A2-88EE-6E9FD3EC4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51"/>
          <a:stretch/>
        </p:blipFill>
        <p:spPr>
          <a:xfrm>
            <a:off x="7924528" y="2002530"/>
            <a:ext cx="3581672" cy="4653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12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What about the sector overall?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04FF-AF09-47D1-AD4B-40C5F83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327062"/>
            <a:ext cx="5277288" cy="3636511"/>
          </a:xfrm>
          <a:effectLst/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Individualised Funding is coming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There are more technology players entering the health space with ulterior motives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Connective and smart technologies are becoming necessities not luxuries</a:t>
            </a:r>
            <a:endParaRPr lang="en-NZ" sz="2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94D1D1-910E-44DB-830F-3AA19987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914200"/>
            <a:ext cx="5774748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4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Questions</a:t>
            </a:r>
            <a:r>
              <a:rPr lang="en-US" dirty="0"/>
              <a:t>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04FF-AF09-47D1-AD4B-40C5F83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58112"/>
            <a:ext cx="10554574" cy="3636511"/>
          </a:xfrm>
          <a:effectLst/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4100" b="1" dirty="0">
                <a:solidFill>
                  <a:schemeClr val="bg1"/>
                </a:solidFill>
                <a:latin typeface="Helvetica" pitchFamily="2" charset="0"/>
              </a:rPr>
              <a:t>Get in touch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b="1" dirty="0">
                <a:solidFill>
                  <a:schemeClr val="accent1"/>
                </a:solidFill>
                <a:latin typeface="Helvetica" pitchFamily="2" charset="0"/>
              </a:rPr>
              <a:t>Email</a:t>
            </a: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sherschberger@healthmetrics.co.nz</a:t>
            </a:r>
            <a:endParaRPr lang="en-US" sz="2400" b="1" dirty="0">
              <a:solidFill>
                <a:schemeClr val="bg1"/>
              </a:solidFill>
              <a:latin typeface="Helvetica" pitchFamily="2" charset="0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            </a:t>
            </a:r>
            <a:r>
              <a:rPr lang="en-US" sz="2400" b="1" dirty="0">
                <a:solidFill>
                  <a:schemeClr val="bg1"/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scott@skillet.co.nz</a:t>
            </a:r>
            <a:endParaRPr lang="en-US" sz="2400" b="1" dirty="0">
              <a:solidFill>
                <a:schemeClr val="bg1"/>
              </a:solidFill>
              <a:latin typeface="Helvetica" pitchFamily="2" charset="0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en-US" sz="2400" b="1" dirty="0">
                <a:solidFill>
                  <a:schemeClr val="accent1"/>
                </a:solidFill>
                <a:latin typeface="Helvetica" pitchFamily="2" charset="0"/>
              </a:rPr>
              <a:t>Phone</a:t>
            </a: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: 021 0821 6308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b="1" dirty="0">
                <a:solidFill>
                  <a:schemeClr val="accent1"/>
                </a:solidFill>
                <a:latin typeface="Helvetica" pitchFamily="2" charset="0"/>
              </a:rPr>
              <a:t>LinkedIn</a:t>
            </a: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: scott-herschberger </a:t>
            </a:r>
          </a:p>
        </p:txBody>
      </p:sp>
    </p:spTree>
    <p:extLst>
      <p:ext uri="{BB962C8B-B14F-4D97-AF65-F5344CB8AC3E}">
        <p14:creationId xmlns:p14="http://schemas.microsoft.com/office/powerpoint/2010/main" val="269113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14AF84C-8722-4E3B-9996-2D2BB82C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4313" y="2278937"/>
            <a:ext cx="2324936" cy="104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751904-30B4-4260-A71D-53F5F12F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Helvetica" pitchFamily="2" charset="0"/>
              </a:rPr>
              <a:t>Scott Herschberger</a:t>
            </a:r>
            <a:endParaRPr lang="en-NZ" dirty="0">
              <a:solidFill>
                <a:schemeClr val="accent2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57EF3-84B8-4B14-AB38-C01B0DB57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36" y="2752726"/>
            <a:ext cx="10477125" cy="3953798"/>
          </a:xfrm>
          <a:effectLst/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CEO &amp; Co-Founder, Skillet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Making services simple for our aged and differently-abled communities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000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US" sz="20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Sale &amp; Strategy New Zealand, Health Metrics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A world leader of intelligent solutions for health and social care </a:t>
            </a:r>
            <a:endParaRPr lang="en-NZ" sz="20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115942A-C7A6-42FF-996B-22412A98A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31" y="4508028"/>
            <a:ext cx="4148667" cy="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77F567BA-4D87-40B5-91B5-3AFE9BDD8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7575" y="2149580"/>
            <a:ext cx="4556760" cy="3037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Question</a:t>
            </a:r>
            <a:r>
              <a:rPr lang="en-US" dirty="0"/>
              <a:t>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04FF-AF09-47D1-AD4B-40C5F83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80412"/>
            <a:ext cx="10554574" cy="4371018"/>
          </a:xfrm>
          <a:effectLst/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What is a Social Contract? 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What is the Gig Economy?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1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Who can give me the phone number for Corporate Cabs?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b="1" dirty="0">
              <a:solidFill>
                <a:schemeClr val="bg1"/>
              </a:solidFill>
              <a:latin typeface="Helvetica" pitchFamily="2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NZ" sz="21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4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Question</a:t>
            </a:r>
            <a:r>
              <a:rPr lang="en-US" dirty="0"/>
              <a:t>?</a:t>
            </a:r>
            <a:endParaRPr lang="en-N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72BDE0-E3E4-4B1A-B9F1-541888D9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4787"/>
            <a:ext cx="10554574" cy="4371018"/>
          </a:xfrm>
          <a:effectLst/>
        </p:spPr>
        <p:txBody>
          <a:bodyPr>
            <a:noAutofit/>
          </a:bodyPr>
          <a:lstStyle/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What is a Social Contract?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‘</a:t>
            </a:r>
            <a:r>
              <a:rPr lang="en-GB" sz="2100" dirty="0">
                <a:solidFill>
                  <a:schemeClr val="bg1"/>
                </a:solidFill>
                <a:latin typeface="Helvetica" pitchFamily="2" charset="0"/>
              </a:rPr>
              <a:t>An implicit agreement among the members of a society to cooperate for social benefits’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What is the Gig Economy?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‘</a:t>
            </a:r>
            <a:r>
              <a:rPr lang="en-GB" sz="2100" dirty="0">
                <a:solidFill>
                  <a:schemeClr val="bg1"/>
                </a:solidFill>
                <a:latin typeface="Helvetica" pitchFamily="2" charset="0"/>
              </a:rPr>
              <a:t>A labour market characterised by the prevalence of short-term contracts or freelance work as opposed to permanent jobs.’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Who can give me the phone number for Corporate Cabs?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Asking Google… or call an Uber…</a:t>
            </a:r>
          </a:p>
          <a:p>
            <a:pPr marL="0" indent="0">
              <a:buClr>
                <a:schemeClr val="accent2"/>
              </a:buClr>
              <a:buNone/>
            </a:pPr>
            <a:endParaRPr lang="en-NZ" sz="21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0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But what does this mean?</a:t>
            </a:r>
            <a:endParaRPr lang="en-N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72BDE0-E3E4-4B1A-B9F1-541888D9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874257"/>
            <a:ext cx="6277413" cy="4371018"/>
          </a:xfrm>
          <a:effectLst/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2100" b="1" dirty="0">
                <a:solidFill>
                  <a:schemeClr val="bg1"/>
                </a:solidFill>
                <a:latin typeface="Helvetica" pitchFamily="2" charset="0"/>
              </a:rPr>
              <a:t>New technologies are changing the future of work and are changing for businesses, workers and customers by: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Streamlining processes through automation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Lowering operating costs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Disrupting established industries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662B56B-7F01-473F-A400-2D0AF6350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754986"/>
              </p:ext>
            </p:extLst>
          </p:nvPr>
        </p:nvGraphicFramePr>
        <p:xfrm>
          <a:off x="6187636" y="1924050"/>
          <a:ext cx="6277414" cy="427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09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The Effects of Automation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04FF-AF09-47D1-AD4B-40C5F83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37" y="2298487"/>
            <a:ext cx="6001474" cy="4188525"/>
          </a:xfrm>
          <a:effectLst/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Automation streamlines processes and tasks normally managed by middle management and supervisors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Process-oriented jobs are being replaced by automation and creating a skills gap in the modern workforce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bg1"/>
                </a:solidFill>
                <a:latin typeface="Helvetica" pitchFamily="2" charset="0"/>
              </a:rPr>
              <a:t>Employees are now expected to have a wider range of skills and take on more responsibilities while receiving the same pay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9BDB9B-64F1-45B0-944D-E5DDD776232F}"/>
              </a:ext>
            </a:extLst>
          </p:cNvPr>
          <p:cNvGrpSpPr/>
          <p:nvPr/>
        </p:nvGrpSpPr>
        <p:grpSpPr>
          <a:xfrm>
            <a:off x="6648450" y="2809876"/>
            <a:ext cx="5419725" cy="2428874"/>
            <a:chOff x="6619875" y="2505076"/>
            <a:chExt cx="5419725" cy="2428874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939523FB-D65E-4C75-9AC0-03C6ECAE2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82" t="16763" r="2075" b="15048"/>
            <a:stretch/>
          </p:blipFill>
          <p:spPr>
            <a:xfrm>
              <a:off x="6619875" y="2505076"/>
              <a:ext cx="5419725" cy="24288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2083C1-0D30-4EFE-BA80-E7F9CFCE4ED8}"/>
                </a:ext>
              </a:extLst>
            </p:cNvPr>
            <p:cNvSpPr txBox="1"/>
            <p:nvPr/>
          </p:nvSpPr>
          <p:spPr>
            <a:xfrm>
              <a:off x="8243887" y="2819400"/>
              <a:ext cx="1276348" cy="46166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" pitchFamily="2" charset="0"/>
                </a:rPr>
                <a:t>Upper Management </a:t>
              </a:r>
              <a:endParaRPr lang="en-NZ" sz="12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5BA289-DE4E-4DD0-AAD6-DE8FDFF33CC2}"/>
                </a:ext>
              </a:extLst>
            </p:cNvPr>
            <p:cNvSpPr txBox="1"/>
            <p:nvPr/>
          </p:nvSpPr>
          <p:spPr>
            <a:xfrm>
              <a:off x="9520235" y="3467428"/>
              <a:ext cx="1195389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" pitchFamily="2" charset="0"/>
                </a:rPr>
                <a:t>Essential Staff</a:t>
              </a:r>
              <a:endParaRPr lang="en-NZ" sz="12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3CCC7E-6D5C-434B-B151-B22D54F85604}"/>
                </a:ext>
              </a:extLst>
            </p:cNvPr>
            <p:cNvSpPr txBox="1"/>
            <p:nvPr/>
          </p:nvSpPr>
          <p:spPr>
            <a:xfrm>
              <a:off x="9448797" y="4334634"/>
              <a:ext cx="1195389" cy="46166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Helvetica" pitchFamily="2" charset="0"/>
                </a:rPr>
                <a:t>Supervisors and Leads</a:t>
              </a:r>
              <a:endParaRPr lang="en-NZ" sz="12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57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Operating Costs 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04FF-AF09-47D1-AD4B-40C5F83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37" y="2298487"/>
            <a:ext cx="6001474" cy="4188525"/>
          </a:xfrm>
          <a:effectLst/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Technology replaces the cost of maintaining a large workforce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Providers who rely on automation have less overhead costs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NZ" sz="2100" dirty="0">
                <a:solidFill>
                  <a:schemeClr val="bg1"/>
                </a:solidFill>
                <a:latin typeface="Helvetica" pitchFamily="2" charset="0"/>
              </a:rPr>
              <a:t>Almost no onboarding or HR costs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E58C8BD-6199-4FFF-B950-8B2DDF24F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0" t="1840" r="3888" b="5411"/>
          <a:stretch/>
        </p:blipFill>
        <p:spPr>
          <a:xfrm>
            <a:off x="6795706" y="2490273"/>
            <a:ext cx="4834757" cy="380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25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The Rise of the Gig Worker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04FF-AF09-47D1-AD4B-40C5F83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37" y="2298487"/>
            <a:ext cx="6115488" cy="4188525"/>
          </a:xfrm>
          <a:effectLst/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Individuals can enter the market as independent entities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Operate as sole traders who advertise services through a third-party platform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NZ" sz="2100" dirty="0">
                <a:solidFill>
                  <a:schemeClr val="bg1"/>
                </a:solidFill>
                <a:latin typeface="Helvetica" pitchFamily="2" charset="0"/>
              </a:rPr>
              <a:t>Businesses are now in competition with people in the community, as well as each other</a:t>
            </a:r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594DE93B-B567-4330-82F2-357B9A536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010"/>
          <a:stretch/>
        </p:blipFill>
        <p:spPr>
          <a:xfrm>
            <a:off x="7334365" y="2388300"/>
            <a:ext cx="4296098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02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B548-BE8D-4BE5-AD68-90581CB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True Supply and Demand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04FF-AF09-47D1-AD4B-40C5F83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37" y="2298487"/>
            <a:ext cx="6001474" cy="4188525"/>
          </a:xfrm>
          <a:effectLst/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Gig Economy platforms use technology to connect supply and demand, in real time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100" dirty="0" err="1">
                <a:solidFill>
                  <a:schemeClr val="bg1"/>
                </a:solidFill>
                <a:latin typeface="Helvetica" pitchFamily="2" charset="0"/>
              </a:rPr>
              <a:t>Minimise</a:t>
            </a:r>
            <a:r>
              <a:rPr lang="en-US" sz="2100" dirty="0">
                <a:solidFill>
                  <a:schemeClr val="bg1"/>
                </a:solidFill>
                <a:latin typeface="Helvetica" pitchFamily="2" charset="0"/>
              </a:rPr>
              <a:t> overhead costs, reduce expenditure and limit liability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1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NZ" sz="2100" dirty="0">
                <a:solidFill>
                  <a:schemeClr val="bg1"/>
                </a:solidFill>
                <a:latin typeface="Helvetica" pitchFamily="2" charset="0"/>
              </a:rPr>
              <a:t>Operate service-oriented businesses with larger profit margins and lower costs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69C21-37EA-4707-A096-71F6B084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957" y="2112982"/>
            <a:ext cx="4578585" cy="455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214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SKL">
      <a:dk1>
        <a:srgbClr val="060E09"/>
      </a:dk1>
      <a:lt1>
        <a:srgbClr val="FFFFFF"/>
      </a:lt1>
      <a:dk2>
        <a:srgbClr val="FFFFFF"/>
      </a:dk2>
      <a:lt2>
        <a:srgbClr val="FFFFFF"/>
      </a:lt2>
      <a:accent1>
        <a:srgbClr val="000066"/>
      </a:accent1>
      <a:accent2>
        <a:srgbClr val="FFC000"/>
      </a:accent2>
      <a:accent3>
        <a:srgbClr val="14C6D9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604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Helvetica</vt:lpstr>
      <vt:lpstr>Wingdings</vt:lpstr>
      <vt:lpstr>Wingdings 2</vt:lpstr>
      <vt:lpstr>Quotable</vt:lpstr>
      <vt:lpstr>The Gig Economy  and its Impact on Kiwis with Disabilities </vt:lpstr>
      <vt:lpstr>Scott Herschberger</vt:lpstr>
      <vt:lpstr>Question?</vt:lpstr>
      <vt:lpstr>Question?</vt:lpstr>
      <vt:lpstr>But what does this mean?</vt:lpstr>
      <vt:lpstr>The Effects of Automation</vt:lpstr>
      <vt:lpstr>Operating Costs </vt:lpstr>
      <vt:lpstr>The Rise of the Gig Worker</vt:lpstr>
      <vt:lpstr>True Supply and Demand</vt:lpstr>
      <vt:lpstr>Gig Work, made easy…</vt:lpstr>
      <vt:lpstr>What about the worker?</vt:lpstr>
      <vt:lpstr>Why do we need to know this?</vt:lpstr>
      <vt:lpstr>What about the sector overall?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Gig-Economy  and its Impact on Kiwi’s Disabilities</dc:title>
  <dc:creator>Scott Herschberger</dc:creator>
  <cp:lastModifiedBy>scott herschberger</cp:lastModifiedBy>
  <cp:revision>43</cp:revision>
  <dcterms:created xsi:type="dcterms:W3CDTF">2020-11-03T02:46:21Z</dcterms:created>
  <dcterms:modified xsi:type="dcterms:W3CDTF">2020-11-05T06:29:56Z</dcterms:modified>
</cp:coreProperties>
</file>