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7" r:id="rId11"/>
    <p:sldId id="278" r:id="rId12"/>
    <p:sldId id="279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F6B"/>
    <a:srgbClr val="9D9D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7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4" d="100"/>
          <a:sy n="114" d="100"/>
        </p:scale>
        <p:origin x="40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5861560088799"/>
          <c:y val="1.8121012693507802E-2"/>
          <c:w val="0.57082784700621469"/>
          <c:h val="0.8536307303838254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20-413D-8097-7F163C2BC3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39-44C8-AC23-DFF92F3AF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0A-4A48-8794-75533FFFC1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27-453B-934A-881615BD5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B9-4687-96C6-30B1D10B2A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5D-4E3C-87EF-3EB0FD6AB2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88C215-A1C3-44B7-936D-B2FF76701CB4}" type="doc">
      <dgm:prSet loTypeId="urn:microsoft.com/office/officeart/2018/2/layout/IconCircle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B71DE02-69D9-4D12-865A-BAAE48E46A9A}">
      <dgm:prSet/>
      <dgm:spPr/>
      <dgm:t>
        <a:bodyPr/>
        <a:lstStyle/>
        <a:p>
          <a:r>
            <a:rPr lang="en-NZ"/>
            <a:t>Traditionally bulk funded, moved to outcomes based </a:t>
          </a:r>
          <a:endParaRPr lang="en-US"/>
        </a:p>
      </dgm:t>
    </dgm:pt>
    <dgm:pt modelId="{BC4B702B-36BA-405A-8FF8-F60649E50E23}" type="parTrans" cxnId="{21885131-9172-495D-BB9E-3C198D4D9CB6}">
      <dgm:prSet/>
      <dgm:spPr/>
      <dgm:t>
        <a:bodyPr/>
        <a:lstStyle/>
        <a:p>
          <a:endParaRPr lang="en-US"/>
        </a:p>
      </dgm:t>
    </dgm:pt>
    <dgm:pt modelId="{EB3B9315-B853-4F9D-BD15-94352AE08FFE}" type="sibTrans" cxnId="{21885131-9172-495D-BB9E-3C198D4D9CB6}">
      <dgm:prSet/>
      <dgm:spPr/>
      <dgm:t>
        <a:bodyPr/>
        <a:lstStyle/>
        <a:p>
          <a:endParaRPr lang="en-US"/>
        </a:p>
      </dgm:t>
    </dgm:pt>
    <dgm:pt modelId="{59860600-4A74-4951-9FCC-2F2C53D5F758}">
      <dgm:prSet/>
      <dgm:spPr/>
      <dgm:t>
        <a:bodyPr/>
        <a:lstStyle/>
        <a:p>
          <a:r>
            <a:rPr lang="en-NZ"/>
            <a:t>Tendered in 2018</a:t>
          </a:r>
          <a:endParaRPr lang="en-US"/>
        </a:p>
      </dgm:t>
    </dgm:pt>
    <dgm:pt modelId="{DE0AEC7A-0BBE-4092-A393-9FEE5076A364}" type="parTrans" cxnId="{35057B5E-FAB3-4CF3-871E-88FA6E85BB70}">
      <dgm:prSet/>
      <dgm:spPr/>
      <dgm:t>
        <a:bodyPr/>
        <a:lstStyle/>
        <a:p>
          <a:endParaRPr lang="en-US"/>
        </a:p>
      </dgm:t>
    </dgm:pt>
    <dgm:pt modelId="{4D7872BB-A69D-4D21-AEE0-3697CBF7708C}" type="sibTrans" cxnId="{35057B5E-FAB3-4CF3-871E-88FA6E85BB70}">
      <dgm:prSet/>
      <dgm:spPr/>
      <dgm:t>
        <a:bodyPr/>
        <a:lstStyle/>
        <a:p>
          <a:endParaRPr lang="en-US"/>
        </a:p>
      </dgm:t>
    </dgm:pt>
    <dgm:pt modelId="{D5412620-C47F-4163-A03D-7479FFD75014}">
      <dgm:prSet/>
      <dgm:spPr/>
      <dgm:t>
        <a:bodyPr/>
        <a:lstStyle/>
        <a:p>
          <a:r>
            <a:rPr lang="en-NZ"/>
            <a:t>Payments made on outcomes recorded in SORT </a:t>
          </a:r>
          <a:endParaRPr lang="en-US"/>
        </a:p>
      </dgm:t>
    </dgm:pt>
    <dgm:pt modelId="{CEE28FBB-A17A-4501-A988-5134FBD14285}" type="parTrans" cxnId="{F1A5A8F9-B60C-4B86-A4D8-67131A69CFB8}">
      <dgm:prSet/>
      <dgm:spPr/>
      <dgm:t>
        <a:bodyPr/>
        <a:lstStyle/>
        <a:p>
          <a:endParaRPr lang="en-US"/>
        </a:p>
      </dgm:t>
    </dgm:pt>
    <dgm:pt modelId="{C2510E95-1437-4134-973A-3F064E743B14}" type="sibTrans" cxnId="{F1A5A8F9-B60C-4B86-A4D8-67131A69CFB8}">
      <dgm:prSet/>
      <dgm:spPr/>
      <dgm:t>
        <a:bodyPr/>
        <a:lstStyle/>
        <a:p>
          <a:endParaRPr lang="en-US"/>
        </a:p>
      </dgm:t>
    </dgm:pt>
    <dgm:pt modelId="{2CF10E76-9A5F-4206-A190-AAC315C256A2}">
      <dgm:prSet/>
      <dgm:spPr/>
      <dgm:t>
        <a:bodyPr/>
        <a:lstStyle/>
        <a:p>
          <a:r>
            <a:rPr lang="en-NZ" dirty="0"/>
            <a:t>High % of people employed </a:t>
          </a:r>
          <a:endParaRPr lang="en-US" dirty="0"/>
        </a:p>
      </dgm:t>
    </dgm:pt>
    <dgm:pt modelId="{35EAA19C-F394-4A15-8451-B4F9B3953C79}" type="parTrans" cxnId="{003E0473-C6CA-4F4C-B20C-0E9377CF79CB}">
      <dgm:prSet/>
      <dgm:spPr/>
      <dgm:t>
        <a:bodyPr/>
        <a:lstStyle/>
        <a:p>
          <a:endParaRPr lang="en-US"/>
        </a:p>
      </dgm:t>
    </dgm:pt>
    <dgm:pt modelId="{7626B7AB-432E-4555-AA37-240586FAF174}" type="sibTrans" cxnId="{003E0473-C6CA-4F4C-B20C-0E9377CF79CB}">
      <dgm:prSet/>
      <dgm:spPr/>
      <dgm:t>
        <a:bodyPr/>
        <a:lstStyle/>
        <a:p>
          <a:endParaRPr lang="en-US"/>
        </a:p>
      </dgm:t>
    </dgm:pt>
    <dgm:pt modelId="{B48B0183-3553-4196-8D94-0A8283740A90}" type="pres">
      <dgm:prSet presAssocID="{6588C215-A1C3-44B7-936D-B2FF76701CB4}" presName="root" presStyleCnt="0">
        <dgm:presLayoutVars>
          <dgm:dir/>
          <dgm:resizeHandles val="exact"/>
        </dgm:presLayoutVars>
      </dgm:prSet>
      <dgm:spPr/>
    </dgm:pt>
    <dgm:pt modelId="{BF533444-0AC9-43A4-AF6B-E99310ECEADC}" type="pres">
      <dgm:prSet presAssocID="{6588C215-A1C3-44B7-936D-B2FF76701CB4}" presName="container" presStyleCnt="0">
        <dgm:presLayoutVars>
          <dgm:dir/>
          <dgm:resizeHandles val="exact"/>
        </dgm:presLayoutVars>
      </dgm:prSet>
      <dgm:spPr/>
    </dgm:pt>
    <dgm:pt modelId="{94EFF48A-446C-4478-8D0B-71E1C7BE4326}" type="pres">
      <dgm:prSet presAssocID="{2B71DE02-69D9-4D12-865A-BAAE48E46A9A}" presName="compNode" presStyleCnt="0"/>
      <dgm:spPr/>
    </dgm:pt>
    <dgm:pt modelId="{256697DC-614E-45D3-A814-9316B68400A0}" type="pres">
      <dgm:prSet presAssocID="{2B71DE02-69D9-4D12-865A-BAAE48E46A9A}" presName="iconBgRect" presStyleLbl="bgShp" presStyleIdx="0" presStyleCnt="4"/>
      <dgm:spPr/>
    </dgm:pt>
    <dgm:pt modelId="{0A347D7F-83B7-4FC4-AD50-7FF9EB02B9B4}" type="pres">
      <dgm:prSet presAssocID="{2B71DE02-69D9-4D12-865A-BAAE48E46A9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A0B1D125-63D8-4068-975E-376CDD0DD77B}" type="pres">
      <dgm:prSet presAssocID="{2B71DE02-69D9-4D12-865A-BAAE48E46A9A}" presName="spaceRect" presStyleCnt="0"/>
      <dgm:spPr/>
    </dgm:pt>
    <dgm:pt modelId="{9571839B-E443-48A4-982D-B3973608DC53}" type="pres">
      <dgm:prSet presAssocID="{2B71DE02-69D9-4D12-865A-BAAE48E46A9A}" presName="textRect" presStyleLbl="revTx" presStyleIdx="0" presStyleCnt="4">
        <dgm:presLayoutVars>
          <dgm:chMax val="1"/>
          <dgm:chPref val="1"/>
        </dgm:presLayoutVars>
      </dgm:prSet>
      <dgm:spPr/>
    </dgm:pt>
    <dgm:pt modelId="{C7B6ADCE-EA74-44A9-9573-D98783025AB5}" type="pres">
      <dgm:prSet presAssocID="{EB3B9315-B853-4F9D-BD15-94352AE08FFE}" presName="sibTrans" presStyleLbl="sibTrans2D1" presStyleIdx="0" presStyleCnt="0"/>
      <dgm:spPr/>
    </dgm:pt>
    <dgm:pt modelId="{C36E0782-FAC7-4B42-906E-8BF45130BC40}" type="pres">
      <dgm:prSet presAssocID="{59860600-4A74-4951-9FCC-2F2C53D5F758}" presName="compNode" presStyleCnt="0"/>
      <dgm:spPr/>
    </dgm:pt>
    <dgm:pt modelId="{D729A682-E0AE-49FC-9176-8820A2B8E4AC}" type="pres">
      <dgm:prSet presAssocID="{59860600-4A74-4951-9FCC-2F2C53D5F758}" presName="iconBgRect" presStyleLbl="bgShp" presStyleIdx="1" presStyleCnt="4"/>
      <dgm:spPr/>
    </dgm:pt>
    <dgm:pt modelId="{2FB9DC9F-8939-4DE2-8609-43F687BBBAA4}" type="pres">
      <dgm:prSet presAssocID="{59860600-4A74-4951-9FCC-2F2C53D5F75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4FC7545-E163-47DD-986B-D52427179423}" type="pres">
      <dgm:prSet presAssocID="{59860600-4A74-4951-9FCC-2F2C53D5F758}" presName="spaceRect" presStyleCnt="0"/>
      <dgm:spPr/>
    </dgm:pt>
    <dgm:pt modelId="{E46CE646-F854-43A3-89F3-2A3AFCA93FED}" type="pres">
      <dgm:prSet presAssocID="{59860600-4A74-4951-9FCC-2F2C53D5F758}" presName="textRect" presStyleLbl="revTx" presStyleIdx="1" presStyleCnt="4">
        <dgm:presLayoutVars>
          <dgm:chMax val="1"/>
          <dgm:chPref val="1"/>
        </dgm:presLayoutVars>
      </dgm:prSet>
      <dgm:spPr/>
    </dgm:pt>
    <dgm:pt modelId="{02A29825-73A8-4131-95F1-C73BD3B4FB5C}" type="pres">
      <dgm:prSet presAssocID="{4D7872BB-A69D-4D21-AEE0-3697CBF7708C}" presName="sibTrans" presStyleLbl="sibTrans2D1" presStyleIdx="0" presStyleCnt="0"/>
      <dgm:spPr/>
    </dgm:pt>
    <dgm:pt modelId="{2A24C5A4-7848-4CB6-BCE3-6F4731E9F432}" type="pres">
      <dgm:prSet presAssocID="{D5412620-C47F-4163-A03D-7479FFD75014}" presName="compNode" presStyleCnt="0"/>
      <dgm:spPr/>
    </dgm:pt>
    <dgm:pt modelId="{D49B8F1E-E7EE-4AE2-ABC2-F85CF68ACE3D}" type="pres">
      <dgm:prSet presAssocID="{D5412620-C47F-4163-A03D-7479FFD75014}" presName="iconBgRect" presStyleLbl="bgShp" presStyleIdx="2" presStyleCnt="4"/>
      <dgm:spPr/>
    </dgm:pt>
    <dgm:pt modelId="{D822FCBE-CED6-4706-9375-55156C032D6D}" type="pres">
      <dgm:prSet presAssocID="{D5412620-C47F-4163-A03D-7479FFD7501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765D31A5-25B1-4EAF-AB7E-C38A6E2574CC}" type="pres">
      <dgm:prSet presAssocID="{D5412620-C47F-4163-A03D-7479FFD75014}" presName="spaceRect" presStyleCnt="0"/>
      <dgm:spPr/>
    </dgm:pt>
    <dgm:pt modelId="{A719E926-0876-475F-948A-D3880931BF92}" type="pres">
      <dgm:prSet presAssocID="{D5412620-C47F-4163-A03D-7479FFD75014}" presName="textRect" presStyleLbl="revTx" presStyleIdx="2" presStyleCnt="4">
        <dgm:presLayoutVars>
          <dgm:chMax val="1"/>
          <dgm:chPref val="1"/>
        </dgm:presLayoutVars>
      </dgm:prSet>
      <dgm:spPr/>
    </dgm:pt>
    <dgm:pt modelId="{D374A298-9BAC-4251-A720-F1B423BB8DD9}" type="pres">
      <dgm:prSet presAssocID="{C2510E95-1437-4134-973A-3F064E743B14}" presName="sibTrans" presStyleLbl="sibTrans2D1" presStyleIdx="0" presStyleCnt="0"/>
      <dgm:spPr/>
    </dgm:pt>
    <dgm:pt modelId="{5A87B1CC-634D-425D-A3DA-39FA1F1F06AB}" type="pres">
      <dgm:prSet presAssocID="{2CF10E76-9A5F-4206-A190-AAC315C256A2}" presName="compNode" presStyleCnt="0"/>
      <dgm:spPr/>
    </dgm:pt>
    <dgm:pt modelId="{A02933E1-9D6C-404A-AA87-1F89EFB76300}" type="pres">
      <dgm:prSet presAssocID="{2CF10E76-9A5F-4206-A190-AAC315C256A2}" presName="iconBgRect" presStyleLbl="bgShp" presStyleIdx="3" presStyleCnt="4"/>
      <dgm:spPr/>
    </dgm:pt>
    <dgm:pt modelId="{D9508214-96C4-4631-8199-AE18CA648557}" type="pres">
      <dgm:prSet presAssocID="{2CF10E76-9A5F-4206-A190-AAC315C256A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3F3B85DC-B27A-4296-9D2B-90DF34BE538D}" type="pres">
      <dgm:prSet presAssocID="{2CF10E76-9A5F-4206-A190-AAC315C256A2}" presName="spaceRect" presStyleCnt="0"/>
      <dgm:spPr/>
    </dgm:pt>
    <dgm:pt modelId="{9BB2C250-0A87-4C28-9F0B-9FE50B82D279}" type="pres">
      <dgm:prSet presAssocID="{2CF10E76-9A5F-4206-A190-AAC315C256A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C4A1907-4CFC-484D-BB78-9EB0F16444BF}" type="presOf" srcId="{4D7872BB-A69D-4D21-AEE0-3697CBF7708C}" destId="{02A29825-73A8-4131-95F1-C73BD3B4FB5C}" srcOrd="0" destOrd="0" presId="urn:microsoft.com/office/officeart/2018/2/layout/IconCircleList"/>
    <dgm:cxn modelId="{AF379B13-91C3-4352-A27C-838A7479AB2B}" type="presOf" srcId="{C2510E95-1437-4134-973A-3F064E743B14}" destId="{D374A298-9BAC-4251-A720-F1B423BB8DD9}" srcOrd="0" destOrd="0" presId="urn:microsoft.com/office/officeart/2018/2/layout/IconCircleList"/>
    <dgm:cxn modelId="{21885131-9172-495D-BB9E-3C198D4D9CB6}" srcId="{6588C215-A1C3-44B7-936D-B2FF76701CB4}" destId="{2B71DE02-69D9-4D12-865A-BAAE48E46A9A}" srcOrd="0" destOrd="0" parTransId="{BC4B702B-36BA-405A-8FF8-F60649E50E23}" sibTransId="{EB3B9315-B853-4F9D-BD15-94352AE08FFE}"/>
    <dgm:cxn modelId="{DBE87831-0776-4899-8DE9-3FF1F12B9ED8}" type="presOf" srcId="{2B71DE02-69D9-4D12-865A-BAAE48E46A9A}" destId="{9571839B-E443-48A4-982D-B3973608DC53}" srcOrd="0" destOrd="0" presId="urn:microsoft.com/office/officeart/2018/2/layout/IconCircleList"/>
    <dgm:cxn modelId="{35057B5E-FAB3-4CF3-871E-88FA6E85BB70}" srcId="{6588C215-A1C3-44B7-936D-B2FF76701CB4}" destId="{59860600-4A74-4951-9FCC-2F2C53D5F758}" srcOrd="1" destOrd="0" parTransId="{DE0AEC7A-0BBE-4092-A393-9FEE5076A364}" sibTransId="{4D7872BB-A69D-4D21-AEE0-3697CBF7708C}"/>
    <dgm:cxn modelId="{083C1E6B-CF58-4D06-BAFC-CB88772C0CD3}" type="presOf" srcId="{2CF10E76-9A5F-4206-A190-AAC315C256A2}" destId="{9BB2C250-0A87-4C28-9F0B-9FE50B82D279}" srcOrd="0" destOrd="0" presId="urn:microsoft.com/office/officeart/2018/2/layout/IconCircleList"/>
    <dgm:cxn modelId="{003E0473-C6CA-4F4C-B20C-0E9377CF79CB}" srcId="{6588C215-A1C3-44B7-936D-B2FF76701CB4}" destId="{2CF10E76-9A5F-4206-A190-AAC315C256A2}" srcOrd="3" destOrd="0" parTransId="{35EAA19C-F394-4A15-8451-B4F9B3953C79}" sibTransId="{7626B7AB-432E-4555-AA37-240586FAF174}"/>
    <dgm:cxn modelId="{8E225076-3839-40A1-8BC7-6B0E61128394}" type="presOf" srcId="{D5412620-C47F-4163-A03D-7479FFD75014}" destId="{A719E926-0876-475F-948A-D3880931BF92}" srcOrd="0" destOrd="0" presId="urn:microsoft.com/office/officeart/2018/2/layout/IconCircleList"/>
    <dgm:cxn modelId="{9F328956-18C6-4F17-90A5-1C0673B156AC}" type="presOf" srcId="{59860600-4A74-4951-9FCC-2F2C53D5F758}" destId="{E46CE646-F854-43A3-89F3-2A3AFCA93FED}" srcOrd="0" destOrd="0" presId="urn:microsoft.com/office/officeart/2018/2/layout/IconCircleList"/>
    <dgm:cxn modelId="{37809DD3-164F-47AE-8FD9-1A0F35BA2B7A}" type="presOf" srcId="{6588C215-A1C3-44B7-936D-B2FF76701CB4}" destId="{B48B0183-3553-4196-8D94-0A8283740A90}" srcOrd="0" destOrd="0" presId="urn:microsoft.com/office/officeart/2018/2/layout/IconCircleList"/>
    <dgm:cxn modelId="{F1A5A8F9-B60C-4B86-A4D8-67131A69CFB8}" srcId="{6588C215-A1C3-44B7-936D-B2FF76701CB4}" destId="{D5412620-C47F-4163-A03D-7479FFD75014}" srcOrd="2" destOrd="0" parTransId="{CEE28FBB-A17A-4501-A988-5134FBD14285}" sibTransId="{C2510E95-1437-4134-973A-3F064E743B14}"/>
    <dgm:cxn modelId="{100C1CFB-3532-40DA-AA53-6FB1B334F856}" type="presOf" srcId="{EB3B9315-B853-4F9D-BD15-94352AE08FFE}" destId="{C7B6ADCE-EA74-44A9-9573-D98783025AB5}" srcOrd="0" destOrd="0" presId="urn:microsoft.com/office/officeart/2018/2/layout/IconCircleList"/>
    <dgm:cxn modelId="{D51C058D-6B2C-42CB-A18A-7F99BD320CBE}" type="presParOf" srcId="{B48B0183-3553-4196-8D94-0A8283740A90}" destId="{BF533444-0AC9-43A4-AF6B-E99310ECEADC}" srcOrd="0" destOrd="0" presId="urn:microsoft.com/office/officeart/2018/2/layout/IconCircleList"/>
    <dgm:cxn modelId="{BC033F90-F976-4924-B95E-6002C37FB846}" type="presParOf" srcId="{BF533444-0AC9-43A4-AF6B-E99310ECEADC}" destId="{94EFF48A-446C-4478-8D0B-71E1C7BE4326}" srcOrd="0" destOrd="0" presId="urn:microsoft.com/office/officeart/2018/2/layout/IconCircleList"/>
    <dgm:cxn modelId="{A65CCD06-7702-4FD8-BFC9-081A295659B2}" type="presParOf" srcId="{94EFF48A-446C-4478-8D0B-71E1C7BE4326}" destId="{256697DC-614E-45D3-A814-9316B68400A0}" srcOrd="0" destOrd="0" presId="urn:microsoft.com/office/officeart/2018/2/layout/IconCircleList"/>
    <dgm:cxn modelId="{BAC63AB7-2658-453B-BEB1-0F440DD529EE}" type="presParOf" srcId="{94EFF48A-446C-4478-8D0B-71E1C7BE4326}" destId="{0A347D7F-83B7-4FC4-AD50-7FF9EB02B9B4}" srcOrd="1" destOrd="0" presId="urn:microsoft.com/office/officeart/2018/2/layout/IconCircleList"/>
    <dgm:cxn modelId="{952A24A4-CD62-42A6-8214-97A356FB0A7C}" type="presParOf" srcId="{94EFF48A-446C-4478-8D0B-71E1C7BE4326}" destId="{A0B1D125-63D8-4068-975E-376CDD0DD77B}" srcOrd="2" destOrd="0" presId="urn:microsoft.com/office/officeart/2018/2/layout/IconCircleList"/>
    <dgm:cxn modelId="{DD5ABD23-9062-41C5-9558-74784CE6E49F}" type="presParOf" srcId="{94EFF48A-446C-4478-8D0B-71E1C7BE4326}" destId="{9571839B-E443-48A4-982D-B3973608DC53}" srcOrd="3" destOrd="0" presId="urn:microsoft.com/office/officeart/2018/2/layout/IconCircleList"/>
    <dgm:cxn modelId="{B651DDFE-7A8A-42BA-AA3B-7A72AE8101A2}" type="presParOf" srcId="{BF533444-0AC9-43A4-AF6B-E99310ECEADC}" destId="{C7B6ADCE-EA74-44A9-9573-D98783025AB5}" srcOrd="1" destOrd="0" presId="urn:microsoft.com/office/officeart/2018/2/layout/IconCircleList"/>
    <dgm:cxn modelId="{28AE875C-A378-425F-BBDD-2EC852230AAE}" type="presParOf" srcId="{BF533444-0AC9-43A4-AF6B-E99310ECEADC}" destId="{C36E0782-FAC7-4B42-906E-8BF45130BC40}" srcOrd="2" destOrd="0" presId="urn:microsoft.com/office/officeart/2018/2/layout/IconCircleList"/>
    <dgm:cxn modelId="{65022985-6610-47A7-838E-585090E36DAD}" type="presParOf" srcId="{C36E0782-FAC7-4B42-906E-8BF45130BC40}" destId="{D729A682-E0AE-49FC-9176-8820A2B8E4AC}" srcOrd="0" destOrd="0" presId="urn:microsoft.com/office/officeart/2018/2/layout/IconCircleList"/>
    <dgm:cxn modelId="{A006C9E3-FBD6-4005-9B3F-064F34269F02}" type="presParOf" srcId="{C36E0782-FAC7-4B42-906E-8BF45130BC40}" destId="{2FB9DC9F-8939-4DE2-8609-43F687BBBAA4}" srcOrd="1" destOrd="0" presId="urn:microsoft.com/office/officeart/2018/2/layout/IconCircleList"/>
    <dgm:cxn modelId="{537092D9-3A95-4A42-8E7A-18BD0552AC96}" type="presParOf" srcId="{C36E0782-FAC7-4B42-906E-8BF45130BC40}" destId="{24FC7545-E163-47DD-986B-D52427179423}" srcOrd="2" destOrd="0" presId="urn:microsoft.com/office/officeart/2018/2/layout/IconCircleList"/>
    <dgm:cxn modelId="{3DFEF0EE-D42A-433F-947F-6894C03195AA}" type="presParOf" srcId="{C36E0782-FAC7-4B42-906E-8BF45130BC40}" destId="{E46CE646-F854-43A3-89F3-2A3AFCA93FED}" srcOrd="3" destOrd="0" presId="urn:microsoft.com/office/officeart/2018/2/layout/IconCircleList"/>
    <dgm:cxn modelId="{747176F5-78AF-4364-A8C8-641EAFCC4692}" type="presParOf" srcId="{BF533444-0AC9-43A4-AF6B-E99310ECEADC}" destId="{02A29825-73A8-4131-95F1-C73BD3B4FB5C}" srcOrd="3" destOrd="0" presId="urn:microsoft.com/office/officeart/2018/2/layout/IconCircleList"/>
    <dgm:cxn modelId="{53781201-624C-43C8-8052-A6E7B086EFEE}" type="presParOf" srcId="{BF533444-0AC9-43A4-AF6B-E99310ECEADC}" destId="{2A24C5A4-7848-4CB6-BCE3-6F4731E9F432}" srcOrd="4" destOrd="0" presId="urn:microsoft.com/office/officeart/2018/2/layout/IconCircleList"/>
    <dgm:cxn modelId="{A591AD48-8DBC-48BA-9865-4ADA6025561B}" type="presParOf" srcId="{2A24C5A4-7848-4CB6-BCE3-6F4731E9F432}" destId="{D49B8F1E-E7EE-4AE2-ABC2-F85CF68ACE3D}" srcOrd="0" destOrd="0" presId="urn:microsoft.com/office/officeart/2018/2/layout/IconCircleList"/>
    <dgm:cxn modelId="{968688C0-0190-4FF3-BF0D-3A443B899C75}" type="presParOf" srcId="{2A24C5A4-7848-4CB6-BCE3-6F4731E9F432}" destId="{D822FCBE-CED6-4706-9375-55156C032D6D}" srcOrd="1" destOrd="0" presId="urn:microsoft.com/office/officeart/2018/2/layout/IconCircleList"/>
    <dgm:cxn modelId="{85552AC0-9638-4DBC-B82B-06815F4F2F55}" type="presParOf" srcId="{2A24C5A4-7848-4CB6-BCE3-6F4731E9F432}" destId="{765D31A5-25B1-4EAF-AB7E-C38A6E2574CC}" srcOrd="2" destOrd="0" presId="urn:microsoft.com/office/officeart/2018/2/layout/IconCircleList"/>
    <dgm:cxn modelId="{C3AF1709-F823-4510-AB5F-EF57998F3D3D}" type="presParOf" srcId="{2A24C5A4-7848-4CB6-BCE3-6F4731E9F432}" destId="{A719E926-0876-475F-948A-D3880931BF92}" srcOrd="3" destOrd="0" presId="urn:microsoft.com/office/officeart/2018/2/layout/IconCircleList"/>
    <dgm:cxn modelId="{0A90674E-F217-4229-B695-4A5878196647}" type="presParOf" srcId="{BF533444-0AC9-43A4-AF6B-E99310ECEADC}" destId="{D374A298-9BAC-4251-A720-F1B423BB8DD9}" srcOrd="5" destOrd="0" presId="urn:microsoft.com/office/officeart/2018/2/layout/IconCircleList"/>
    <dgm:cxn modelId="{17AE760E-7C6E-4DB8-A368-BE617564582A}" type="presParOf" srcId="{BF533444-0AC9-43A4-AF6B-E99310ECEADC}" destId="{5A87B1CC-634D-425D-A3DA-39FA1F1F06AB}" srcOrd="6" destOrd="0" presId="urn:microsoft.com/office/officeart/2018/2/layout/IconCircleList"/>
    <dgm:cxn modelId="{5F2D3B66-4832-46C5-9012-1D3651430133}" type="presParOf" srcId="{5A87B1CC-634D-425D-A3DA-39FA1F1F06AB}" destId="{A02933E1-9D6C-404A-AA87-1F89EFB76300}" srcOrd="0" destOrd="0" presId="urn:microsoft.com/office/officeart/2018/2/layout/IconCircleList"/>
    <dgm:cxn modelId="{16A6C9F7-713B-431C-9BF6-29F6C6C861ED}" type="presParOf" srcId="{5A87B1CC-634D-425D-A3DA-39FA1F1F06AB}" destId="{D9508214-96C4-4631-8199-AE18CA648557}" srcOrd="1" destOrd="0" presId="urn:microsoft.com/office/officeart/2018/2/layout/IconCircleList"/>
    <dgm:cxn modelId="{BAEE399E-C148-427D-A7F6-913E860D3762}" type="presParOf" srcId="{5A87B1CC-634D-425D-A3DA-39FA1F1F06AB}" destId="{3F3B85DC-B27A-4296-9D2B-90DF34BE538D}" srcOrd="2" destOrd="0" presId="urn:microsoft.com/office/officeart/2018/2/layout/IconCircleList"/>
    <dgm:cxn modelId="{A3770AAF-4965-4D47-A4F0-82B990994F2F}" type="presParOf" srcId="{5A87B1CC-634D-425D-A3DA-39FA1F1F06AB}" destId="{9BB2C250-0A87-4C28-9F0B-9FE50B82D27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697DC-614E-45D3-A814-9316B68400A0}">
      <dsp:nvSpPr>
        <dsp:cNvPr id="0" name=""/>
        <dsp:cNvSpPr/>
      </dsp:nvSpPr>
      <dsp:spPr>
        <a:xfrm>
          <a:off x="67034" y="779296"/>
          <a:ext cx="1098978" cy="109897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47D7F-83B7-4FC4-AD50-7FF9EB02B9B4}">
      <dsp:nvSpPr>
        <dsp:cNvPr id="0" name=""/>
        <dsp:cNvSpPr/>
      </dsp:nvSpPr>
      <dsp:spPr>
        <a:xfrm>
          <a:off x="297819" y="1010081"/>
          <a:ext cx="637407" cy="6374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1839B-E443-48A4-982D-B3973608DC53}">
      <dsp:nvSpPr>
        <dsp:cNvPr id="0" name=""/>
        <dsp:cNvSpPr/>
      </dsp:nvSpPr>
      <dsp:spPr>
        <a:xfrm>
          <a:off x="1401508" y="779296"/>
          <a:ext cx="2590448" cy="1098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kern="1200"/>
            <a:t>Traditionally bulk funded, moved to outcomes based </a:t>
          </a:r>
          <a:endParaRPr lang="en-US" sz="2400" kern="1200"/>
        </a:p>
      </dsp:txBody>
      <dsp:txXfrm>
        <a:off x="1401508" y="779296"/>
        <a:ext cx="2590448" cy="1098978"/>
      </dsp:txXfrm>
    </dsp:sp>
    <dsp:sp modelId="{D729A682-E0AE-49FC-9176-8820A2B8E4AC}">
      <dsp:nvSpPr>
        <dsp:cNvPr id="0" name=""/>
        <dsp:cNvSpPr/>
      </dsp:nvSpPr>
      <dsp:spPr>
        <a:xfrm>
          <a:off x="4443323" y="779296"/>
          <a:ext cx="1098978" cy="109897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9DC9F-8939-4DE2-8609-43F687BBBAA4}">
      <dsp:nvSpPr>
        <dsp:cNvPr id="0" name=""/>
        <dsp:cNvSpPr/>
      </dsp:nvSpPr>
      <dsp:spPr>
        <a:xfrm>
          <a:off x="4674108" y="1010081"/>
          <a:ext cx="637407" cy="6374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CE646-F854-43A3-89F3-2A3AFCA93FED}">
      <dsp:nvSpPr>
        <dsp:cNvPr id="0" name=""/>
        <dsp:cNvSpPr/>
      </dsp:nvSpPr>
      <dsp:spPr>
        <a:xfrm>
          <a:off x="5777796" y="779296"/>
          <a:ext cx="2590448" cy="1098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kern="1200"/>
            <a:t>Tendered in 2018</a:t>
          </a:r>
          <a:endParaRPr lang="en-US" sz="2400" kern="1200"/>
        </a:p>
      </dsp:txBody>
      <dsp:txXfrm>
        <a:off x="5777796" y="779296"/>
        <a:ext cx="2590448" cy="1098978"/>
      </dsp:txXfrm>
    </dsp:sp>
    <dsp:sp modelId="{D49B8F1E-E7EE-4AE2-ABC2-F85CF68ACE3D}">
      <dsp:nvSpPr>
        <dsp:cNvPr id="0" name=""/>
        <dsp:cNvSpPr/>
      </dsp:nvSpPr>
      <dsp:spPr>
        <a:xfrm>
          <a:off x="67034" y="2647688"/>
          <a:ext cx="1098978" cy="109897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22FCBE-CED6-4706-9375-55156C032D6D}">
      <dsp:nvSpPr>
        <dsp:cNvPr id="0" name=""/>
        <dsp:cNvSpPr/>
      </dsp:nvSpPr>
      <dsp:spPr>
        <a:xfrm>
          <a:off x="297819" y="2878473"/>
          <a:ext cx="637407" cy="6374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9E926-0876-475F-948A-D3880931BF92}">
      <dsp:nvSpPr>
        <dsp:cNvPr id="0" name=""/>
        <dsp:cNvSpPr/>
      </dsp:nvSpPr>
      <dsp:spPr>
        <a:xfrm>
          <a:off x="1401508" y="2647688"/>
          <a:ext cx="2590448" cy="1098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kern="1200"/>
            <a:t>Payments made on outcomes recorded in SORT </a:t>
          </a:r>
          <a:endParaRPr lang="en-US" sz="2400" kern="1200"/>
        </a:p>
      </dsp:txBody>
      <dsp:txXfrm>
        <a:off x="1401508" y="2647688"/>
        <a:ext cx="2590448" cy="1098978"/>
      </dsp:txXfrm>
    </dsp:sp>
    <dsp:sp modelId="{A02933E1-9D6C-404A-AA87-1F89EFB76300}">
      <dsp:nvSpPr>
        <dsp:cNvPr id="0" name=""/>
        <dsp:cNvSpPr/>
      </dsp:nvSpPr>
      <dsp:spPr>
        <a:xfrm>
          <a:off x="4443323" y="2647688"/>
          <a:ext cx="1098978" cy="109897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508214-96C4-4631-8199-AE18CA648557}">
      <dsp:nvSpPr>
        <dsp:cNvPr id="0" name=""/>
        <dsp:cNvSpPr/>
      </dsp:nvSpPr>
      <dsp:spPr>
        <a:xfrm>
          <a:off x="4674108" y="2878473"/>
          <a:ext cx="637407" cy="6374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B2C250-0A87-4C28-9F0B-9FE50B82D279}">
      <dsp:nvSpPr>
        <dsp:cNvPr id="0" name=""/>
        <dsp:cNvSpPr/>
      </dsp:nvSpPr>
      <dsp:spPr>
        <a:xfrm>
          <a:off x="5777796" y="2647688"/>
          <a:ext cx="2590448" cy="1098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kern="1200" dirty="0"/>
            <a:t>High % of people employed </a:t>
          </a:r>
          <a:endParaRPr lang="en-US" sz="2400" kern="1200" dirty="0"/>
        </a:p>
      </dsp:txBody>
      <dsp:txXfrm>
        <a:off x="5777796" y="2647688"/>
        <a:ext cx="2590448" cy="1098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C8369D-AE73-124A-A38D-8FAEC8CAB9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0A61AD-0E2E-1747-88FD-6115DD3084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5BE8B-0B62-034A-80CD-F0E8623278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28B88-F18B-B847-8C54-18A60747C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7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rgbClr val="121F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49730" cy="648072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l">
              <a:defRPr sz="3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1" y="836712"/>
            <a:ext cx="8753981" cy="36004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179512" y="6165305"/>
            <a:ext cx="5976664" cy="603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fi-FI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Manaaki</a:t>
            </a:r>
            <a:r>
              <a:rPr lang="fi-FI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tangata</a:t>
            </a:r>
            <a:r>
              <a:rPr lang="fi-FI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i-FI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manaaki</a:t>
            </a:r>
            <a:r>
              <a:rPr lang="fi-FI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whānau</a:t>
            </a:r>
            <a:r>
              <a:rPr lang="fi-FI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fi-FI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NZ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help New Zealanders to be safe, strong and independent</a:t>
            </a:r>
            <a:endParaRPr lang="en-AU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\\corp.ssi.govt.nz\usersm\mjohn034\Desktop\MSD Branding\MSD Logos\MSD_30mmBELOW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609" y="6212508"/>
            <a:ext cx="2286633" cy="52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452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3049"/>
            <a:ext cx="328600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389438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12" y="1435102"/>
            <a:ext cx="3286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9512" y="6356351"/>
            <a:ext cx="2133600" cy="365125"/>
          </a:xfrm>
        </p:spPr>
        <p:txBody>
          <a:bodyPr/>
          <a:lstStyle/>
          <a:p>
            <a:fld id="{292A06FE-0740-4D98-AEDE-5AC31E0A4E98}" type="datetimeFigureOut">
              <a:rPr lang="en-NZ" smtClean="0"/>
              <a:t>6/11/2020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9199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4E6932-E451-B547-ABC6-83DBCB3AA173}"/>
              </a:ext>
            </a:extLst>
          </p:cNvPr>
          <p:cNvSpPr/>
          <p:nvPr userDrawn="1"/>
        </p:nvSpPr>
        <p:spPr>
          <a:xfrm>
            <a:off x="0" y="-99392"/>
            <a:ext cx="9144000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8640"/>
            <a:ext cx="5486400" cy="45389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06FE-0740-4D98-AEDE-5AC31E0A4E98}" type="datetimeFigureOut">
              <a:rPr lang="en-NZ" smtClean="0"/>
              <a:t>6/11/2020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44253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512" y="1600201"/>
            <a:ext cx="8507288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9512" y="6356351"/>
            <a:ext cx="2133600" cy="365125"/>
          </a:xfrm>
        </p:spPr>
        <p:txBody>
          <a:bodyPr/>
          <a:lstStyle/>
          <a:p>
            <a:fld id="{292A06FE-0740-4D98-AEDE-5AC31E0A4E98}" type="datetimeFigureOut">
              <a:rPr lang="en-NZ" smtClean="0"/>
              <a:t>6/11/2020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371238B-F668-6E4D-8D14-7BBBBE160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36104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2093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382081-C2D2-AD45-A16E-8FAE9B9630D7}"/>
              </a:ext>
            </a:extLst>
          </p:cNvPr>
          <p:cNvSpPr/>
          <p:nvPr userDrawn="1"/>
        </p:nvSpPr>
        <p:spPr>
          <a:xfrm>
            <a:off x="6660231" y="6165303"/>
            <a:ext cx="2555715" cy="704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63F9FB-588E-3D42-AB9C-B337A2EC5CED}"/>
              </a:ext>
            </a:extLst>
          </p:cNvPr>
          <p:cNvSpPr/>
          <p:nvPr userDrawn="1"/>
        </p:nvSpPr>
        <p:spPr>
          <a:xfrm>
            <a:off x="0" y="-99392"/>
            <a:ext cx="9144000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9592" y="122843"/>
            <a:ext cx="6213588" cy="654651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F731C6-2118-B64F-BB70-0865CF2A4E6C}"/>
              </a:ext>
            </a:extLst>
          </p:cNvPr>
          <p:cNvSpPr/>
          <p:nvPr userDrawn="1"/>
        </p:nvSpPr>
        <p:spPr>
          <a:xfrm rot="5400000">
            <a:off x="4783084" y="2434077"/>
            <a:ext cx="6949142" cy="1898704"/>
          </a:xfrm>
          <a:prstGeom prst="rect">
            <a:avLst/>
          </a:prstGeom>
          <a:solidFill>
            <a:srgbClr val="121F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A1D61A9D-C7CD-F444-B804-9F72DD5E18C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4" t="42331" r="11186" b="6351"/>
          <a:stretch/>
        </p:blipFill>
        <p:spPr bwMode="auto">
          <a:xfrm>
            <a:off x="7308687" y="1844824"/>
            <a:ext cx="1907260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C92595-35E5-184B-8ABC-5C3A1113F381}"/>
              </a:ext>
            </a:extLst>
          </p:cNvPr>
          <p:cNvSpPr/>
          <p:nvPr userDrawn="1"/>
        </p:nvSpPr>
        <p:spPr>
          <a:xfrm rot="5400000">
            <a:off x="4783429" y="2425485"/>
            <a:ext cx="6957392" cy="1907644"/>
          </a:xfrm>
          <a:prstGeom prst="rect">
            <a:avLst/>
          </a:prstGeom>
          <a:gradFill>
            <a:gsLst>
              <a:gs pos="36000">
                <a:srgbClr val="121F6B">
                  <a:alpha val="95000"/>
                </a:srgbClr>
              </a:gs>
              <a:gs pos="0">
                <a:srgbClr val="121F6B">
                  <a:alpha val="66000"/>
                </a:srgbClr>
              </a:gs>
              <a:gs pos="77000">
                <a:srgbClr val="121F6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1721" y="122842"/>
            <a:ext cx="1471867" cy="6546518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pic>
        <p:nvPicPr>
          <p:cNvPr id="13" name="Picture 2" descr="\\corp.ssi.govt.nz\usersm\mjohn034\Desktop\MSD Branding\MSD Logos\MSD_30mmBELOW_RGB.png">
            <a:extLst>
              <a:ext uri="{FF2B5EF4-FFF2-40B4-BE49-F238E27FC236}">
                <a16:creationId xmlns:a16="http://schemas.microsoft.com/office/drawing/2014/main" id="{E727097A-5234-E140-A476-ED697433F1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72121" y="824460"/>
            <a:ext cx="2243834" cy="66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50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4265"/>
            <a:ext cx="9144000" cy="1700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97768"/>
            <a:ext cx="8784976" cy="114300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121F6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8077" y="6356351"/>
            <a:ext cx="2133600" cy="365125"/>
          </a:xfrm>
        </p:spPr>
        <p:txBody>
          <a:bodyPr/>
          <a:lstStyle/>
          <a:p>
            <a:fld id="{292A06FE-0740-4D98-AEDE-5AC31E0A4E98}" type="datetimeFigureOut">
              <a:rPr lang="en-NZ" smtClean="0"/>
              <a:pPr/>
              <a:t>6/11/2020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0455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936104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1"/>
            <a:ext cx="843528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2133600" cy="365125"/>
          </a:xfrm>
        </p:spPr>
        <p:txBody>
          <a:bodyPr/>
          <a:lstStyle/>
          <a:p>
            <a:fld id="{292A06FE-0740-4D98-AEDE-5AC31E0A4E98}" type="datetimeFigureOut">
              <a:rPr lang="en-NZ" smtClean="0"/>
              <a:t>6/11/2020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78222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9512" y="6356351"/>
            <a:ext cx="2133600" cy="365125"/>
          </a:xfrm>
        </p:spPr>
        <p:txBody>
          <a:bodyPr/>
          <a:lstStyle/>
          <a:p>
            <a:fld id="{292A06FE-0740-4D98-AEDE-5AC31E0A4E98}" type="datetimeFigureOut">
              <a:rPr lang="en-NZ" smtClean="0"/>
              <a:pPr/>
              <a:t>6/11/2020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1600201"/>
            <a:ext cx="8784976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9D3C003-EEB5-914F-98BC-1A2824437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7768"/>
            <a:ext cx="8784976" cy="114300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121F6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5499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512" y="4406901"/>
            <a:ext cx="8784976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>
                <a:solidFill>
                  <a:srgbClr val="121F6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906713"/>
            <a:ext cx="878497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2133600" cy="365125"/>
          </a:xfrm>
        </p:spPr>
        <p:txBody>
          <a:bodyPr/>
          <a:lstStyle/>
          <a:p>
            <a:fld id="{292A06FE-0740-4D98-AEDE-5AC31E0A4E98}" type="datetimeFigureOut">
              <a:rPr lang="en-NZ" smtClean="0"/>
              <a:t>6/11/2020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95551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477566"/>
            <a:ext cx="4320480" cy="4687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477566"/>
            <a:ext cx="4320480" cy="4687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9512" y="6356351"/>
            <a:ext cx="2133600" cy="365125"/>
          </a:xfrm>
        </p:spPr>
        <p:txBody>
          <a:bodyPr/>
          <a:lstStyle/>
          <a:p>
            <a:fld id="{292A06FE-0740-4D98-AEDE-5AC31E0A4E98}" type="datetimeFigureOut">
              <a:rPr lang="en-NZ" smtClean="0"/>
              <a:t>6/11/2020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36104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0796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535113"/>
            <a:ext cx="431787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2174875"/>
            <a:ext cx="43178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319461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31946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79512" y="6356351"/>
            <a:ext cx="2133600" cy="365125"/>
          </a:xfrm>
        </p:spPr>
        <p:txBody>
          <a:bodyPr/>
          <a:lstStyle/>
          <a:p>
            <a:fld id="{292A06FE-0740-4D98-AEDE-5AC31E0A4E98}" type="datetimeFigureOut">
              <a:rPr lang="en-NZ" smtClean="0"/>
              <a:t>6/11/2020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9955E40-B5A4-B14B-984D-3F9024C4C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36104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929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9512" y="6356351"/>
            <a:ext cx="2133600" cy="365125"/>
          </a:xfrm>
        </p:spPr>
        <p:txBody>
          <a:bodyPr/>
          <a:lstStyle/>
          <a:p>
            <a:fld id="{292A06FE-0740-4D98-AEDE-5AC31E0A4E98}" type="datetimeFigureOut">
              <a:rPr lang="en-NZ" smtClean="0"/>
              <a:t>6/11/2020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3C8F9D-7626-7A4E-8CC2-1F20C4C77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36104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88501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79512" y="6356351"/>
            <a:ext cx="2133600" cy="365125"/>
          </a:xfrm>
        </p:spPr>
        <p:txBody>
          <a:bodyPr/>
          <a:lstStyle/>
          <a:p>
            <a:fld id="{292A06FE-0740-4D98-AEDE-5AC31E0A4E98}" type="datetimeFigureOut">
              <a:rPr lang="en-NZ" smtClean="0"/>
              <a:t>6/11/2020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Rectangle 4"/>
          <p:cNvSpPr/>
          <p:nvPr userDrawn="1"/>
        </p:nvSpPr>
        <p:spPr>
          <a:xfrm>
            <a:off x="0" y="-99392"/>
            <a:ext cx="9144000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6648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92A06FE-0740-4D98-AEDE-5AC31E0A4E98}" type="datetimeFigureOut">
              <a:rPr lang="en-NZ" smtClean="0"/>
              <a:pPr/>
              <a:t>6/11/2020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91BFE79-D1ED-4B9D-ADE9-9456458B12E8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121F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078" name="Picture 6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4" t="42331" r="11186" b="6351"/>
          <a:stretch/>
        </p:blipFill>
        <p:spPr bwMode="auto">
          <a:xfrm rot="16200000">
            <a:off x="6733819" y="-1081701"/>
            <a:ext cx="1328483" cy="349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4644008" y="-4"/>
            <a:ext cx="4499992" cy="1337145"/>
          </a:xfrm>
          <a:prstGeom prst="rect">
            <a:avLst/>
          </a:prstGeom>
          <a:gradFill>
            <a:gsLst>
              <a:gs pos="36000">
                <a:srgbClr val="121F6B">
                  <a:alpha val="95000"/>
                </a:srgbClr>
              </a:gs>
              <a:gs pos="0">
                <a:srgbClr val="121F6B">
                  <a:alpha val="66000"/>
                </a:srgbClr>
              </a:gs>
              <a:gs pos="77000">
                <a:srgbClr val="121F6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2050" name="Picture 2" descr="\\corp.ssi.govt.nz\usersm\mjohn034\Desktop\MSD Branding\MSD Logos\MSD_30mmBELOW_RGB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6152387"/>
            <a:ext cx="2243834" cy="66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43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21F6B"/>
        </a:buClr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21F6B"/>
        </a:buClr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121F6B"/>
        </a:buClr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21F6B"/>
        </a:buClr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121F6B"/>
        </a:buClr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363E7C8-A848-40CD-A279-9632E7DC1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5099" y="1628800"/>
            <a:ext cx="9144000" cy="2387600"/>
          </a:xfrm>
        </p:spPr>
        <p:txBody>
          <a:bodyPr/>
          <a:lstStyle/>
          <a:p>
            <a:r>
              <a:rPr lang="en-NZ" dirty="0"/>
              <a:t>Mainstream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FA0807-7ADF-488E-9298-50CE59FAF87A}"/>
              </a:ext>
            </a:extLst>
          </p:cNvPr>
          <p:cNvSpPr txBox="1"/>
          <p:nvPr/>
        </p:nvSpPr>
        <p:spPr>
          <a:xfrm>
            <a:off x="35099" y="1890117"/>
            <a:ext cx="90738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600" dirty="0">
                <a:latin typeface="Verdana" panose="020B0604030504040204" pitchFamily="34" charset="0"/>
                <a:ea typeface="Verdana" panose="020B0604030504040204" pitchFamily="34" charset="0"/>
              </a:rPr>
              <a:t>Employment Service contract review</a:t>
            </a:r>
          </a:p>
          <a:p>
            <a:pPr algn="ctr"/>
            <a:endParaRPr lang="en-NZ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NZ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NZ" sz="2800" dirty="0">
                <a:latin typeface="Verdana" panose="020B0604030504040204" pitchFamily="34" charset="0"/>
                <a:ea typeface="Verdana" panose="020B0604030504040204" pitchFamily="34" charset="0"/>
              </a:rPr>
              <a:t>Claire Stearne</a:t>
            </a:r>
          </a:p>
        </p:txBody>
      </p:sp>
    </p:spTree>
    <p:extLst>
      <p:ext uri="{BB962C8B-B14F-4D97-AF65-F5344CB8AC3E}">
        <p14:creationId xmlns:p14="http://schemas.microsoft.com/office/powerpoint/2010/main" val="98888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4A3CF-C38D-4173-A2EA-166475741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/>
              <a:t>Combine job development &amp; Employment outcome </a:t>
            </a:r>
            <a:r>
              <a:rPr lang="en-NZ" b="0" dirty="0"/>
              <a:t>(n=19)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D657BD9-64D3-47D8-AAAB-6CEFA9DE6B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568585"/>
              </p:ext>
            </p:extLst>
          </p:nvPr>
        </p:nvGraphicFramePr>
        <p:xfrm>
          <a:off x="179512" y="1412776"/>
          <a:ext cx="84359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2959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C2158-7DCA-4444-B43B-01E44A62D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NZ" sz="3600" dirty="0"/>
            </a:br>
            <a:r>
              <a:rPr lang="en-NZ" sz="3600" dirty="0"/>
              <a:t>Rename In-work Support Post Placement Support </a:t>
            </a:r>
            <a:r>
              <a:rPr lang="en-NZ" sz="3600" b="0" dirty="0"/>
              <a:t>(n=</a:t>
            </a:r>
            <a:r>
              <a:rPr lang="en-NZ" sz="3600" dirty="0"/>
              <a:t> </a:t>
            </a:r>
            <a:r>
              <a:rPr lang="en-NZ" sz="3600" b="0" dirty="0"/>
              <a:t>20)</a:t>
            </a:r>
            <a:br>
              <a:rPr lang="en-NZ" dirty="0"/>
            </a:br>
            <a:endParaRPr lang="en-NZ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894519A-C300-4690-89EB-785B2C2147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415173"/>
              </p:ext>
            </p:extLst>
          </p:nvPr>
        </p:nvGraphicFramePr>
        <p:xfrm>
          <a:off x="250825" y="1600200"/>
          <a:ext cx="84359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9964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59DEB-D800-478A-AEE8-E41F2C5FE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NZ" sz="3200" dirty="0"/>
            </a:br>
            <a:r>
              <a:rPr lang="en-NZ" sz="3200" dirty="0"/>
              <a:t>Combine In-work Support &amp; ad hoc support as In Work Support </a:t>
            </a:r>
            <a:r>
              <a:rPr lang="en-NZ" sz="3200" b="0" dirty="0"/>
              <a:t>(n=19)</a:t>
            </a:r>
            <a:br>
              <a:rPr lang="en-NZ" dirty="0"/>
            </a:br>
            <a:endParaRPr lang="en-NZ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8553981-26DC-406A-ABA0-FFD33D1B27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72320"/>
              </p:ext>
            </p:extLst>
          </p:nvPr>
        </p:nvGraphicFramePr>
        <p:xfrm>
          <a:off x="250825" y="1600200"/>
          <a:ext cx="84359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2321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0E947-536A-4931-B918-07E45527F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3B863-EE3B-4ED0-8138-389D5AAFC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Final decisions notified </a:t>
            </a:r>
            <a:r>
              <a:rPr lang="en-NZ"/>
              <a:t>to providers</a:t>
            </a:r>
            <a:endParaRPr lang="en-NZ" dirty="0"/>
          </a:p>
          <a:p>
            <a:r>
              <a:rPr lang="en-NZ" dirty="0"/>
              <a:t>Contract variations </a:t>
            </a:r>
          </a:p>
          <a:p>
            <a:r>
              <a:rPr lang="en-NZ" dirty="0"/>
              <a:t>Updates to SORT available January 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36325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936104"/>
          </a:xfrm>
        </p:spPr>
        <p:txBody>
          <a:bodyPr anchor="ctr">
            <a:normAutofit/>
          </a:bodyPr>
          <a:lstStyle/>
          <a:p>
            <a:pPr algn="ctr"/>
            <a:r>
              <a:rPr lang="en-NZ" dirty="0"/>
              <a:t>Background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2AE0EB72-CD18-44F1-8258-ED8306F1638B}"/>
              </a:ext>
            </a:extLst>
          </p:cNvPr>
          <p:cNvSpPr txBox="1">
            <a:spLocks/>
          </p:cNvSpPr>
          <p:nvPr/>
        </p:nvSpPr>
        <p:spPr>
          <a:xfrm>
            <a:off x="395536" y="2420191"/>
            <a:ext cx="8208912" cy="201761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21F6B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21F6B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121F6B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21F6B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121F6B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NZ" sz="2000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7F17C5F-1D57-4593-9971-896BDE97EDD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1520" y="1600201"/>
          <a:ext cx="84352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5543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4B8DC-6557-4DB4-836F-B36DCCE4F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/>
              <a:t>And then COVID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2856AA-DD87-4B93-B98E-05138191E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Lump sums replaced outcomes based payments</a:t>
            </a:r>
          </a:p>
          <a:p>
            <a:r>
              <a:rPr lang="en-NZ" dirty="0"/>
              <a:t>Enrolments and placements down </a:t>
            </a:r>
          </a:p>
          <a:p>
            <a:r>
              <a:rPr lang="en-NZ" dirty="0"/>
              <a:t>Review contract for post Covid environment – NZDSN advice</a:t>
            </a:r>
          </a:p>
          <a:p>
            <a:r>
              <a:rPr lang="en-NZ" dirty="0"/>
              <a:t>Move back to outcomes based contracts from 1 January 2021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11464C9F-5448-421D-B6BA-DF0C8DC30CD2}"/>
              </a:ext>
            </a:extLst>
          </p:cNvPr>
          <p:cNvSpPr txBox="1">
            <a:spLocks/>
          </p:cNvSpPr>
          <p:nvPr/>
        </p:nvSpPr>
        <p:spPr>
          <a:xfrm>
            <a:off x="431540" y="1772816"/>
            <a:ext cx="8280920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21F6B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21F6B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121F6B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21F6B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121F6B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3029388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36788E-D580-4E9E-8CC1-B0F931B2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/>
              <a:t>Changes &amp; Clarifications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7F7564-DCB5-43EF-8391-745A0EBAD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NZ" sz="2000" dirty="0"/>
          </a:p>
          <a:p>
            <a:r>
              <a:rPr lang="en-NZ" dirty="0"/>
              <a:t>Automatic acceptance for disabled people on SLP, High or Very High Needs ORS</a:t>
            </a:r>
          </a:p>
          <a:p>
            <a:r>
              <a:rPr lang="en-NZ" dirty="0"/>
              <a:t>Removing fee differential for Mainstream</a:t>
            </a:r>
          </a:p>
          <a:p>
            <a:r>
              <a:rPr lang="en-NZ" dirty="0"/>
              <a:t>Subcontracting to other contracted providers</a:t>
            </a:r>
          </a:p>
          <a:p>
            <a:r>
              <a:rPr lang="en-NZ" dirty="0"/>
              <a:t>Funding to remove immediate barriers to employment</a:t>
            </a:r>
          </a:p>
          <a:p>
            <a:r>
              <a:rPr lang="en-NZ" dirty="0"/>
              <a:t>Submit self assessment tool annually</a:t>
            </a:r>
          </a:p>
          <a:p>
            <a:r>
              <a:rPr lang="en-NZ" dirty="0"/>
              <a:t>Removing Multiple Employers box from SORT</a:t>
            </a:r>
          </a:p>
          <a:p>
            <a:r>
              <a:rPr lang="en-NZ" dirty="0"/>
              <a:t>Hold function for eligibility check</a:t>
            </a:r>
          </a:p>
          <a:p>
            <a:r>
              <a:rPr lang="en-NZ" dirty="0"/>
              <a:t>Upload plan if re-enrolling after one year</a:t>
            </a:r>
          </a:p>
        </p:txBody>
      </p:sp>
    </p:spTree>
    <p:extLst>
      <p:ext uri="{BB962C8B-B14F-4D97-AF65-F5344CB8AC3E}">
        <p14:creationId xmlns:p14="http://schemas.microsoft.com/office/powerpoint/2010/main" val="2964376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DC927-F4BA-407A-A33C-65FBFD67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/>
              <a:t>Possible changes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DF8F8F-C75C-4C04-9F58-DCDE67D28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NZ" dirty="0"/>
              <a:t>Combine </a:t>
            </a:r>
            <a:r>
              <a:rPr lang="en-NZ" b="1" dirty="0"/>
              <a:t>enrolment and planning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Remove timeframes to complete Enrolment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Replace SLIs with </a:t>
            </a:r>
            <a:r>
              <a:rPr lang="en-NZ" b="1" dirty="0"/>
              <a:t>pathways</a:t>
            </a:r>
            <a:r>
              <a:rPr lang="en-NZ" dirty="0"/>
              <a:t> based on degree of customisation 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Combine </a:t>
            </a:r>
            <a:r>
              <a:rPr lang="en-NZ" b="1" dirty="0"/>
              <a:t>Job Development and Employment outcome</a:t>
            </a:r>
            <a:r>
              <a:rPr lang="en-NZ" dirty="0"/>
              <a:t> (placement)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Rename In-work Support as </a:t>
            </a:r>
            <a:r>
              <a:rPr lang="en-NZ" b="1" dirty="0"/>
              <a:t>Post Placement Support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Combine In-work Support and ad hoc support as </a:t>
            </a:r>
            <a:r>
              <a:rPr lang="en-NZ" b="1" dirty="0"/>
              <a:t>In Work Support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02999F31-BCD6-4BA3-823A-BC8EFF79E6E8}"/>
              </a:ext>
            </a:extLst>
          </p:cNvPr>
          <p:cNvSpPr txBox="1">
            <a:spLocks/>
          </p:cNvSpPr>
          <p:nvPr/>
        </p:nvSpPr>
        <p:spPr>
          <a:xfrm>
            <a:off x="575556" y="1628800"/>
            <a:ext cx="7992888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21F6B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21F6B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121F6B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21F6B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121F6B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NZ" b="1" dirty="0"/>
          </a:p>
          <a:p>
            <a:pPr marL="0" indent="0" algn="ctr">
              <a:buFont typeface="Arial" pitchFamily="34" charset="0"/>
              <a:buNone/>
            </a:pP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4025747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20BF45-5B96-4637-BA30-00F9E7BB4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/>
              <a:t>Consultation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36BE82-8962-4553-AD9A-D9D382DDA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Meetings with NZDSN Employment Advisory Group</a:t>
            </a:r>
          </a:p>
          <a:p>
            <a:r>
              <a:rPr lang="en-NZ" dirty="0"/>
              <a:t>Within MSD</a:t>
            </a:r>
          </a:p>
          <a:p>
            <a:r>
              <a:rPr lang="en-NZ" dirty="0"/>
              <a:t>Email consultation with all providers</a:t>
            </a:r>
          </a:p>
          <a:p>
            <a:pPr lvl="1"/>
            <a:r>
              <a:rPr lang="en-NZ" dirty="0"/>
              <a:t>Yes/no, comments</a:t>
            </a:r>
          </a:p>
          <a:p>
            <a:pPr lvl="1"/>
            <a:r>
              <a:rPr lang="en-NZ" dirty="0"/>
              <a:t>23/32 providers responded</a:t>
            </a:r>
          </a:p>
          <a:p>
            <a:pPr lvl="1"/>
            <a:r>
              <a:rPr lang="en-NZ" dirty="0"/>
              <a:t>22 counted</a:t>
            </a:r>
          </a:p>
        </p:txBody>
      </p:sp>
    </p:spTree>
    <p:extLst>
      <p:ext uri="{BB962C8B-B14F-4D97-AF65-F5344CB8AC3E}">
        <p14:creationId xmlns:p14="http://schemas.microsoft.com/office/powerpoint/2010/main" val="2870879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67B2C1-841B-4BBC-843D-441D4B237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/>
              <a:t>Combine enrolment &amp; planning </a:t>
            </a:r>
            <a:r>
              <a:rPr lang="en-NZ" b="0" dirty="0"/>
              <a:t>(n=21)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719E3F-08AB-48E7-861E-4F715AC00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NZ" sz="2000" dirty="0"/>
          </a:p>
          <a:p>
            <a:endParaRPr lang="en-NZ" sz="2000" dirty="0"/>
          </a:p>
          <a:p>
            <a:endParaRPr lang="en-NZ" sz="2000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8A05496-B58A-423D-B308-AF0B7FFFE6A9}"/>
              </a:ext>
            </a:extLst>
          </p:cNvPr>
          <p:cNvGraphicFramePr/>
          <p:nvPr/>
        </p:nvGraphicFramePr>
        <p:xfrm>
          <a:off x="1427820" y="1760650"/>
          <a:ext cx="6288360" cy="4205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4225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681271-5018-4382-95DF-BED6D5FF2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/>
              <a:t>Remove timeframes to complete enrolment </a:t>
            </a:r>
            <a:r>
              <a:rPr lang="en-NZ" b="0" dirty="0"/>
              <a:t>(n=20)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24912A9-8B18-4EA0-91D6-4ADFC63278F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1520" y="1484784"/>
          <a:ext cx="84359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9492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2ED5F-E7EA-4C2E-92BB-70F03CB97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/>
              <a:t>Replace SLIs with Pathways </a:t>
            </a:r>
            <a:r>
              <a:rPr lang="en-NZ" b="0" dirty="0"/>
              <a:t>(n=21)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F06CF83-88F1-46AD-9C3C-E3CC9C7871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0825" y="1600200"/>
          <a:ext cx="84359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9097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2618</TotalTime>
  <Words>275</Words>
  <Application>Microsoft Office PowerPoint</Application>
  <PresentationFormat>On-screen Show (4:3)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Verdana</vt:lpstr>
      <vt:lpstr>Office Theme</vt:lpstr>
      <vt:lpstr>Mainstream</vt:lpstr>
      <vt:lpstr>Background</vt:lpstr>
      <vt:lpstr>And then COVID</vt:lpstr>
      <vt:lpstr>Changes &amp; Clarifications</vt:lpstr>
      <vt:lpstr>Possible changes</vt:lpstr>
      <vt:lpstr>Consultation</vt:lpstr>
      <vt:lpstr>Combine enrolment &amp; planning (n=21)</vt:lpstr>
      <vt:lpstr>Remove timeframes to complete enrolment (n=20)</vt:lpstr>
      <vt:lpstr>Replace SLIs with Pathways (n=21)</vt:lpstr>
      <vt:lpstr>Combine job development &amp; Employment outcome (n=19)</vt:lpstr>
      <vt:lpstr> Rename In-work Support Post Placement Support (n= 20) </vt:lpstr>
      <vt:lpstr> Combine In-work Support &amp; ad hoc support as In Work Support (n=19) </vt:lpstr>
      <vt:lpstr>Next steps</vt:lpstr>
    </vt:vector>
  </TitlesOfParts>
  <Company>Ministry of Social Development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Johnson</dc:creator>
  <cp:lastModifiedBy>Claire Stearne</cp:lastModifiedBy>
  <cp:revision>66</cp:revision>
  <dcterms:created xsi:type="dcterms:W3CDTF">2014-06-23T04:58:35Z</dcterms:created>
  <dcterms:modified xsi:type="dcterms:W3CDTF">2020-11-06T00:56:25Z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A10574529</vt:lpwstr>
  </property>
  <property fmtid="{D5CDD505-2E9C-101B-9397-08002B2CF9AE}" pid="4" name="Objective-Title">
    <vt:lpwstr>MSD_presentation_June2018</vt:lpwstr>
  </property>
  <property fmtid="{D5CDD505-2E9C-101B-9397-08002B2CF9AE}" pid="5" name="Objective-Comment">
    <vt:lpwstr/>
  </property>
  <property fmtid="{D5CDD505-2E9C-101B-9397-08002B2CF9AE}" pid="6" name="Objective-CreationStamp">
    <vt:filetime>2018-06-20T20:39:12Z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2018-07-03T00:45:17Z</vt:filetime>
  </property>
  <property fmtid="{D5CDD505-2E9C-101B-9397-08002B2CF9AE}" pid="10" name="Objective-ModificationStamp">
    <vt:filetime>2018-07-03T00:45:17Z</vt:filetime>
  </property>
  <property fmtid="{D5CDD505-2E9C-101B-9397-08002B2CF9AE}" pid="11" name="Objective-Owner">
    <vt:lpwstr>Michael Johnson</vt:lpwstr>
  </property>
  <property fmtid="{D5CDD505-2E9C-101B-9397-08002B2CF9AE}" pid="12" name="Objective-Path">
    <vt:lpwstr>Global Folder:MSD INFORMATION REPOSITORY:Corporate Management and Administration:Communications:Publications:MSD:_Publishing tools:Templates:MSD templates:Templates for new Purpose June 2018:</vt:lpwstr>
  </property>
  <property fmtid="{D5CDD505-2E9C-101B-9397-08002B2CF9AE}" pid="13" name="Objective-Parent">
    <vt:lpwstr>Templates for new Purpose June 2018</vt:lpwstr>
  </property>
  <property fmtid="{D5CDD505-2E9C-101B-9397-08002B2CF9AE}" pid="14" name="Objective-State">
    <vt:lpwstr>Published</vt:lpwstr>
  </property>
  <property fmtid="{D5CDD505-2E9C-101B-9397-08002B2CF9AE}" pid="15" name="Objective-Version">
    <vt:lpwstr>2.0</vt:lpwstr>
  </property>
  <property fmtid="{D5CDD505-2E9C-101B-9397-08002B2CF9AE}" pid="16" name="Objective-VersionNumber">
    <vt:r8>3</vt:r8>
  </property>
  <property fmtid="{D5CDD505-2E9C-101B-9397-08002B2CF9AE}" pid="17" name="Objective-VersionComment">
    <vt:lpwstr/>
  </property>
  <property fmtid="{D5CDD505-2E9C-101B-9397-08002B2CF9AE}" pid="18" name="Objective-FileNumber">
    <vt:lpwstr>CT/CO/03/02/22/08-13016</vt:lpwstr>
  </property>
  <property fmtid="{D5CDD505-2E9C-101B-9397-08002B2CF9AE}" pid="19" name="Objective-Classification">
    <vt:lpwstr>[Inherited - In Confidence]</vt:lpwstr>
  </property>
  <property fmtid="{D5CDD505-2E9C-101B-9397-08002B2CF9AE}" pid="20" name="Objective-Caveats">
    <vt:lpwstr/>
  </property>
  <property fmtid="{D5CDD505-2E9C-101B-9397-08002B2CF9AE}" pid="21" name="Objective-Document Status [system]">
    <vt:lpwstr>Work in Progress</vt:lpwstr>
  </property>
  <property fmtid="{D5CDD505-2E9C-101B-9397-08002B2CF9AE}" pid="22" name="Objective-Email is Vaulted? [system]">
    <vt:lpwstr/>
  </property>
</Properties>
</file>