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9" r:id="rId8"/>
    <p:sldId id="268" r:id="rId9"/>
    <p:sldId id="272" r:id="rId10"/>
    <p:sldId id="270" r:id="rId11"/>
    <p:sldId id="271" r:id="rId12"/>
    <p:sldId id="262" r:id="rId13"/>
    <p:sldId id="263" r:id="rId14"/>
    <p:sldId id="264" r:id="rId15"/>
    <p:sldId id="267" r:id="rId16"/>
    <p:sldId id="265" r:id="rId17"/>
    <p:sldId id="266"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69" d="100"/>
          <a:sy n="69" d="100"/>
        </p:scale>
        <p:origin x="5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38489"/>
            <a:ext cx="7766936" cy="1591733"/>
          </a:xfrm>
        </p:spPr>
        <p:txBody>
          <a:bodyPr/>
          <a:lstStyle/>
          <a:p>
            <a:pPr algn="ctr"/>
            <a:r>
              <a:rPr lang="en-NZ" dirty="0"/>
              <a:t>NZDSN/DSS </a:t>
            </a:r>
            <a:br>
              <a:rPr lang="en-NZ" dirty="0"/>
            </a:br>
            <a:r>
              <a:rPr lang="en-NZ" dirty="0"/>
              <a:t>Joint Work Programme</a:t>
            </a:r>
          </a:p>
        </p:txBody>
      </p:sp>
      <p:sp>
        <p:nvSpPr>
          <p:cNvPr id="3" name="Subtitle 2"/>
          <p:cNvSpPr>
            <a:spLocks noGrp="1"/>
          </p:cNvSpPr>
          <p:nvPr>
            <p:ph type="subTitle" idx="1"/>
          </p:nvPr>
        </p:nvSpPr>
        <p:spPr>
          <a:xfrm>
            <a:off x="1507067" y="4154311"/>
            <a:ext cx="7766936" cy="158045"/>
          </a:xfrm>
        </p:spPr>
        <p:txBody>
          <a:bodyPr>
            <a:normAutofit fontScale="25000" lnSpcReduction="20000"/>
          </a:bodyPr>
          <a:lstStyle/>
          <a:p>
            <a:pPr algn="ctr"/>
            <a:endParaRPr lang="en-NZ" sz="4000" dirty="0"/>
          </a:p>
        </p:txBody>
      </p:sp>
    </p:spTree>
    <p:extLst>
      <p:ext uri="{BB962C8B-B14F-4D97-AF65-F5344CB8AC3E}">
        <p14:creationId xmlns:p14="http://schemas.microsoft.com/office/powerpoint/2010/main" val="365885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0061-B672-430A-85FB-D9F2C52756B4}"/>
              </a:ext>
            </a:extLst>
          </p:cNvPr>
          <p:cNvSpPr>
            <a:spLocks noGrp="1"/>
          </p:cNvSpPr>
          <p:nvPr>
            <p:ph type="title"/>
          </p:nvPr>
        </p:nvSpPr>
        <p:spPr>
          <a:xfrm>
            <a:off x="365486" y="286958"/>
            <a:ext cx="8596668" cy="1320800"/>
          </a:xfrm>
        </p:spPr>
        <p:txBody>
          <a:bodyPr/>
          <a:lstStyle/>
          <a:p>
            <a:r>
              <a:rPr lang="en-NZ" dirty="0"/>
              <a:t>Costing</a:t>
            </a:r>
          </a:p>
        </p:txBody>
      </p:sp>
      <p:sp>
        <p:nvSpPr>
          <p:cNvPr id="4" name="TextBox 3">
            <a:extLst>
              <a:ext uri="{FF2B5EF4-FFF2-40B4-BE49-F238E27FC236}">
                <a16:creationId xmlns:a16="http://schemas.microsoft.com/office/drawing/2014/main" id="{8EA2C0EA-A03C-4800-9683-686DA46794BC}"/>
              </a:ext>
            </a:extLst>
          </p:cNvPr>
          <p:cNvSpPr txBox="1"/>
          <p:nvPr/>
        </p:nvSpPr>
        <p:spPr>
          <a:xfrm>
            <a:off x="6417752" y="4331969"/>
            <a:ext cx="3739302" cy="738664"/>
          </a:xfrm>
          <a:prstGeom prst="rect">
            <a:avLst/>
          </a:prstGeom>
          <a:noFill/>
        </p:spPr>
        <p:txBody>
          <a:bodyPr wrap="square" rtlCol="0">
            <a:spAutoFit/>
          </a:bodyPr>
          <a:lstStyle/>
          <a:p>
            <a:r>
              <a:rPr lang="en-NZ" sz="1400" b="1" i="1" dirty="0">
                <a:latin typeface="Book Antiqua" panose="02040602050305030304" pitchFamily="18" charset="0"/>
              </a:rPr>
              <a:t>Are people able to ‘choose’ to be more reliant on funded supports, within ‘Commissioning for Outcomes’?</a:t>
            </a:r>
          </a:p>
        </p:txBody>
      </p:sp>
      <p:sp>
        <p:nvSpPr>
          <p:cNvPr id="5" name="Rectangle 4">
            <a:extLst>
              <a:ext uri="{FF2B5EF4-FFF2-40B4-BE49-F238E27FC236}">
                <a16:creationId xmlns:a16="http://schemas.microsoft.com/office/drawing/2014/main" id="{6611CE0D-1B0B-4FC4-A776-0351FE3C2292}"/>
              </a:ext>
            </a:extLst>
          </p:cNvPr>
          <p:cNvSpPr/>
          <p:nvPr/>
        </p:nvSpPr>
        <p:spPr>
          <a:xfrm>
            <a:off x="404666" y="1096016"/>
            <a:ext cx="5583617" cy="302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i="1" dirty="0">
                <a:solidFill>
                  <a:schemeClr val="tx1"/>
                </a:solidFill>
                <a:latin typeface="Book Antiqua" panose="02040602050305030304" pitchFamily="18" charset="0"/>
              </a:rPr>
              <a:t>Does this function as a ‘market’ or not?</a:t>
            </a:r>
          </a:p>
        </p:txBody>
      </p:sp>
      <p:sp>
        <p:nvSpPr>
          <p:cNvPr id="7" name="TextBox 6">
            <a:extLst>
              <a:ext uri="{FF2B5EF4-FFF2-40B4-BE49-F238E27FC236}">
                <a16:creationId xmlns:a16="http://schemas.microsoft.com/office/drawing/2014/main" id="{3AD29758-29DF-433D-BB6B-2A6BD9CC1143}"/>
              </a:ext>
            </a:extLst>
          </p:cNvPr>
          <p:cNvSpPr txBox="1"/>
          <p:nvPr/>
        </p:nvSpPr>
        <p:spPr>
          <a:xfrm>
            <a:off x="337317" y="5706597"/>
            <a:ext cx="5650966" cy="738664"/>
          </a:xfrm>
          <a:prstGeom prst="rect">
            <a:avLst/>
          </a:prstGeom>
          <a:noFill/>
        </p:spPr>
        <p:txBody>
          <a:bodyPr wrap="square" rtlCol="0">
            <a:spAutoFit/>
          </a:bodyPr>
          <a:lstStyle/>
          <a:p>
            <a:r>
              <a:rPr lang="en-NZ" sz="1400" b="1" i="1" dirty="0">
                <a:latin typeface="Book Antiqua" panose="02040602050305030304" pitchFamily="18" charset="0"/>
              </a:rPr>
              <a:t>As soon as relationship matters, ideas about price competition, ‘shopping around’, and ‘competition driving performance’ are less likely to describe what happens</a:t>
            </a:r>
          </a:p>
        </p:txBody>
      </p:sp>
      <p:sp>
        <p:nvSpPr>
          <p:cNvPr id="8" name="Rectangle 7">
            <a:extLst>
              <a:ext uri="{FF2B5EF4-FFF2-40B4-BE49-F238E27FC236}">
                <a16:creationId xmlns:a16="http://schemas.microsoft.com/office/drawing/2014/main" id="{705D3A0E-A1D7-4F0B-8B00-2AF3AADB90B6}"/>
              </a:ext>
            </a:extLst>
          </p:cNvPr>
          <p:cNvSpPr/>
          <p:nvPr/>
        </p:nvSpPr>
        <p:spPr>
          <a:xfrm>
            <a:off x="6425373" y="1096016"/>
            <a:ext cx="3295643" cy="51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600" b="1" i="1" dirty="0">
                <a:solidFill>
                  <a:schemeClr val="tx1"/>
                </a:solidFill>
                <a:latin typeface="Book Antiqua" panose="02040602050305030304" pitchFamily="18" charset="0"/>
              </a:rPr>
              <a:t>Are quality vs volume trade-offs desirable?</a:t>
            </a:r>
          </a:p>
        </p:txBody>
      </p:sp>
      <p:grpSp>
        <p:nvGrpSpPr>
          <p:cNvPr id="9" name="Group 8">
            <a:extLst>
              <a:ext uri="{FF2B5EF4-FFF2-40B4-BE49-F238E27FC236}">
                <a16:creationId xmlns:a16="http://schemas.microsoft.com/office/drawing/2014/main" id="{A1FD3F10-A369-4275-BE5C-DE485ABD9B8E}"/>
              </a:ext>
            </a:extLst>
          </p:cNvPr>
          <p:cNvGrpSpPr/>
          <p:nvPr/>
        </p:nvGrpSpPr>
        <p:grpSpPr>
          <a:xfrm>
            <a:off x="365486" y="1607758"/>
            <a:ext cx="5637415" cy="4113370"/>
            <a:chOff x="6842208" y="3854361"/>
            <a:chExt cx="5496512" cy="3444980"/>
          </a:xfrm>
        </p:grpSpPr>
        <p:grpSp>
          <p:nvGrpSpPr>
            <p:cNvPr id="10" name="Group 9">
              <a:extLst>
                <a:ext uri="{FF2B5EF4-FFF2-40B4-BE49-F238E27FC236}">
                  <a16:creationId xmlns:a16="http://schemas.microsoft.com/office/drawing/2014/main" id="{3249B4C6-3C0C-4B12-81D8-E93938C04EB1}"/>
                </a:ext>
              </a:extLst>
            </p:cNvPr>
            <p:cNvGrpSpPr/>
            <p:nvPr/>
          </p:nvGrpSpPr>
          <p:grpSpPr>
            <a:xfrm>
              <a:off x="6842208" y="3854361"/>
              <a:ext cx="3572688" cy="3444980"/>
              <a:chOff x="6842208" y="4006761"/>
              <a:chExt cx="3572688" cy="3444980"/>
            </a:xfrm>
          </p:grpSpPr>
          <p:cxnSp>
            <p:nvCxnSpPr>
              <p:cNvPr id="15" name="Straight Arrow Connector 14">
                <a:extLst>
                  <a:ext uri="{FF2B5EF4-FFF2-40B4-BE49-F238E27FC236}">
                    <a16:creationId xmlns:a16="http://schemas.microsoft.com/office/drawing/2014/main" id="{D1D2D3FC-F928-44A3-A7B2-80F857F8592C}"/>
                  </a:ext>
                </a:extLst>
              </p:cNvPr>
              <p:cNvCxnSpPr>
                <a:cxnSpLocks/>
              </p:cNvCxnSpPr>
              <p:nvPr/>
            </p:nvCxnSpPr>
            <p:spPr>
              <a:xfrm>
                <a:off x="7365698" y="4566266"/>
                <a:ext cx="0" cy="2340000"/>
              </a:xfrm>
              <a:prstGeom prst="straightConnector1">
                <a:avLst/>
              </a:prstGeom>
              <a:ln w="381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6FCA0FD-96F2-4AF6-877F-785F5B3884B4}"/>
                  </a:ext>
                </a:extLst>
              </p:cNvPr>
              <p:cNvSpPr/>
              <p:nvPr/>
            </p:nvSpPr>
            <p:spPr>
              <a:xfrm>
                <a:off x="6932867" y="5436001"/>
                <a:ext cx="3213269" cy="575473"/>
              </a:xfrm>
              <a:prstGeom prst="rect">
                <a:avLst/>
              </a:prstGeom>
              <a:solidFill>
                <a:srgbClr val="44B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Rectangle 16">
                <a:extLst>
                  <a:ext uri="{FF2B5EF4-FFF2-40B4-BE49-F238E27FC236}">
                    <a16:creationId xmlns:a16="http://schemas.microsoft.com/office/drawing/2014/main" id="{93CF55DE-6C97-4A2B-8D87-578AD179D75A}"/>
                  </a:ext>
                </a:extLst>
              </p:cNvPr>
              <p:cNvSpPr/>
              <p:nvPr/>
            </p:nvSpPr>
            <p:spPr>
              <a:xfrm>
                <a:off x="6932866" y="4768779"/>
                <a:ext cx="3195837" cy="575473"/>
              </a:xfrm>
              <a:prstGeom prst="rect">
                <a:avLst/>
              </a:prstGeom>
              <a:solidFill>
                <a:srgbClr val="317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8" name="Rectangle 17">
                <a:extLst>
                  <a:ext uri="{FF2B5EF4-FFF2-40B4-BE49-F238E27FC236}">
                    <a16:creationId xmlns:a16="http://schemas.microsoft.com/office/drawing/2014/main" id="{4725F6B2-27D1-4918-928D-EE505C810B2C}"/>
                  </a:ext>
                </a:extLst>
              </p:cNvPr>
              <p:cNvSpPr/>
              <p:nvPr/>
            </p:nvSpPr>
            <p:spPr>
              <a:xfrm rot="10800000" flipV="1">
                <a:off x="6932866" y="6089485"/>
                <a:ext cx="3195833" cy="575473"/>
              </a:xfrm>
              <a:prstGeom prst="rect">
                <a:avLst/>
              </a:prstGeom>
              <a:solidFill>
                <a:srgbClr val="8D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9" name="TextBox 18">
                <a:extLst>
                  <a:ext uri="{FF2B5EF4-FFF2-40B4-BE49-F238E27FC236}">
                    <a16:creationId xmlns:a16="http://schemas.microsoft.com/office/drawing/2014/main" id="{DEA217F6-BAD3-4B1C-9279-E71A3B529F82}"/>
                  </a:ext>
                </a:extLst>
              </p:cNvPr>
              <p:cNvSpPr txBox="1"/>
              <p:nvPr/>
            </p:nvSpPr>
            <p:spPr>
              <a:xfrm>
                <a:off x="6896010" y="6147952"/>
                <a:ext cx="3250126" cy="430887"/>
              </a:xfrm>
              <a:prstGeom prst="rect">
                <a:avLst/>
              </a:prstGeom>
              <a:noFill/>
            </p:spPr>
            <p:txBody>
              <a:bodyPr wrap="square" rtlCol="0">
                <a:spAutoFit/>
              </a:bodyPr>
              <a:lstStyle/>
              <a:p>
                <a:r>
                  <a:rPr lang="en-NZ" sz="1100" b="1" dirty="0"/>
                  <a:t>For basic tasks that are readily bought from mainstream markets </a:t>
                </a:r>
                <a:r>
                  <a:rPr lang="en-NZ" sz="1100" dirty="0"/>
                  <a:t>(</a:t>
                </a:r>
                <a:r>
                  <a:rPr lang="en-NZ" sz="1100" dirty="0" err="1"/>
                  <a:t>eg.</a:t>
                </a:r>
                <a:r>
                  <a:rPr lang="en-NZ" sz="1100" dirty="0"/>
                  <a:t> Commercial cleaning)</a:t>
                </a:r>
              </a:p>
            </p:txBody>
          </p:sp>
          <p:sp>
            <p:nvSpPr>
              <p:cNvPr id="20" name="TextBox 19">
                <a:extLst>
                  <a:ext uri="{FF2B5EF4-FFF2-40B4-BE49-F238E27FC236}">
                    <a16:creationId xmlns:a16="http://schemas.microsoft.com/office/drawing/2014/main" id="{ACA77EF9-545E-4921-9412-E8087642E59B}"/>
                  </a:ext>
                </a:extLst>
              </p:cNvPr>
              <p:cNvSpPr txBox="1"/>
              <p:nvPr/>
            </p:nvSpPr>
            <p:spPr>
              <a:xfrm>
                <a:off x="6915436" y="5420836"/>
                <a:ext cx="3213268" cy="600164"/>
              </a:xfrm>
              <a:prstGeom prst="rect">
                <a:avLst/>
              </a:prstGeom>
              <a:noFill/>
            </p:spPr>
            <p:txBody>
              <a:bodyPr wrap="square" rtlCol="0">
                <a:spAutoFit/>
              </a:bodyPr>
              <a:lstStyle/>
              <a:p>
                <a:r>
                  <a:rPr lang="en-NZ" sz="1100" b="1" dirty="0"/>
                  <a:t>For more personal tasks or tasks where confidence in the individual providing matters </a:t>
                </a:r>
                <a:r>
                  <a:rPr lang="en-NZ" sz="1100" dirty="0"/>
                  <a:t>(</a:t>
                </a:r>
                <a:r>
                  <a:rPr lang="en-NZ" sz="1100" dirty="0" err="1"/>
                  <a:t>eg.</a:t>
                </a:r>
                <a:r>
                  <a:rPr lang="en-NZ" sz="1100" dirty="0"/>
                  <a:t> PCs, learning skills, building engagement in community)</a:t>
                </a:r>
              </a:p>
            </p:txBody>
          </p:sp>
          <p:sp>
            <p:nvSpPr>
              <p:cNvPr id="21" name="TextBox 20">
                <a:extLst>
                  <a:ext uri="{FF2B5EF4-FFF2-40B4-BE49-F238E27FC236}">
                    <a16:creationId xmlns:a16="http://schemas.microsoft.com/office/drawing/2014/main" id="{9543512A-A01F-411D-A148-48065E3C3CA8}"/>
                  </a:ext>
                </a:extLst>
              </p:cNvPr>
              <p:cNvSpPr txBox="1"/>
              <p:nvPr/>
            </p:nvSpPr>
            <p:spPr>
              <a:xfrm>
                <a:off x="6842208" y="4006761"/>
                <a:ext cx="3572688" cy="430887"/>
              </a:xfrm>
              <a:prstGeom prst="rect">
                <a:avLst/>
              </a:prstGeom>
              <a:noFill/>
            </p:spPr>
            <p:txBody>
              <a:bodyPr wrap="square" rtlCol="0">
                <a:spAutoFit/>
              </a:bodyPr>
              <a:lstStyle/>
              <a:p>
                <a:r>
                  <a:rPr lang="en-NZ" sz="1100" b="1" i="1" dirty="0"/>
                  <a:t>Where the person delivering the service, and what the service is, is not easily separated by those experiencing it</a:t>
                </a:r>
              </a:p>
            </p:txBody>
          </p:sp>
          <p:sp>
            <p:nvSpPr>
              <p:cNvPr id="22" name="TextBox 21">
                <a:extLst>
                  <a:ext uri="{FF2B5EF4-FFF2-40B4-BE49-F238E27FC236}">
                    <a16:creationId xmlns:a16="http://schemas.microsoft.com/office/drawing/2014/main" id="{6120CDA4-A1C7-44DB-959C-2808DDD64EB7}"/>
                  </a:ext>
                </a:extLst>
              </p:cNvPr>
              <p:cNvSpPr txBox="1"/>
              <p:nvPr/>
            </p:nvSpPr>
            <p:spPr>
              <a:xfrm>
                <a:off x="6851984" y="6851577"/>
                <a:ext cx="3250126" cy="600164"/>
              </a:xfrm>
              <a:prstGeom prst="rect">
                <a:avLst/>
              </a:prstGeom>
              <a:noFill/>
            </p:spPr>
            <p:txBody>
              <a:bodyPr wrap="square" rtlCol="0">
                <a:spAutoFit/>
              </a:bodyPr>
              <a:lstStyle/>
              <a:p>
                <a:r>
                  <a:rPr lang="en-NZ" sz="1100" b="1" i="1" dirty="0"/>
                  <a:t>The personal qualities of the person delivering the service has less of an influence on what the service is</a:t>
                </a:r>
              </a:p>
            </p:txBody>
          </p:sp>
        </p:grpSp>
        <p:sp>
          <p:nvSpPr>
            <p:cNvPr id="11" name="TextBox 10">
              <a:extLst>
                <a:ext uri="{FF2B5EF4-FFF2-40B4-BE49-F238E27FC236}">
                  <a16:creationId xmlns:a16="http://schemas.microsoft.com/office/drawing/2014/main" id="{2B7D7F69-8AD4-450D-9636-51897C48CDE0}"/>
                </a:ext>
              </a:extLst>
            </p:cNvPr>
            <p:cNvSpPr txBox="1"/>
            <p:nvPr/>
          </p:nvSpPr>
          <p:spPr>
            <a:xfrm>
              <a:off x="10182505" y="5854057"/>
              <a:ext cx="2156215" cy="1043949"/>
            </a:xfrm>
            <a:prstGeom prst="rect">
              <a:avLst/>
            </a:prstGeom>
            <a:noFill/>
          </p:spPr>
          <p:txBody>
            <a:bodyPr wrap="square" rtlCol="0">
              <a:spAutoFit/>
            </a:bodyPr>
            <a:lstStyle/>
            <a:p>
              <a:r>
                <a:rPr lang="en-NZ" sz="1400" b="1" i="1" dirty="0">
                  <a:latin typeface="Book Antiqua" panose="02040602050305030304" pitchFamily="18" charset="0"/>
                </a:rPr>
                <a:t>May be more ‘shopping around’</a:t>
              </a:r>
            </a:p>
            <a:p>
              <a:r>
                <a:rPr lang="en-NZ" sz="1100" i="1" dirty="0">
                  <a:latin typeface="Book Antiqua" panose="02040602050305030304" pitchFamily="18" charset="0"/>
                </a:rPr>
                <a:t>But this will be less so if people are looking for more than just this kind of service, and want all their service from the same place.</a:t>
              </a:r>
              <a:r>
                <a:rPr lang="en-NZ" sz="1400" b="1" i="1" dirty="0">
                  <a:latin typeface="Book Antiqua" panose="02040602050305030304" pitchFamily="18" charset="0"/>
                </a:rPr>
                <a:t> </a:t>
              </a:r>
            </a:p>
          </p:txBody>
        </p:sp>
        <p:sp>
          <p:nvSpPr>
            <p:cNvPr id="12" name="TextBox 11">
              <a:extLst>
                <a:ext uri="{FF2B5EF4-FFF2-40B4-BE49-F238E27FC236}">
                  <a16:creationId xmlns:a16="http://schemas.microsoft.com/office/drawing/2014/main" id="{08A952A6-527E-4890-9771-021F6667BDDA}"/>
                </a:ext>
              </a:extLst>
            </p:cNvPr>
            <p:cNvSpPr txBox="1"/>
            <p:nvPr/>
          </p:nvSpPr>
          <p:spPr>
            <a:xfrm>
              <a:off x="10414896" y="4851185"/>
              <a:ext cx="1674959" cy="799072"/>
            </a:xfrm>
            <a:prstGeom prst="rect">
              <a:avLst/>
            </a:prstGeom>
            <a:noFill/>
          </p:spPr>
          <p:txBody>
            <a:bodyPr wrap="square" rtlCol="0">
              <a:spAutoFit/>
            </a:bodyPr>
            <a:lstStyle/>
            <a:p>
              <a:r>
                <a:rPr lang="en-NZ" sz="1400" b="1" i="1" dirty="0">
                  <a:latin typeface="Book Antiqua" panose="02040602050305030304" pitchFamily="18" charset="0"/>
                </a:rPr>
                <a:t>Person is more likely just to advocate for larger package</a:t>
              </a:r>
            </a:p>
          </p:txBody>
        </p:sp>
        <p:sp>
          <p:nvSpPr>
            <p:cNvPr id="13" name="Right Brace 12">
              <a:extLst>
                <a:ext uri="{FF2B5EF4-FFF2-40B4-BE49-F238E27FC236}">
                  <a16:creationId xmlns:a16="http://schemas.microsoft.com/office/drawing/2014/main" id="{0B8E352B-7854-4DF6-A483-AAE0A455BF28}"/>
                </a:ext>
              </a:extLst>
            </p:cNvPr>
            <p:cNvSpPr/>
            <p:nvPr/>
          </p:nvSpPr>
          <p:spPr>
            <a:xfrm>
              <a:off x="10277788" y="4595218"/>
              <a:ext cx="157585" cy="1222587"/>
            </a:xfrm>
            <a:prstGeom prst="rightBrace">
              <a:avLst/>
            </a:prstGeom>
            <a:ln w="19050">
              <a:solidFill>
                <a:srgbClr val="44B6C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4" name="TextBox 13">
              <a:extLst>
                <a:ext uri="{FF2B5EF4-FFF2-40B4-BE49-F238E27FC236}">
                  <a16:creationId xmlns:a16="http://schemas.microsoft.com/office/drawing/2014/main" id="{4A0AD73B-7215-4204-9DD6-E118D194BF8F}"/>
                </a:ext>
              </a:extLst>
            </p:cNvPr>
            <p:cNvSpPr txBox="1"/>
            <p:nvPr/>
          </p:nvSpPr>
          <p:spPr>
            <a:xfrm>
              <a:off x="6915436" y="4602919"/>
              <a:ext cx="3213268" cy="600164"/>
            </a:xfrm>
            <a:prstGeom prst="rect">
              <a:avLst/>
            </a:prstGeom>
            <a:noFill/>
          </p:spPr>
          <p:txBody>
            <a:bodyPr wrap="square" rtlCol="0">
              <a:spAutoFit/>
            </a:bodyPr>
            <a:lstStyle/>
            <a:p>
              <a:r>
                <a:rPr lang="en-NZ" sz="1100" b="1" dirty="0">
                  <a:solidFill>
                    <a:schemeClr val="bg1"/>
                  </a:solidFill>
                </a:rPr>
                <a:t>Where supporting the person is more challenging, or requires higher skill, and there are fewer options available</a:t>
              </a:r>
              <a:endParaRPr lang="en-NZ" sz="1100" dirty="0">
                <a:solidFill>
                  <a:schemeClr val="bg1"/>
                </a:solidFill>
              </a:endParaRPr>
            </a:p>
          </p:txBody>
        </p:sp>
      </p:grpSp>
      <p:sp>
        <p:nvSpPr>
          <p:cNvPr id="23" name="TextBox 22">
            <a:extLst>
              <a:ext uri="{FF2B5EF4-FFF2-40B4-BE49-F238E27FC236}">
                <a16:creationId xmlns:a16="http://schemas.microsoft.com/office/drawing/2014/main" id="{4D68FF54-5D53-4A47-AC7E-478F4F869E5C}"/>
              </a:ext>
            </a:extLst>
          </p:cNvPr>
          <p:cNvSpPr txBox="1"/>
          <p:nvPr/>
        </p:nvSpPr>
        <p:spPr>
          <a:xfrm>
            <a:off x="6514421" y="2054355"/>
            <a:ext cx="3295642" cy="1823576"/>
          </a:xfrm>
          <a:prstGeom prst="rect">
            <a:avLst/>
          </a:prstGeom>
          <a:noFill/>
        </p:spPr>
        <p:txBody>
          <a:bodyPr wrap="square" rtlCol="0">
            <a:spAutoFit/>
          </a:bodyPr>
          <a:lstStyle/>
          <a:p>
            <a:pPr>
              <a:spcAft>
                <a:spcPts val="300"/>
              </a:spcAft>
            </a:pPr>
            <a:r>
              <a:rPr lang="en-NZ" sz="1100" dirty="0"/>
              <a:t>Where initial planning identifies a ‘high quality, low intrusion’ option that will grow independence, is it desirable to have that traded off for a ‘higher volume, higher intrusion’ option that, whilst perhaps being more comfortable, will create less independence?</a:t>
            </a:r>
          </a:p>
          <a:p>
            <a:pPr>
              <a:spcAft>
                <a:spcPts val="300"/>
              </a:spcAft>
            </a:pPr>
            <a:r>
              <a:rPr lang="en-NZ" sz="1100" dirty="0"/>
              <a:t>If a plan is finely balanced, is it meaningful to talk about disabled people then going to providers to make trade-offs between volume and quality using their personal budgets?</a:t>
            </a:r>
          </a:p>
        </p:txBody>
      </p:sp>
      <p:sp>
        <p:nvSpPr>
          <p:cNvPr id="24" name="Rectangle 23">
            <a:extLst>
              <a:ext uri="{FF2B5EF4-FFF2-40B4-BE49-F238E27FC236}">
                <a16:creationId xmlns:a16="http://schemas.microsoft.com/office/drawing/2014/main" id="{3007713A-85B5-4125-8DBC-98E07B8A65CA}"/>
              </a:ext>
            </a:extLst>
          </p:cNvPr>
          <p:cNvSpPr/>
          <p:nvPr/>
        </p:nvSpPr>
        <p:spPr>
          <a:xfrm>
            <a:off x="6425373" y="5693787"/>
            <a:ext cx="3739302" cy="716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b="1" i="1" dirty="0">
                <a:solidFill>
                  <a:schemeClr val="tx1"/>
                </a:solidFill>
                <a:latin typeface="Book Antiqua" panose="02040602050305030304" pitchFamily="18" charset="0"/>
              </a:rPr>
              <a:t>So, how can we provide confidence that we can implement PDDSC, and stay within Appropriation?</a:t>
            </a:r>
          </a:p>
        </p:txBody>
      </p:sp>
      <p:sp>
        <p:nvSpPr>
          <p:cNvPr id="25" name="TextBox 24">
            <a:extLst>
              <a:ext uri="{FF2B5EF4-FFF2-40B4-BE49-F238E27FC236}">
                <a16:creationId xmlns:a16="http://schemas.microsoft.com/office/drawing/2014/main" id="{E54E2DC9-FA7C-4380-AFF6-802116E5FC72}"/>
              </a:ext>
            </a:extLst>
          </p:cNvPr>
          <p:cNvSpPr txBox="1"/>
          <p:nvPr/>
        </p:nvSpPr>
        <p:spPr>
          <a:xfrm>
            <a:off x="10469315" y="5776767"/>
            <a:ext cx="1560412" cy="923330"/>
          </a:xfrm>
          <a:prstGeom prst="rect">
            <a:avLst/>
          </a:prstGeom>
          <a:noFill/>
        </p:spPr>
        <p:txBody>
          <a:bodyPr wrap="square" rtlCol="0">
            <a:spAutoFit/>
          </a:bodyPr>
          <a:lstStyle/>
          <a:p>
            <a:r>
              <a:rPr lang="en-NZ" b="1" dirty="0">
                <a:solidFill>
                  <a:srgbClr val="C00000"/>
                </a:solidFill>
              </a:rPr>
              <a:t>DRAFT – Not Government Policy</a:t>
            </a:r>
          </a:p>
        </p:txBody>
      </p:sp>
    </p:spTree>
    <p:extLst>
      <p:ext uri="{BB962C8B-B14F-4D97-AF65-F5344CB8AC3E}">
        <p14:creationId xmlns:p14="http://schemas.microsoft.com/office/powerpoint/2010/main" val="373909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52E4-3AE8-485E-9B59-FFC0B2D2F299}"/>
              </a:ext>
            </a:extLst>
          </p:cNvPr>
          <p:cNvSpPr>
            <a:spLocks noGrp="1"/>
          </p:cNvSpPr>
          <p:nvPr>
            <p:ph type="title"/>
          </p:nvPr>
        </p:nvSpPr>
        <p:spPr>
          <a:xfrm>
            <a:off x="188182" y="110880"/>
            <a:ext cx="11375167" cy="741981"/>
          </a:xfrm>
        </p:spPr>
        <p:txBody>
          <a:bodyPr/>
          <a:lstStyle/>
          <a:p>
            <a:r>
              <a:rPr lang="en-NZ" dirty="0"/>
              <a:t>Costing – finding a way through</a:t>
            </a:r>
          </a:p>
        </p:txBody>
      </p:sp>
      <p:sp>
        <p:nvSpPr>
          <p:cNvPr id="4" name="TextBox 3">
            <a:extLst>
              <a:ext uri="{FF2B5EF4-FFF2-40B4-BE49-F238E27FC236}">
                <a16:creationId xmlns:a16="http://schemas.microsoft.com/office/drawing/2014/main" id="{46C579A0-E376-4BD8-87A9-1E4D81CF39D9}"/>
              </a:ext>
            </a:extLst>
          </p:cNvPr>
          <p:cNvSpPr txBox="1"/>
          <p:nvPr/>
        </p:nvSpPr>
        <p:spPr>
          <a:xfrm>
            <a:off x="6583675" y="3247818"/>
            <a:ext cx="3688086" cy="2031325"/>
          </a:xfrm>
          <a:prstGeom prst="rect">
            <a:avLst/>
          </a:prstGeom>
          <a:noFill/>
        </p:spPr>
        <p:txBody>
          <a:bodyPr wrap="square" rtlCol="0">
            <a:spAutoFit/>
          </a:bodyPr>
          <a:lstStyle/>
          <a:p>
            <a:r>
              <a:rPr lang="en-NZ" b="1" i="1" dirty="0">
                <a:latin typeface="Book Antiqua" panose="02040602050305030304" pitchFamily="18" charset="0"/>
              </a:rPr>
              <a:t>The process around the conversation matters – as much as any specific costing tool…</a:t>
            </a:r>
          </a:p>
          <a:p>
            <a:endParaRPr lang="en-NZ" b="1" i="1" dirty="0">
              <a:latin typeface="Book Antiqua" panose="02040602050305030304" pitchFamily="18" charset="0"/>
            </a:endParaRPr>
          </a:p>
          <a:p>
            <a:r>
              <a:rPr lang="en-NZ" b="1" i="1" dirty="0">
                <a:latin typeface="Book Antiqua" panose="02040602050305030304" pitchFamily="18" charset="0"/>
              </a:rPr>
              <a:t>… having the ability to negotiate is good – having to always negotiate maybe less so…</a:t>
            </a:r>
          </a:p>
        </p:txBody>
      </p:sp>
      <p:sp>
        <p:nvSpPr>
          <p:cNvPr id="5" name="TextBox 4">
            <a:extLst>
              <a:ext uri="{FF2B5EF4-FFF2-40B4-BE49-F238E27FC236}">
                <a16:creationId xmlns:a16="http://schemas.microsoft.com/office/drawing/2014/main" id="{59A69ECD-618A-4800-B849-F4C466A6EBF3}"/>
              </a:ext>
            </a:extLst>
          </p:cNvPr>
          <p:cNvSpPr txBox="1"/>
          <p:nvPr/>
        </p:nvSpPr>
        <p:spPr>
          <a:xfrm>
            <a:off x="1354956" y="1300072"/>
            <a:ext cx="4528458" cy="346398"/>
          </a:xfrm>
          <a:prstGeom prst="rect">
            <a:avLst/>
          </a:prstGeom>
          <a:noFill/>
        </p:spPr>
        <p:txBody>
          <a:bodyPr wrap="square" rtlCol="0">
            <a:spAutoFit/>
          </a:bodyPr>
          <a:lstStyle/>
          <a:p>
            <a:r>
              <a:rPr lang="en-NZ" sz="1600" b="1" i="1" dirty="0"/>
              <a:t>Transparency, Flexibility, Sufficiency</a:t>
            </a:r>
          </a:p>
        </p:txBody>
      </p:sp>
      <p:sp>
        <p:nvSpPr>
          <p:cNvPr id="6" name="TextBox 5">
            <a:extLst>
              <a:ext uri="{FF2B5EF4-FFF2-40B4-BE49-F238E27FC236}">
                <a16:creationId xmlns:a16="http://schemas.microsoft.com/office/drawing/2014/main" id="{0B9B4BA0-A012-4318-9719-0CE5EF6068E4}"/>
              </a:ext>
            </a:extLst>
          </p:cNvPr>
          <p:cNvSpPr txBox="1"/>
          <p:nvPr/>
        </p:nvSpPr>
        <p:spPr>
          <a:xfrm>
            <a:off x="1598971" y="1646470"/>
            <a:ext cx="4528458" cy="1277273"/>
          </a:xfrm>
          <a:prstGeom prst="rect">
            <a:avLst/>
          </a:prstGeom>
          <a:solidFill>
            <a:srgbClr val="8DABC8"/>
          </a:solidFill>
        </p:spPr>
        <p:txBody>
          <a:bodyPr wrap="square" rtlCol="0">
            <a:spAutoFit/>
          </a:bodyPr>
          <a:lstStyle/>
          <a:p>
            <a:pPr marL="171450" indent="-171450">
              <a:spcAft>
                <a:spcPts val="600"/>
              </a:spcAft>
              <a:buFont typeface="Arial" panose="020B0604020202020204" pitchFamily="34" charset="0"/>
              <a:buChar char="•"/>
            </a:pPr>
            <a:r>
              <a:rPr lang="en-NZ" sz="1200" dirty="0"/>
              <a:t>Getting clear on what the disabled person is seeking – including the control they are seeking, and being clear on what providers can deliver to that (the value proposition) – as a basis before a cost conversation is meaningful</a:t>
            </a:r>
          </a:p>
          <a:p>
            <a:pPr marL="171450" indent="-171450">
              <a:spcAft>
                <a:spcPts val="600"/>
              </a:spcAft>
              <a:buFont typeface="Arial" panose="020B0604020202020204" pitchFamily="34" charset="0"/>
              <a:buChar char="•"/>
            </a:pPr>
            <a:r>
              <a:rPr lang="en-NZ" sz="1200" dirty="0"/>
              <a:t>Knowing what the assumptions are in putting together a personal budget amount</a:t>
            </a:r>
          </a:p>
        </p:txBody>
      </p:sp>
      <p:sp>
        <p:nvSpPr>
          <p:cNvPr id="7" name="Rectangle 6">
            <a:extLst>
              <a:ext uri="{FF2B5EF4-FFF2-40B4-BE49-F238E27FC236}">
                <a16:creationId xmlns:a16="http://schemas.microsoft.com/office/drawing/2014/main" id="{9B205193-4661-41CB-9405-DA717D51605A}"/>
              </a:ext>
            </a:extLst>
          </p:cNvPr>
          <p:cNvSpPr/>
          <p:nvPr/>
        </p:nvSpPr>
        <p:spPr>
          <a:xfrm>
            <a:off x="89307" y="1646470"/>
            <a:ext cx="1379036" cy="1261884"/>
          </a:xfrm>
          <a:prstGeom prst="rect">
            <a:avLst/>
          </a:prstGeom>
          <a:solidFill>
            <a:srgbClr val="3179A1"/>
          </a:solidFill>
        </p:spPr>
        <p:txBody>
          <a:bodyPr wrap="square">
            <a:spAutoFit/>
          </a:bodyPr>
          <a:lstStyle/>
          <a:p>
            <a:r>
              <a:rPr lang="en-NZ" sz="1400" b="1" dirty="0">
                <a:solidFill>
                  <a:schemeClr val="bg1">
                    <a:lumMod val="85000"/>
                  </a:schemeClr>
                </a:solidFill>
              </a:rPr>
              <a:t>Transparency</a:t>
            </a:r>
          </a:p>
          <a:p>
            <a:endParaRPr lang="en-NZ" sz="1400" b="1" dirty="0">
              <a:solidFill>
                <a:schemeClr val="bg1">
                  <a:lumMod val="85000"/>
                </a:schemeClr>
              </a:solidFill>
            </a:endParaRPr>
          </a:p>
          <a:p>
            <a:endParaRPr lang="en-NZ" sz="1400" b="1" dirty="0">
              <a:solidFill>
                <a:schemeClr val="bg1">
                  <a:lumMod val="85000"/>
                </a:schemeClr>
              </a:solidFill>
            </a:endParaRPr>
          </a:p>
          <a:p>
            <a:endParaRPr lang="en-NZ" sz="1000" b="1" dirty="0">
              <a:solidFill>
                <a:schemeClr val="bg1">
                  <a:lumMod val="85000"/>
                </a:schemeClr>
              </a:solidFill>
            </a:endParaRPr>
          </a:p>
          <a:p>
            <a:endParaRPr lang="en-NZ" sz="1000" b="1" dirty="0">
              <a:solidFill>
                <a:schemeClr val="bg1">
                  <a:lumMod val="85000"/>
                </a:schemeClr>
              </a:solidFill>
            </a:endParaRPr>
          </a:p>
          <a:p>
            <a:endParaRPr lang="en-NZ" sz="1400" dirty="0">
              <a:solidFill>
                <a:schemeClr val="bg1">
                  <a:lumMod val="85000"/>
                </a:schemeClr>
              </a:solidFill>
            </a:endParaRPr>
          </a:p>
        </p:txBody>
      </p:sp>
      <p:sp>
        <p:nvSpPr>
          <p:cNvPr id="8" name="Rectangle 7">
            <a:extLst>
              <a:ext uri="{FF2B5EF4-FFF2-40B4-BE49-F238E27FC236}">
                <a16:creationId xmlns:a16="http://schemas.microsoft.com/office/drawing/2014/main" id="{9ABD14DE-B6FB-49B7-BE33-79ADD5048134}"/>
              </a:ext>
            </a:extLst>
          </p:cNvPr>
          <p:cNvSpPr/>
          <p:nvPr/>
        </p:nvSpPr>
        <p:spPr>
          <a:xfrm>
            <a:off x="89306" y="2996787"/>
            <a:ext cx="1379036" cy="1723549"/>
          </a:xfrm>
          <a:prstGeom prst="rect">
            <a:avLst/>
          </a:prstGeom>
          <a:solidFill>
            <a:srgbClr val="3179A1"/>
          </a:solidFill>
        </p:spPr>
        <p:txBody>
          <a:bodyPr wrap="square">
            <a:spAutoFit/>
          </a:bodyPr>
          <a:lstStyle/>
          <a:p>
            <a:r>
              <a:rPr lang="en-NZ" sz="1400" b="1" dirty="0">
                <a:solidFill>
                  <a:schemeClr val="bg1">
                    <a:lumMod val="85000"/>
                  </a:schemeClr>
                </a:solidFill>
              </a:rPr>
              <a:t>Flexibility</a:t>
            </a:r>
          </a:p>
          <a:p>
            <a:endParaRPr lang="en-NZ" sz="1400" b="1" dirty="0">
              <a:solidFill>
                <a:schemeClr val="bg1">
                  <a:lumMod val="85000"/>
                </a:schemeClr>
              </a:solidFill>
            </a:endParaRPr>
          </a:p>
          <a:p>
            <a:endParaRPr lang="en-NZ" sz="1400" b="1" dirty="0">
              <a:solidFill>
                <a:schemeClr val="bg1">
                  <a:lumMod val="85000"/>
                </a:schemeClr>
              </a:solidFill>
            </a:endParaRPr>
          </a:p>
          <a:p>
            <a:endParaRPr lang="en-NZ" sz="1200" b="1" dirty="0">
              <a:solidFill>
                <a:schemeClr val="bg1">
                  <a:lumMod val="85000"/>
                </a:schemeClr>
              </a:solidFill>
            </a:endParaRPr>
          </a:p>
          <a:p>
            <a:endParaRPr lang="en-NZ" sz="1200" b="1" dirty="0">
              <a:solidFill>
                <a:schemeClr val="bg1">
                  <a:lumMod val="85000"/>
                </a:schemeClr>
              </a:solidFill>
            </a:endParaRPr>
          </a:p>
          <a:p>
            <a:endParaRPr lang="en-NZ" sz="1200" b="1" dirty="0">
              <a:solidFill>
                <a:schemeClr val="bg1">
                  <a:lumMod val="85000"/>
                </a:schemeClr>
              </a:solidFill>
            </a:endParaRPr>
          </a:p>
          <a:p>
            <a:endParaRPr lang="en-NZ" sz="1200" b="1" dirty="0">
              <a:solidFill>
                <a:schemeClr val="bg1">
                  <a:lumMod val="85000"/>
                </a:schemeClr>
              </a:solidFill>
            </a:endParaRPr>
          </a:p>
          <a:p>
            <a:endParaRPr lang="en-NZ" sz="1600" dirty="0">
              <a:solidFill>
                <a:schemeClr val="bg1">
                  <a:lumMod val="85000"/>
                </a:schemeClr>
              </a:solidFill>
            </a:endParaRPr>
          </a:p>
        </p:txBody>
      </p:sp>
      <p:sp>
        <p:nvSpPr>
          <p:cNvPr id="9" name="TextBox 8">
            <a:extLst>
              <a:ext uri="{FF2B5EF4-FFF2-40B4-BE49-F238E27FC236}">
                <a16:creationId xmlns:a16="http://schemas.microsoft.com/office/drawing/2014/main" id="{A72A84DF-3281-4B5B-86EB-670A12C1998A}"/>
              </a:ext>
            </a:extLst>
          </p:cNvPr>
          <p:cNvSpPr txBox="1"/>
          <p:nvPr/>
        </p:nvSpPr>
        <p:spPr>
          <a:xfrm>
            <a:off x="1594616" y="2983725"/>
            <a:ext cx="4528458" cy="1723549"/>
          </a:xfrm>
          <a:prstGeom prst="rect">
            <a:avLst/>
          </a:prstGeom>
          <a:solidFill>
            <a:srgbClr val="44B6CD"/>
          </a:solidFill>
        </p:spPr>
        <p:txBody>
          <a:bodyPr wrap="square" rtlCol="0">
            <a:spAutoFit/>
          </a:bodyPr>
          <a:lstStyle/>
          <a:p>
            <a:pPr marL="171450" indent="-171450">
              <a:spcAft>
                <a:spcPts val="600"/>
              </a:spcAft>
              <a:buFont typeface="Arial" panose="020B0604020202020204" pitchFamily="34" charset="0"/>
              <a:buChar char="•"/>
            </a:pPr>
            <a:r>
              <a:rPr lang="en-NZ" sz="1200" b="1" dirty="0"/>
              <a:t>Make sure that the way assumptions are shown doesn’t steer people to expect one type of support (hours) only</a:t>
            </a:r>
          </a:p>
          <a:p>
            <a:pPr marL="171450" indent="-171450">
              <a:spcAft>
                <a:spcPts val="600"/>
              </a:spcAft>
              <a:buFont typeface="Arial" panose="020B0604020202020204" pitchFamily="34" charset="0"/>
              <a:buChar char="•"/>
            </a:pPr>
            <a:r>
              <a:rPr lang="en-NZ" sz="1200" b="1" dirty="0"/>
              <a:t>Make sure that the tool is not steering people to a narrow list of ‘support types’/ capabilities, either</a:t>
            </a:r>
          </a:p>
          <a:p>
            <a:pPr marL="171450" indent="-171450">
              <a:spcAft>
                <a:spcPts val="600"/>
              </a:spcAft>
              <a:buFont typeface="Arial" panose="020B0604020202020204" pitchFamily="34" charset="0"/>
              <a:buChar char="•"/>
            </a:pPr>
            <a:r>
              <a:rPr lang="en-NZ" sz="1200" dirty="0"/>
              <a:t>Attach ‘accountability’ to the purpose of support, rather than to specific outputs of support – but be clear if there are particular things that are very important to the disabled person and their family</a:t>
            </a:r>
          </a:p>
        </p:txBody>
      </p:sp>
      <p:sp>
        <p:nvSpPr>
          <p:cNvPr id="10" name="TextBox 9">
            <a:extLst>
              <a:ext uri="{FF2B5EF4-FFF2-40B4-BE49-F238E27FC236}">
                <a16:creationId xmlns:a16="http://schemas.microsoft.com/office/drawing/2014/main" id="{19523E8B-4B3E-4158-A4DF-6C1648F22F08}"/>
              </a:ext>
            </a:extLst>
          </p:cNvPr>
          <p:cNvSpPr txBox="1"/>
          <p:nvPr/>
        </p:nvSpPr>
        <p:spPr>
          <a:xfrm>
            <a:off x="84949" y="986440"/>
            <a:ext cx="6154376" cy="307777"/>
          </a:xfrm>
          <a:prstGeom prst="rect">
            <a:avLst/>
          </a:prstGeom>
          <a:solidFill>
            <a:srgbClr val="3D3960"/>
          </a:solidFill>
        </p:spPr>
        <p:txBody>
          <a:bodyPr wrap="square" rtlCol="0">
            <a:spAutoFit/>
          </a:bodyPr>
          <a:lstStyle/>
          <a:p>
            <a:r>
              <a:rPr lang="en-NZ" sz="1400" b="1" dirty="0">
                <a:solidFill>
                  <a:schemeClr val="bg1"/>
                </a:solidFill>
                <a:latin typeface="Book Antiqua" panose="02040602050305030304" pitchFamily="18" charset="0"/>
              </a:rPr>
              <a:t> Being principled about it</a:t>
            </a:r>
          </a:p>
        </p:txBody>
      </p:sp>
      <p:sp>
        <p:nvSpPr>
          <p:cNvPr id="11" name="Rectangle 10">
            <a:extLst>
              <a:ext uri="{FF2B5EF4-FFF2-40B4-BE49-F238E27FC236}">
                <a16:creationId xmlns:a16="http://schemas.microsoft.com/office/drawing/2014/main" id="{9EC6D6A5-DA08-4112-8382-8934830602D9}"/>
              </a:ext>
            </a:extLst>
          </p:cNvPr>
          <p:cNvSpPr/>
          <p:nvPr/>
        </p:nvSpPr>
        <p:spPr>
          <a:xfrm>
            <a:off x="84949" y="4781300"/>
            <a:ext cx="1379036" cy="1915909"/>
          </a:xfrm>
          <a:prstGeom prst="rect">
            <a:avLst/>
          </a:prstGeom>
          <a:solidFill>
            <a:srgbClr val="3179A1"/>
          </a:solidFill>
        </p:spPr>
        <p:txBody>
          <a:bodyPr wrap="square">
            <a:spAutoFit/>
          </a:bodyPr>
          <a:lstStyle/>
          <a:p>
            <a:r>
              <a:rPr lang="en-NZ" sz="1400" b="1" dirty="0">
                <a:solidFill>
                  <a:schemeClr val="bg1">
                    <a:lumMod val="85000"/>
                  </a:schemeClr>
                </a:solidFill>
              </a:rPr>
              <a:t>Sufficiency</a:t>
            </a:r>
          </a:p>
          <a:p>
            <a:endParaRPr lang="en-NZ" sz="1400" b="1" dirty="0">
              <a:solidFill>
                <a:schemeClr val="bg1">
                  <a:lumMod val="85000"/>
                </a:schemeClr>
              </a:solidFill>
            </a:endParaRPr>
          </a:p>
          <a:p>
            <a:endParaRPr lang="en-NZ" sz="1400" b="1" dirty="0">
              <a:solidFill>
                <a:schemeClr val="bg1">
                  <a:lumMod val="85000"/>
                </a:schemeClr>
              </a:solidFill>
            </a:endParaRPr>
          </a:p>
          <a:p>
            <a:endParaRPr lang="en-NZ" sz="1000" b="1" dirty="0">
              <a:solidFill>
                <a:schemeClr val="bg1">
                  <a:lumMod val="85000"/>
                </a:schemeClr>
              </a:solidFill>
            </a:endParaRPr>
          </a:p>
          <a:p>
            <a:endParaRPr lang="en-NZ" sz="1400" dirty="0">
              <a:solidFill>
                <a:schemeClr val="bg1">
                  <a:lumMod val="85000"/>
                </a:schemeClr>
              </a:solidFill>
            </a:endParaRPr>
          </a:p>
          <a:p>
            <a:endParaRPr lang="en-NZ" sz="1400" dirty="0">
              <a:solidFill>
                <a:schemeClr val="bg1">
                  <a:lumMod val="85000"/>
                </a:schemeClr>
              </a:solidFill>
            </a:endParaRPr>
          </a:p>
          <a:p>
            <a:endParaRPr lang="en-NZ" sz="1050" dirty="0">
              <a:solidFill>
                <a:schemeClr val="bg1">
                  <a:lumMod val="85000"/>
                </a:schemeClr>
              </a:solidFill>
            </a:endParaRPr>
          </a:p>
          <a:p>
            <a:endParaRPr lang="en-NZ" sz="1400" dirty="0">
              <a:solidFill>
                <a:schemeClr val="bg1">
                  <a:lumMod val="85000"/>
                </a:schemeClr>
              </a:solidFill>
            </a:endParaRPr>
          </a:p>
          <a:p>
            <a:endParaRPr lang="en-NZ" sz="1400" dirty="0">
              <a:solidFill>
                <a:schemeClr val="bg1">
                  <a:lumMod val="85000"/>
                </a:schemeClr>
              </a:solidFill>
            </a:endParaRPr>
          </a:p>
        </p:txBody>
      </p:sp>
      <p:sp>
        <p:nvSpPr>
          <p:cNvPr id="12" name="TextBox 11">
            <a:extLst>
              <a:ext uri="{FF2B5EF4-FFF2-40B4-BE49-F238E27FC236}">
                <a16:creationId xmlns:a16="http://schemas.microsoft.com/office/drawing/2014/main" id="{7ADD0BE8-5194-458E-AE42-F271191218E6}"/>
              </a:ext>
            </a:extLst>
          </p:cNvPr>
          <p:cNvSpPr txBox="1"/>
          <p:nvPr/>
        </p:nvSpPr>
        <p:spPr>
          <a:xfrm>
            <a:off x="1594616" y="4781300"/>
            <a:ext cx="4528458" cy="1908215"/>
          </a:xfrm>
          <a:prstGeom prst="rect">
            <a:avLst/>
          </a:prstGeom>
          <a:solidFill>
            <a:srgbClr val="8DABC8"/>
          </a:solidFill>
        </p:spPr>
        <p:txBody>
          <a:bodyPr wrap="square" rtlCol="0">
            <a:spAutoFit/>
          </a:bodyPr>
          <a:lstStyle/>
          <a:p>
            <a:pPr marL="171450" indent="-171450">
              <a:spcAft>
                <a:spcPts val="600"/>
              </a:spcAft>
              <a:buFont typeface="Arial" panose="020B0604020202020204" pitchFamily="34" charset="0"/>
              <a:buChar char="•"/>
            </a:pPr>
            <a:r>
              <a:rPr lang="en-NZ" sz="1200" dirty="0"/>
              <a:t>There needs to be a clear relationship between the person’s plan and the resource available to do it</a:t>
            </a:r>
          </a:p>
          <a:p>
            <a:pPr marL="171450" indent="-171450">
              <a:spcAft>
                <a:spcPts val="600"/>
              </a:spcAft>
              <a:buFont typeface="Arial" panose="020B0604020202020204" pitchFamily="34" charset="0"/>
              <a:buChar char="•"/>
            </a:pPr>
            <a:r>
              <a:rPr lang="en-NZ" sz="1200" dirty="0"/>
              <a:t>If not everything can fit within what the system can afford to contribute (the ‘Indicative Range’), the disabled person may choose to make some trade-offs about how fast, how often things are done, or which things are priorities</a:t>
            </a:r>
          </a:p>
          <a:p>
            <a:pPr marL="171450" indent="-171450">
              <a:spcAft>
                <a:spcPts val="600"/>
              </a:spcAft>
              <a:buFont typeface="Arial" panose="020B0604020202020204" pitchFamily="34" charset="0"/>
              <a:buChar char="•"/>
            </a:pPr>
            <a:r>
              <a:rPr lang="en-NZ" sz="1200" dirty="0"/>
              <a:t>Costing tools need to provide enough clarity about when likely payroll costs will be incurred so that appropriate financial management and planning is possible</a:t>
            </a:r>
          </a:p>
        </p:txBody>
      </p:sp>
      <p:sp>
        <p:nvSpPr>
          <p:cNvPr id="13" name="TextBox 12">
            <a:extLst>
              <a:ext uri="{FF2B5EF4-FFF2-40B4-BE49-F238E27FC236}">
                <a16:creationId xmlns:a16="http://schemas.microsoft.com/office/drawing/2014/main" id="{6687A57F-7781-4BBB-8C4C-DF1708F08C87}"/>
              </a:ext>
            </a:extLst>
          </p:cNvPr>
          <p:cNvSpPr txBox="1"/>
          <p:nvPr/>
        </p:nvSpPr>
        <p:spPr>
          <a:xfrm>
            <a:off x="6583675" y="980129"/>
            <a:ext cx="3383286" cy="319943"/>
          </a:xfrm>
          <a:prstGeom prst="rect">
            <a:avLst/>
          </a:prstGeom>
          <a:solidFill>
            <a:srgbClr val="3D3960"/>
          </a:solidFill>
        </p:spPr>
        <p:txBody>
          <a:bodyPr wrap="square" rtlCol="0">
            <a:spAutoFit/>
          </a:bodyPr>
          <a:lstStyle/>
          <a:p>
            <a:r>
              <a:rPr lang="en-NZ" sz="1400" b="1" dirty="0">
                <a:solidFill>
                  <a:schemeClr val="bg1"/>
                </a:solidFill>
                <a:latin typeface="Book Antiqua" panose="02040602050305030304" pitchFamily="18" charset="0"/>
              </a:rPr>
              <a:t>What should a costing tool look like?</a:t>
            </a:r>
          </a:p>
        </p:txBody>
      </p:sp>
      <p:sp>
        <p:nvSpPr>
          <p:cNvPr id="14" name="Rectangle 13">
            <a:extLst>
              <a:ext uri="{FF2B5EF4-FFF2-40B4-BE49-F238E27FC236}">
                <a16:creationId xmlns:a16="http://schemas.microsoft.com/office/drawing/2014/main" id="{1F342069-26D3-4529-920D-0C38AB0B5136}"/>
              </a:ext>
            </a:extLst>
          </p:cNvPr>
          <p:cNvSpPr/>
          <p:nvPr/>
        </p:nvSpPr>
        <p:spPr>
          <a:xfrm>
            <a:off x="6628329" y="1431936"/>
            <a:ext cx="3338631" cy="1815882"/>
          </a:xfrm>
          <a:prstGeom prst="rect">
            <a:avLst/>
          </a:prstGeom>
        </p:spPr>
        <p:txBody>
          <a:bodyPr wrap="square">
            <a:spAutoFit/>
          </a:bodyPr>
          <a:lstStyle/>
          <a:p>
            <a:r>
              <a:rPr lang="en-NZ" sz="1400" dirty="0"/>
              <a:t>Spectrum of options for the output:</a:t>
            </a:r>
          </a:p>
          <a:p>
            <a:pPr marL="285750" indent="-285750">
              <a:buFont typeface="Arial" panose="020B0604020202020204" pitchFamily="34" charset="0"/>
              <a:buChar char="•"/>
            </a:pPr>
            <a:r>
              <a:rPr lang="en-NZ" sz="1400" dirty="0"/>
              <a:t>could just be an agreed loading method;</a:t>
            </a:r>
          </a:p>
          <a:p>
            <a:pPr marL="285750" indent="-285750">
              <a:buFont typeface="Arial" panose="020B0604020202020204" pitchFamily="34" charset="0"/>
              <a:buChar char="•"/>
            </a:pPr>
            <a:r>
              <a:rPr lang="en-NZ" sz="1400" dirty="0"/>
              <a:t>could be a more developed budgeting tool; and</a:t>
            </a:r>
          </a:p>
          <a:p>
            <a:pPr marL="285750" indent="-285750">
              <a:buFont typeface="Arial" panose="020B0604020202020204" pitchFamily="34" charset="0"/>
              <a:buChar char="•"/>
            </a:pPr>
            <a:r>
              <a:rPr lang="en-NZ" sz="1400" dirty="0"/>
              <a:t>is there a separate tool for supporting providers to understand their costs?</a:t>
            </a:r>
          </a:p>
        </p:txBody>
      </p:sp>
      <p:sp>
        <p:nvSpPr>
          <p:cNvPr id="16" name="TextBox 15">
            <a:extLst>
              <a:ext uri="{FF2B5EF4-FFF2-40B4-BE49-F238E27FC236}">
                <a16:creationId xmlns:a16="http://schemas.microsoft.com/office/drawing/2014/main" id="{959CCF3C-A965-4007-9CF2-82530E48DF9B}"/>
              </a:ext>
            </a:extLst>
          </p:cNvPr>
          <p:cNvSpPr txBox="1"/>
          <p:nvPr/>
        </p:nvSpPr>
        <p:spPr>
          <a:xfrm>
            <a:off x="10271761" y="5735407"/>
            <a:ext cx="1691640" cy="923330"/>
          </a:xfrm>
          <a:prstGeom prst="rect">
            <a:avLst/>
          </a:prstGeom>
          <a:noFill/>
        </p:spPr>
        <p:txBody>
          <a:bodyPr wrap="square" rtlCol="0">
            <a:spAutoFit/>
          </a:bodyPr>
          <a:lstStyle/>
          <a:p>
            <a:r>
              <a:rPr lang="en-NZ" b="1" dirty="0">
                <a:solidFill>
                  <a:srgbClr val="C00000"/>
                </a:solidFill>
              </a:rPr>
              <a:t>DRAFT – Not Government Policy</a:t>
            </a:r>
          </a:p>
        </p:txBody>
      </p:sp>
    </p:spTree>
    <p:extLst>
      <p:ext uri="{BB962C8B-B14F-4D97-AF65-F5344CB8AC3E}">
        <p14:creationId xmlns:p14="http://schemas.microsoft.com/office/powerpoint/2010/main" val="2512506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30578"/>
            <a:ext cx="7766936" cy="1975555"/>
          </a:xfrm>
        </p:spPr>
        <p:txBody>
          <a:bodyPr/>
          <a:lstStyle/>
          <a:p>
            <a:pPr algn="ctr"/>
            <a:r>
              <a:rPr lang="en-NZ" sz="2400" b="1" dirty="0"/>
              <a:t>A workforce development strategy: </a:t>
            </a:r>
            <a:br>
              <a:rPr lang="en-NZ" sz="2400" b="1" dirty="0"/>
            </a:br>
            <a:r>
              <a:rPr lang="en-NZ" sz="2400" b="1" dirty="0"/>
              <a:t>future focused qualification pathways and leadership development to support innovation</a:t>
            </a:r>
            <a:r>
              <a:rPr lang="en-NZ" dirty="0"/>
              <a:t/>
            </a:r>
            <a:br>
              <a:rPr lang="en-NZ" dirty="0"/>
            </a:br>
            <a:endParaRPr lang="en-NZ" dirty="0"/>
          </a:p>
        </p:txBody>
      </p:sp>
      <p:sp>
        <p:nvSpPr>
          <p:cNvPr id="3" name="Subtitle 2"/>
          <p:cNvSpPr>
            <a:spLocks noGrp="1"/>
          </p:cNvSpPr>
          <p:nvPr>
            <p:ph type="subTitle" idx="1"/>
          </p:nvPr>
        </p:nvSpPr>
        <p:spPr>
          <a:xfrm>
            <a:off x="1507067" y="2201333"/>
            <a:ext cx="7766936" cy="2946399"/>
          </a:xfrm>
        </p:spPr>
        <p:txBody>
          <a:bodyPr/>
          <a:lstStyle/>
          <a:p>
            <a:pPr marL="285750" indent="-285750" algn="l">
              <a:buSzPct val="100000"/>
              <a:buFont typeface="Arial" panose="020B0604020202020204" pitchFamily="34" charset="0"/>
              <a:buChar char="•"/>
            </a:pPr>
            <a:r>
              <a:rPr lang="en-NZ" dirty="0">
                <a:solidFill>
                  <a:schemeClr val="tx1"/>
                </a:solidFill>
              </a:rPr>
              <a:t>A series of projects to address long standing issues with current qualification pathways along with shorter term leadership support opportunities and training resources.</a:t>
            </a:r>
          </a:p>
          <a:p>
            <a:pPr marL="285750" indent="-285750" algn="l">
              <a:buSzPct val="100000"/>
              <a:buFont typeface="Arial" panose="020B0604020202020204" pitchFamily="34" charset="0"/>
              <a:buChar char="•"/>
            </a:pPr>
            <a:r>
              <a:rPr lang="en-NZ" dirty="0">
                <a:solidFill>
                  <a:schemeClr val="tx1"/>
                </a:solidFill>
              </a:rPr>
              <a:t>These projects will be delivered as a partnership between NZDSN, NEGL Leadership Group and the Ministry of Health</a:t>
            </a:r>
          </a:p>
          <a:p>
            <a:pPr marL="285750" indent="-285750" algn="l">
              <a:buSzPct val="100000"/>
              <a:buFont typeface="Arial" panose="020B0604020202020204" pitchFamily="34" charset="0"/>
              <a:buChar char="•"/>
            </a:pPr>
            <a:r>
              <a:rPr lang="en-NZ" dirty="0">
                <a:solidFill>
                  <a:schemeClr val="tx1"/>
                </a:solidFill>
              </a:rPr>
              <a:t>These projects are the first steps in a larger Workforce Strategy as part of the system transformation work programme</a:t>
            </a:r>
          </a:p>
          <a:p>
            <a:pPr marL="285750" indent="-285750" algn="l">
              <a:buSzPct val="100000"/>
              <a:buFont typeface="Arial" panose="020B0604020202020204" pitchFamily="34" charset="0"/>
              <a:buChar char="•"/>
            </a:pPr>
            <a:r>
              <a:rPr lang="en-NZ" dirty="0">
                <a:solidFill>
                  <a:schemeClr val="tx1"/>
                </a:solidFill>
              </a:rPr>
              <a:t>This is an opportunity to  embed co- governance, co-design and co-delivery approaches in project design and implementation</a:t>
            </a:r>
          </a:p>
          <a:p>
            <a:pPr marL="285750" indent="-285750" algn="l">
              <a:buFont typeface="Arial" panose="020B0604020202020204" pitchFamily="34" charset="0"/>
              <a:buChar char="•"/>
            </a:pPr>
            <a:endParaRPr lang="en-NZ" dirty="0"/>
          </a:p>
        </p:txBody>
      </p:sp>
    </p:spTree>
    <p:extLst>
      <p:ext uri="{BB962C8B-B14F-4D97-AF65-F5344CB8AC3E}">
        <p14:creationId xmlns:p14="http://schemas.microsoft.com/office/powerpoint/2010/main" val="427605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17600"/>
            <a:ext cx="7766936" cy="914400"/>
          </a:xfrm>
        </p:spPr>
        <p:txBody>
          <a:bodyPr/>
          <a:lstStyle/>
          <a:p>
            <a:pPr algn="ctr"/>
            <a:r>
              <a:rPr lang="en-NZ" dirty="0"/>
              <a:t>Five Projects</a:t>
            </a:r>
          </a:p>
        </p:txBody>
      </p:sp>
      <p:sp>
        <p:nvSpPr>
          <p:cNvPr id="3" name="Subtitle 2"/>
          <p:cNvSpPr>
            <a:spLocks noGrp="1"/>
          </p:cNvSpPr>
          <p:nvPr>
            <p:ph type="subTitle" idx="1"/>
          </p:nvPr>
        </p:nvSpPr>
        <p:spPr>
          <a:xfrm>
            <a:off x="1507067" y="2325511"/>
            <a:ext cx="7766936" cy="4210756"/>
          </a:xfrm>
        </p:spPr>
        <p:txBody>
          <a:bodyPr/>
          <a:lstStyle/>
          <a:p>
            <a:pPr marL="342900" indent="-342900" algn="l">
              <a:buSzPct val="100000"/>
              <a:buAutoNum type="arabicPeriod"/>
            </a:pPr>
            <a:r>
              <a:rPr lang="en-NZ" dirty="0">
                <a:solidFill>
                  <a:schemeClr val="tx1"/>
                </a:solidFill>
              </a:rPr>
              <a:t>Cross agency facilitation and collaboration for the development and delivery of qualifications(Health and Well being Certificates level 2-4)</a:t>
            </a:r>
          </a:p>
          <a:p>
            <a:pPr marL="342900" indent="-342900" algn="l">
              <a:buSzPct val="100000"/>
              <a:buAutoNum type="arabicPeriod"/>
            </a:pPr>
            <a:r>
              <a:rPr lang="en-NZ" dirty="0">
                <a:solidFill>
                  <a:schemeClr val="tx1"/>
                </a:solidFill>
              </a:rPr>
              <a:t>Diploma level qualification development for practice leadership role: Behaviour Support</a:t>
            </a:r>
          </a:p>
          <a:p>
            <a:pPr marL="342900" indent="-342900" algn="l">
              <a:buSzPct val="100000"/>
              <a:buAutoNum type="arabicPeriod"/>
            </a:pPr>
            <a:r>
              <a:rPr lang="en-NZ" dirty="0">
                <a:solidFill>
                  <a:schemeClr val="tx1"/>
                </a:solidFill>
              </a:rPr>
              <a:t>Diploma level qualification development for practice leadership role: Independent facilitation/connector role.</a:t>
            </a:r>
          </a:p>
          <a:p>
            <a:pPr marL="342900" indent="-342900" algn="l">
              <a:buSzPct val="100000"/>
              <a:buAutoNum type="arabicPeriod"/>
            </a:pPr>
            <a:r>
              <a:rPr lang="en-NZ" dirty="0">
                <a:solidFill>
                  <a:schemeClr val="tx1"/>
                </a:solidFill>
              </a:rPr>
              <a:t>Leadership development and support for service transformation</a:t>
            </a:r>
          </a:p>
          <a:p>
            <a:pPr marL="342900" indent="-342900" algn="l">
              <a:buSzPct val="100000"/>
              <a:buAutoNum type="arabicPeriod"/>
            </a:pPr>
            <a:r>
              <a:rPr lang="en-NZ" dirty="0">
                <a:solidFill>
                  <a:schemeClr val="tx1"/>
                </a:solidFill>
              </a:rPr>
              <a:t>Video training resources to support EGL informed practice implementation</a:t>
            </a:r>
          </a:p>
          <a:p>
            <a:pPr algn="l"/>
            <a:r>
              <a:rPr lang="en-NZ" dirty="0">
                <a:solidFill>
                  <a:schemeClr val="tx1"/>
                </a:solidFill>
              </a:rPr>
              <a:t>Funding for projects 1-3 is secured; funding for projects 4 and 5 is dependent on the outcome of budget bids.</a:t>
            </a:r>
          </a:p>
          <a:p>
            <a:pPr marL="342900" indent="-342900" algn="l">
              <a:buAutoNum type="arabicPeriod"/>
            </a:pPr>
            <a:endParaRPr lang="en-NZ" dirty="0"/>
          </a:p>
          <a:p>
            <a:pPr algn="l"/>
            <a:endParaRPr lang="en-NZ" dirty="0"/>
          </a:p>
        </p:txBody>
      </p:sp>
    </p:spTree>
    <p:extLst>
      <p:ext uri="{BB962C8B-B14F-4D97-AF65-F5344CB8AC3E}">
        <p14:creationId xmlns:p14="http://schemas.microsoft.com/office/powerpoint/2010/main" val="2643802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93422"/>
            <a:ext cx="7766936" cy="1478845"/>
          </a:xfrm>
        </p:spPr>
        <p:txBody>
          <a:bodyPr/>
          <a:lstStyle/>
          <a:p>
            <a:pPr algn="ctr"/>
            <a:r>
              <a:rPr lang="en-NZ" sz="3200" dirty="0"/>
              <a:t>Qualification related projects </a:t>
            </a:r>
            <a:br>
              <a:rPr lang="en-NZ" sz="3200" dirty="0"/>
            </a:br>
            <a:r>
              <a:rPr lang="en-NZ" sz="3200" dirty="0"/>
              <a:t>will involve a collaborative effort across stakeholders to: </a:t>
            </a:r>
          </a:p>
        </p:txBody>
      </p:sp>
      <p:sp>
        <p:nvSpPr>
          <p:cNvPr id="3" name="Subtitle 2"/>
          <p:cNvSpPr>
            <a:spLocks noGrp="1"/>
          </p:cNvSpPr>
          <p:nvPr>
            <p:ph type="subTitle" idx="1"/>
          </p:nvPr>
        </p:nvSpPr>
        <p:spPr>
          <a:xfrm>
            <a:off x="1507067" y="2630310"/>
            <a:ext cx="7766936" cy="3420534"/>
          </a:xfrm>
        </p:spPr>
        <p:txBody>
          <a:bodyPr>
            <a:normAutofit/>
          </a:bodyPr>
          <a:lstStyle/>
          <a:p>
            <a:pPr marL="285750" indent="-285750" algn="l">
              <a:buSzPct val="100000"/>
              <a:buFont typeface="Arial" panose="020B0604020202020204" pitchFamily="34" charset="0"/>
              <a:buChar char="•"/>
            </a:pPr>
            <a:r>
              <a:rPr lang="en-NZ" dirty="0">
                <a:solidFill>
                  <a:schemeClr val="tx1"/>
                </a:solidFill>
              </a:rPr>
              <a:t>Commit to a consensus building approach and the EGL principles</a:t>
            </a:r>
          </a:p>
          <a:p>
            <a:pPr marL="285750" indent="-285750" algn="l">
              <a:buSzPct val="100000"/>
              <a:buFont typeface="Arial" panose="020B0604020202020204" pitchFamily="34" charset="0"/>
              <a:buChar char="•"/>
            </a:pPr>
            <a:r>
              <a:rPr lang="en-NZ" dirty="0">
                <a:solidFill>
                  <a:schemeClr val="tx1"/>
                </a:solidFill>
              </a:rPr>
              <a:t>Bring to the table and agreeing on the best qualification content available</a:t>
            </a:r>
          </a:p>
          <a:p>
            <a:pPr marL="285750" indent="-285750" algn="l">
              <a:buSzPct val="100000"/>
              <a:buFont typeface="Arial" panose="020B0604020202020204" pitchFamily="34" charset="0"/>
              <a:buChar char="•"/>
            </a:pPr>
            <a:r>
              <a:rPr lang="en-NZ" dirty="0">
                <a:solidFill>
                  <a:schemeClr val="tx1"/>
                </a:solidFill>
              </a:rPr>
              <a:t>Matching the content to the qualifications so that there is a coherent curriculum/learning journey</a:t>
            </a:r>
          </a:p>
          <a:p>
            <a:pPr marL="285750" indent="-285750" algn="l">
              <a:buSzPct val="100000"/>
              <a:buFont typeface="Arial" panose="020B0604020202020204" pitchFamily="34" charset="0"/>
              <a:buChar char="•"/>
            </a:pPr>
            <a:r>
              <a:rPr lang="en-NZ" dirty="0">
                <a:solidFill>
                  <a:schemeClr val="tx1"/>
                </a:solidFill>
              </a:rPr>
              <a:t>Reach consensus about the best delivery model/s</a:t>
            </a:r>
          </a:p>
          <a:p>
            <a:pPr marL="285750" indent="-285750" algn="l">
              <a:buSzPct val="100000"/>
              <a:buFont typeface="Arial" panose="020B0604020202020204" pitchFamily="34" charset="0"/>
              <a:buChar char="•"/>
            </a:pPr>
            <a:r>
              <a:rPr lang="en-NZ" dirty="0">
                <a:solidFill>
                  <a:schemeClr val="tx1"/>
                </a:solidFill>
              </a:rPr>
              <a:t>Ensure that the voices of disabled people and families/whanau are integral to the projects</a:t>
            </a:r>
          </a:p>
          <a:p>
            <a:pPr marL="285750" indent="-285750" algn="l">
              <a:buSzPct val="100000"/>
              <a:buFont typeface="Arial" panose="020B0604020202020204" pitchFamily="34" charset="0"/>
              <a:buChar char="•"/>
            </a:pPr>
            <a:r>
              <a:rPr lang="en-NZ" dirty="0">
                <a:solidFill>
                  <a:schemeClr val="tx1"/>
                </a:solidFill>
              </a:rPr>
              <a:t>Ensure the engagement of Careerforce and Te Pukenga</a:t>
            </a:r>
          </a:p>
          <a:p>
            <a:pPr marL="285750" indent="-285750" algn="l">
              <a:buFont typeface="Arial" panose="020B0604020202020204" pitchFamily="34" charset="0"/>
              <a:buChar char="•"/>
            </a:pPr>
            <a:endParaRPr lang="en-NZ" dirty="0"/>
          </a:p>
          <a:p>
            <a:pPr marL="285750" indent="-285750" algn="l">
              <a:buFont typeface="Arial" panose="020B0604020202020204" pitchFamily="34" charset="0"/>
              <a:buChar char="•"/>
            </a:pPr>
            <a:endParaRPr lang="en-NZ" dirty="0"/>
          </a:p>
          <a:p>
            <a:pPr marL="285750" indent="-285750" algn="l">
              <a:buFont typeface="Arial" panose="020B0604020202020204" pitchFamily="34" charset="0"/>
              <a:buChar char="•"/>
            </a:pPr>
            <a:endParaRPr lang="en-NZ" dirty="0"/>
          </a:p>
          <a:p>
            <a:pPr marL="285750" indent="-285750" algn="l">
              <a:buFont typeface="Arial" panose="020B0604020202020204" pitchFamily="34" charset="0"/>
              <a:buChar char="•"/>
            </a:pPr>
            <a:endParaRPr lang="en-NZ" dirty="0"/>
          </a:p>
          <a:p>
            <a:pPr marL="285750" indent="-285750" algn="l">
              <a:buFont typeface="Arial" panose="020B0604020202020204" pitchFamily="34" charset="0"/>
              <a:buChar char="•"/>
            </a:pPr>
            <a:endParaRPr lang="en-NZ" dirty="0"/>
          </a:p>
        </p:txBody>
      </p:sp>
    </p:spTree>
    <p:extLst>
      <p:ext uri="{BB962C8B-B14F-4D97-AF65-F5344CB8AC3E}">
        <p14:creationId xmlns:p14="http://schemas.microsoft.com/office/powerpoint/2010/main" val="673539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48268"/>
            <a:ext cx="7766936" cy="1354666"/>
          </a:xfrm>
        </p:spPr>
        <p:txBody>
          <a:bodyPr/>
          <a:lstStyle/>
          <a:p>
            <a:pPr algn="ctr"/>
            <a:r>
              <a:rPr lang="en-NZ" sz="3600" dirty="0"/>
              <a:t>The Goals of these qualification related projects is to ensure that:</a:t>
            </a:r>
          </a:p>
        </p:txBody>
      </p:sp>
      <p:sp>
        <p:nvSpPr>
          <p:cNvPr id="3" name="Subtitle 2"/>
          <p:cNvSpPr>
            <a:spLocks noGrp="1"/>
          </p:cNvSpPr>
          <p:nvPr>
            <p:ph type="subTitle" idx="1"/>
          </p:nvPr>
        </p:nvSpPr>
        <p:spPr>
          <a:xfrm>
            <a:off x="1507067" y="2698045"/>
            <a:ext cx="7766936" cy="3206044"/>
          </a:xfrm>
        </p:spPr>
        <p:txBody>
          <a:bodyPr/>
          <a:lstStyle/>
          <a:p>
            <a:pPr marL="285750" indent="-285750" algn="l">
              <a:buSzPct val="100000"/>
              <a:buFont typeface="Arial" panose="020B0604020202020204" pitchFamily="34" charset="0"/>
              <a:buChar char="•"/>
            </a:pPr>
            <a:r>
              <a:rPr lang="en-NZ" sz="2000" dirty="0">
                <a:solidFill>
                  <a:schemeClr val="tx1"/>
                </a:solidFill>
              </a:rPr>
              <a:t>Qualification content is future focused, EGL informed and offers a coherent learning journey (a curriculum) with tangible learning outcomes</a:t>
            </a:r>
          </a:p>
          <a:p>
            <a:pPr marL="285750" indent="-285750" algn="l">
              <a:buSzPct val="100000"/>
              <a:buFont typeface="Arial" panose="020B0604020202020204" pitchFamily="34" charset="0"/>
              <a:buChar char="•"/>
            </a:pPr>
            <a:r>
              <a:rPr lang="en-NZ" sz="2000" dirty="0">
                <a:solidFill>
                  <a:schemeClr val="tx1"/>
                </a:solidFill>
              </a:rPr>
              <a:t>The qualifications are delivered to a consistent quality, are transferable, accessible no matter what the employment context, and accessible to all learners</a:t>
            </a:r>
          </a:p>
          <a:p>
            <a:pPr marL="285750" indent="-285750" algn="l">
              <a:buSzPct val="100000"/>
              <a:buFont typeface="Arial" panose="020B0604020202020204" pitchFamily="34" charset="0"/>
              <a:buChar char="•"/>
            </a:pPr>
            <a:r>
              <a:rPr lang="en-NZ" sz="2000" dirty="0">
                <a:solidFill>
                  <a:schemeClr val="tx1"/>
                </a:solidFill>
              </a:rPr>
              <a:t>delivery models ensure that there are appropriate levels of learning and pastoral support throughout the qualification journey.</a:t>
            </a:r>
          </a:p>
          <a:p>
            <a:pPr marL="285750" indent="-285750" algn="l">
              <a:buFont typeface="Arial" panose="020B0604020202020204" pitchFamily="34" charset="0"/>
              <a:buChar char="•"/>
            </a:pPr>
            <a:endParaRPr lang="en-NZ" dirty="0"/>
          </a:p>
        </p:txBody>
      </p:sp>
    </p:spTree>
    <p:extLst>
      <p:ext uri="{BB962C8B-B14F-4D97-AF65-F5344CB8AC3E}">
        <p14:creationId xmlns:p14="http://schemas.microsoft.com/office/powerpoint/2010/main" val="86640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14401"/>
            <a:ext cx="7766936" cy="282222"/>
          </a:xfrm>
        </p:spPr>
        <p:txBody>
          <a:bodyPr/>
          <a:lstStyle/>
          <a:p>
            <a:endParaRPr lang="en-NZ" dirty="0"/>
          </a:p>
        </p:txBody>
      </p:sp>
      <p:sp>
        <p:nvSpPr>
          <p:cNvPr id="3" name="Subtitle 2"/>
          <p:cNvSpPr>
            <a:spLocks noGrp="1"/>
          </p:cNvSpPr>
          <p:nvPr>
            <p:ph type="subTitle" idx="1"/>
          </p:nvPr>
        </p:nvSpPr>
        <p:spPr>
          <a:xfrm>
            <a:off x="1507067" y="1377244"/>
            <a:ext cx="7766936" cy="5125156"/>
          </a:xfrm>
        </p:spPr>
        <p:txBody>
          <a:bodyPr>
            <a:normAutofit lnSpcReduction="10000"/>
          </a:bodyPr>
          <a:lstStyle/>
          <a:p>
            <a:pPr algn="l">
              <a:buSzPct val="100000"/>
            </a:pPr>
            <a:r>
              <a:rPr lang="en-NZ" sz="2000" b="1" dirty="0">
                <a:solidFill>
                  <a:schemeClr val="tx1"/>
                </a:solidFill>
              </a:rPr>
              <a:t>Leadership development and support for service transformation</a:t>
            </a:r>
          </a:p>
          <a:p>
            <a:pPr marL="285750" indent="-285750" algn="l">
              <a:buSzPct val="100000"/>
              <a:buFont typeface="Arial" panose="020B0604020202020204" pitchFamily="34" charset="0"/>
              <a:buChar char="•"/>
            </a:pPr>
            <a:r>
              <a:rPr lang="en-NZ" dirty="0">
                <a:solidFill>
                  <a:schemeClr val="tx1"/>
                </a:solidFill>
              </a:rPr>
              <a:t>A six month service transformation journey involving workshops, on line communities of learning and coaching sessions to embed EGL informed practice</a:t>
            </a:r>
          </a:p>
          <a:p>
            <a:pPr marL="285750" indent="-285750" algn="l">
              <a:buSzPct val="100000"/>
              <a:buFont typeface="Arial" panose="020B0604020202020204" pitchFamily="34" charset="0"/>
              <a:buChar char="•"/>
            </a:pPr>
            <a:r>
              <a:rPr lang="en-NZ" dirty="0">
                <a:solidFill>
                  <a:schemeClr val="tx1"/>
                </a:solidFill>
              </a:rPr>
              <a:t>Incorporating feedback and learning from the initial cohort of 29 providers</a:t>
            </a:r>
          </a:p>
          <a:p>
            <a:pPr marL="285750" indent="-285750" algn="l">
              <a:buSzPct val="100000"/>
              <a:buFont typeface="Arial" panose="020B0604020202020204" pitchFamily="34" charset="0"/>
              <a:buChar char="•"/>
            </a:pPr>
            <a:r>
              <a:rPr lang="en-NZ" dirty="0">
                <a:solidFill>
                  <a:schemeClr val="tx1"/>
                </a:solidFill>
              </a:rPr>
              <a:t>Delivering the programme to another 40 providers in 2021/22</a:t>
            </a:r>
          </a:p>
          <a:p>
            <a:pPr algn="l">
              <a:buSzPct val="100000"/>
            </a:pPr>
            <a:r>
              <a:rPr lang="en-NZ" sz="2000" b="1" dirty="0">
                <a:solidFill>
                  <a:schemeClr val="tx1"/>
                </a:solidFill>
              </a:rPr>
              <a:t>The development of video resources to support EGL informed implementation</a:t>
            </a:r>
          </a:p>
          <a:p>
            <a:pPr marL="285750" indent="-285750" algn="l">
              <a:buSzPct val="100000"/>
              <a:buFont typeface="Arial" panose="020B0604020202020204" pitchFamily="34" charset="0"/>
              <a:buChar char="•"/>
            </a:pPr>
            <a:r>
              <a:rPr lang="en-NZ" dirty="0">
                <a:solidFill>
                  <a:schemeClr val="tx1"/>
                </a:solidFill>
              </a:rPr>
              <a:t>A series of 8 videos demonstrating effective implementation of each of the 8 Enabling Good lives principles</a:t>
            </a:r>
          </a:p>
          <a:p>
            <a:pPr marL="285750" indent="-285750" algn="l">
              <a:buSzPct val="100000"/>
              <a:buFont typeface="Arial" panose="020B0604020202020204" pitchFamily="34" charset="0"/>
              <a:buChar char="•"/>
            </a:pPr>
            <a:r>
              <a:rPr lang="en-NZ" dirty="0">
                <a:solidFill>
                  <a:schemeClr val="tx1"/>
                </a:solidFill>
              </a:rPr>
              <a:t>Demonstrating that the EGL principles have relevance for all disabled people and does not depend on system transformation per se</a:t>
            </a:r>
          </a:p>
          <a:p>
            <a:pPr marL="285750" indent="-285750" algn="l">
              <a:buSzPct val="100000"/>
              <a:buFont typeface="Arial" panose="020B0604020202020204" pitchFamily="34" charset="0"/>
              <a:buChar char="•"/>
            </a:pPr>
            <a:r>
              <a:rPr lang="en-NZ" dirty="0">
                <a:solidFill>
                  <a:schemeClr val="tx1"/>
                </a:solidFill>
              </a:rPr>
              <a:t>The voices of disabled people and families tell the story of how good lives have been enabled.</a:t>
            </a:r>
          </a:p>
          <a:p>
            <a:pPr algn="l"/>
            <a:endParaRPr lang="en-NZ" dirty="0"/>
          </a:p>
          <a:p>
            <a:pPr marL="285750" indent="-285750" algn="l">
              <a:buFont typeface="Arial" panose="020B0604020202020204" pitchFamily="34" charset="0"/>
              <a:buChar char="•"/>
            </a:pPr>
            <a:endParaRPr lang="en-NZ" dirty="0"/>
          </a:p>
        </p:txBody>
      </p:sp>
    </p:spTree>
    <p:extLst>
      <p:ext uri="{BB962C8B-B14F-4D97-AF65-F5344CB8AC3E}">
        <p14:creationId xmlns:p14="http://schemas.microsoft.com/office/powerpoint/2010/main" val="394648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Project Design and Structure</a:t>
            </a:r>
          </a:p>
        </p:txBody>
      </p:sp>
      <p:sp>
        <p:nvSpPr>
          <p:cNvPr id="3" name="Content Placeholder 2"/>
          <p:cNvSpPr>
            <a:spLocks noGrp="1"/>
          </p:cNvSpPr>
          <p:nvPr>
            <p:ph idx="1"/>
          </p:nvPr>
        </p:nvSpPr>
        <p:spPr>
          <a:xfrm>
            <a:off x="677334" y="1422401"/>
            <a:ext cx="8596668" cy="4618962"/>
          </a:xfrm>
        </p:spPr>
        <p:txBody>
          <a:bodyPr>
            <a:normAutofit lnSpcReduction="10000"/>
          </a:bodyPr>
          <a:lstStyle/>
          <a:p>
            <a:r>
              <a:rPr lang="en-NZ" dirty="0">
                <a:solidFill>
                  <a:schemeClr val="tx1"/>
                </a:solidFill>
              </a:rPr>
              <a:t>The Workforce Projects will have a single governance arrangement comprising disabled people, family members and project sponsors (funders): NEGL Leadership Group, NZDSN, MSD, </a:t>
            </a:r>
            <a:r>
              <a:rPr lang="en-NZ" dirty="0" smtClean="0">
                <a:solidFill>
                  <a:schemeClr val="tx1"/>
                </a:solidFill>
              </a:rPr>
              <a:t>MoH, </a:t>
            </a:r>
            <a:r>
              <a:rPr lang="en-NZ" dirty="0">
                <a:solidFill>
                  <a:schemeClr val="tx1"/>
                </a:solidFill>
              </a:rPr>
              <a:t>Careerforce and possibly Te Pukenga</a:t>
            </a:r>
          </a:p>
          <a:p>
            <a:r>
              <a:rPr lang="en-NZ" dirty="0">
                <a:solidFill>
                  <a:schemeClr val="tx1"/>
                </a:solidFill>
              </a:rPr>
              <a:t>The independent facilitator/connector role qualification project will be led by disabled people/family/whanau members and contracted directly through the Ministry of Health. All other projects contracted through NZDSN</a:t>
            </a:r>
          </a:p>
          <a:p>
            <a:r>
              <a:rPr lang="en-NZ" dirty="0">
                <a:solidFill>
                  <a:schemeClr val="tx1"/>
                </a:solidFill>
              </a:rPr>
              <a:t>Each project will have dedicated project co-leads involving disabled people/family members</a:t>
            </a:r>
          </a:p>
          <a:p>
            <a:r>
              <a:rPr lang="en-NZ" dirty="0">
                <a:solidFill>
                  <a:schemeClr val="tx1"/>
                </a:solidFill>
              </a:rPr>
              <a:t>Each project will have its own stakeholder/working group to ensure key voices are heard and subject matter expertise is utilised.</a:t>
            </a:r>
          </a:p>
          <a:p>
            <a:r>
              <a:rPr lang="en-NZ" dirty="0">
                <a:solidFill>
                  <a:schemeClr val="tx1"/>
                </a:solidFill>
              </a:rPr>
              <a:t>Collectively this work programme is an ambitious undertaking and will rely on people with well honed consensus development skills</a:t>
            </a:r>
          </a:p>
          <a:p>
            <a:r>
              <a:rPr lang="en-NZ" dirty="0">
                <a:solidFill>
                  <a:schemeClr val="tx1"/>
                </a:solidFill>
              </a:rPr>
              <a:t>There are multiple opportunities here for contributions as project co-leads and stakeholder g</a:t>
            </a:r>
            <a:r>
              <a:rPr lang="en-NZ" dirty="0"/>
              <a:t>roup membership. Watch out for requests for expressions of interest!!</a:t>
            </a:r>
          </a:p>
        </p:txBody>
      </p:sp>
    </p:spTree>
    <p:extLst>
      <p:ext uri="{BB962C8B-B14F-4D97-AF65-F5344CB8AC3E}">
        <p14:creationId xmlns:p14="http://schemas.microsoft.com/office/powerpoint/2010/main" val="29356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t>Two Key Priority Areas</a:t>
            </a:r>
          </a:p>
        </p:txBody>
      </p:sp>
      <p:sp>
        <p:nvSpPr>
          <p:cNvPr id="3" name="Content Placeholder 2"/>
          <p:cNvSpPr>
            <a:spLocks noGrp="1"/>
          </p:cNvSpPr>
          <p:nvPr>
            <p:ph idx="1"/>
          </p:nvPr>
        </p:nvSpPr>
        <p:spPr>
          <a:xfrm>
            <a:off x="677334" y="1659467"/>
            <a:ext cx="8596668" cy="4381895"/>
          </a:xfrm>
        </p:spPr>
        <p:txBody>
          <a:bodyPr>
            <a:normAutofit fontScale="92500" lnSpcReduction="10000"/>
          </a:bodyPr>
          <a:lstStyle/>
          <a:p>
            <a:pPr marL="0" indent="0">
              <a:buNone/>
            </a:pPr>
            <a:endParaRPr lang="en-NZ" sz="3600" dirty="0"/>
          </a:p>
          <a:p>
            <a:pPr marL="0" indent="0">
              <a:buNone/>
            </a:pPr>
            <a:r>
              <a:rPr lang="en-NZ" sz="3600" dirty="0"/>
              <a:t>1. Commissioning for sustainability, flexibility and innovation</a:t>
            </a:r>
          </a:p>
          <a:p>
            <a:pPr marL="0" indent="0">
              <a:buNone/>
            </a:pPr>
            <a:endParaRPr lang="en-NZ" sz="3600" dirty="0"/>
          </a:p>
          <a:p>
            <a:pPr marL="0" indent="0">
              <a:buNone/>
            </a:pPr>
            <a:r>
              <a:rPr lang="en-NZ" sz="3600" dirty="0"/>
              <a:t>2. A workforce development strategy: future focused qualification pathways and leadership development to support innovation</a:t>
            </a:r>
          </a:p>
        </p:txBody>
      </p:sp>
    </p:spTree>
    <p:extLst>
      <p:ext uri="{BB962C8B-B14F-4D97-AF65-F5344CB8AC3E}">
        <p14:creationId xmlns:p14="http://schemas.microsoft.com/office/powerpoint/2010/main" val="105038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Commissioning for sustainability, flexibility and innovation</a:t>
            </a:r>
          </a:p>
        </p:txBody>
      </p:sp>
      <p:sp>
        <p:nvSpPr>
          <p:cNvPr id="3" name="Content Placeholder 2"/>
          <p:cNvSpPr>
            <a:spLocks noGrp="1"/>
          </p:cNvSpPr>
          <p:nvPr>
            <p:ph idx="1"/>
          </p:nvPr>
        </p:nvSpPr>
        <p:spPr/>
        <p:txBody>
          <a:bodyPr/>
          <a:lstStyle/>
          <a:p>
            <a:pPr>
              <a:buClrTx/>
              <a:buSzPct val="100000"/>
              <a:buAutoNum type="arabicPeriod"/>
            </a:pPr>
            <a:r>
              <a:rPr lang="en-NZ" sz="2400" b="1" dirty="0"/>
              <a:t>The here and now:</a:t>
            </a:r>
          </a:p>
          <a:p>
            <a:r>
              <a:rPr lang="en-NZ" dirty="0"/>
              <a:t>The need to address current inequity and sustainability issues across providers before any new approaches to commissioning are in place nationally</a:t>
            </a:r>
          </a:p>
          <a:p>
            <a:r>
              <a:rPr lang="en-NZ" dirty="0"/>
              <a:t>Differentially applied increases where providers could see a clear pathway to a level playing field, but without anyone experiencing funding decreases.</a:t>
            </a:r>
          </a:p>
          <a:p>
            <a:r>
              <a:rPr lang="en-NZ" dirty="0"/>
              <a:t>A dedicated resource within DSS to work with the sector to develop pathway</a:t>
            </a:r>
          </a:p>
          <a:p>
            <a:r>
              <a:rPr lang="en-NZ" dirty="0"/>
              <a:t>Creating an environment where providers are more uniformly able to respond to the demands of system transformation and EGL implementation without immediate sustainability issues</a:t>
            </a:r>
          </a:p>
        </p:txBody>
      </p:sp>
    </p:spTree>
    <p:extLst>
      <p:ext uri="{BB962C8B-B14F-4D97-AF65-F5344CB8AC3E}">
        <p14:creationId xmlns:p14="http://schemas.microsoft.com/office/powerpoint/2010/main" val="3947644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5719"/>
          </a:xfrm>
        </p:spPr>
        <p:txBody>
          <a:bodyPr>
            <a:normAutofit fontScale="90000"/>
          </a:bodyPr>
          <a:lstStyle/>
          <a:p>
            <a:endParaRPr lang="en-NZ" dirty="0"/>
          </a:p>
        </p:txBody>
      </p:sp>
      <p:sp>
        <p:nvSpPr>
          <p:cNvPr id="3" name="Content Placeholder 2"/>
          <p:cNvSpPr>
            <a:spLocks noGrp="1"/>
          </p:cNvSpPr>
          <p:nvPr>
            <p:ph idx="1"/>
          </p:nvPr>
        </p:nvSpPr>
        <p:spPr>
          <a:xfrm>
            <a:off x="677334" y="1648178"/>
            <a:ext cx="8596668" cy="4393185"/>
          </a:xfrm>
        </p:spPr>
        <p:txBody>
          <a:bodyPr/>
          <a:lstStyle/>
          <a:p>
            <a:pPr marL="0" indent="0">
              <a:buNone/>
            </a:pPr>
            <a:r>
              <a:rPr lang="en-NZ" sz="2400" b="1" dirty="0"/>
              <a:t>2. Future Commissioning</a:t>
            </a:r>
          </a:p>
          <a:p>
            <a:pPr marL="0" indent="0">
              <a:buNone/>
            </a:pPr>
            <a:r>
              <a:rPr lang="en-NZ" dirty="0"/>
              <a:t>Three Overarching Principles:</a:t>
            </a:r>
          </a:p>
          <a:p>
            <a:r>
              <a:rPr lang="en-NZ" dirty="0"/>
              <a:t>Transparency: about outcomes; provider value propositions; the construction of personal budgets</a:t>
            </a:r>
          </a:p>
          <a:p>
            <a:r>
              <a:rPr lang="en-NZ" dirty="0"/>
              <a:t>Flexibility: recognition of uncertainty; fewer rules; based on purpose</a:t>
            </a:r>
          </a:p>
          <a:p>
            <a:r>
              <a:rPr lang="en-NZ" dirty="0"/>
              <a:t>Sufficiency: sufficient to deliver, consensus about reasonable costs, recognition about the need for trade-offs; provision for margins</a:t>
            </a:r>
          </a:p>
          <a:p>
            <a:pPr marL="0" indent="0">
              <a:buNone/>
            </a:pPr>
            <a:endParaRPr lang="en-NZ" dirty="0"/>
          </a:p>
          <a:p>
            <a:pPr marL="0" indent="0">
              <a:buNone/>
            </a:pPr>
            <a:r>
              <a:rPr lang="en-NZ" b="1" dirty="0"/>
              <a:t>“Contracting for person directed supports” (FDS)</a:t>
            </a:r>
          </a:p>
          <a:p>
            <a:pPr marL="0" indent="0">
              <a:buNone/>
            </a:pPr>
            <a:r>
              <a:rPr lang="en-NZ" dirty="0"/>
              <a:t>Creating a context in which providers can figure out the costs of providing different supports in an FDS contracting model.</a:t>
            </a:r>
          </a:p>
          <a:p>
            <a:pPr marL="0" indent="0">
              <a:buNone/>
            </a:pPr>
            <a:endParaRPr lang="en-NZ" dirty="0"/>
          </a:p>
          <a:p>
            <a:pPr marL="0" indent="0">
              <a:buNone/>
            </a:pPr>
            <a:endParaRPr lang="en-NZ" dirty="0"/>
          </a:p>
        </p:txBody>
      </p:sp>
    </p:spTree>
    <p:extLst>
      <p:ext uri="{BB962C8B-B14F-4D97-AF65-F5344CB8AC3E}">
        <p14:creationId xmlns:p14="http://schemas.microsoft.com/office/powerpoint/2010/main" val="364016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6000"/>
          </a:xfrm>
        </p:spPr>
        <p:txBody>
          <a:bodyPr/>
          <a:lstStyle/>
          <a:p>
            <a:pPr algn="ctr"/>
            <a:r>
              <a:rPr lang="en-NZ" dirty="0"/>
              <a:t>Future Commissioning Project Plan</a:t>
            </a:r>
            <a:br>
              <a:rPr lang="en-NZ" dirty="0"/>
            </a:br>
            <a:r>
              <a:rPr lang="en-NZ" sz="2000" dirty="0"/>
              <a:t>(“Initial Road Map”)</a:t>
            </a:r>
          </a:p>
        </p:txBody>
      </p:sp>
      <p:sp>
        <p:nvSpPr>
          <p:cNvPr id="3" name="Content Placeholder 2"/>
          <p:cNvSpPr>
            <a:spLocks noGrp="1"/>
          </p:cNvSpPr>
          <p:nvPr>
            <p:ph idx="1"/>
          </p:nvPr>
        </p:nvSpPr>
        <p:spPr>
          <a:xfrm>
            <a:off x="677334" y="1625601"/>
            <a:ext cx="8596668" cy="4538132"/>
          </a:xfrm>
        </p:spPr>
        <p:txBody>
          <a:bodyPr>
            <a:normAutofit/>
          </a:bodyPr>
          <a:lstStyle/>
          <a:p>
            <a:pPr marL="0" indent="0">
              <a:buNone/>
            </a:pPr>
            <a:r>
              <a:rPr lang="en-NZ" b="1" dirty="0"/>
              <a:t>A) Proof of concept</a:t>
            </a:r>
          </a:p>
          <a:p>
            <a:r>
              <a:rPr lang="en-NZ" dirty="0"/>
              <a:t>Development of a planning and pricing tool (conceptual)</a:t>
            </a:r>
          </a:p>
          <a:p>
            <a:r>
              <a:rPr lang="en-NZ" dirty="0"/>
              <a:t>Sense checking tool with a group of providers (Mid Central)</a:t>
            </a:r>
          </a:p>
          <a:p>
            <a:r>
              <a:rPr lang="en-NZ" dirty="0"/>
              <a:t>Field test with a small group of providers with expertise in application (not “live”)</a:t>
            </a:r>
          </a:p>
          <a:p>
            <a:r>
              <a:rPr lang="en-NZ" dirty="0"/>
              <a:t>Incorporate feedback from field test into model</a:t>
            </a:r>
          </a:p>
          <a:p>
            <a:r>
              <a:rPr lang="en-NZ" dirty="0"/>
              <a:t>Share updated model with Mid Central group for further feedback</a:t>
            </a:r>
          </a:p>
          <a:p>
            <a:pPr marL="0" indent="0">
              <a:buNone/>
            </a:pPr>
            <a:r>
              <a:rPr lang="en-NZ" dirty="0"/>
              <a:t>B) </a:t>
            </a:r>
            <a:r>
              <a:rPr lang="en-NZ" b="1" dirty="0"/>
              <a:t>Convene a technical working group to develop pricing model</a:t>
            </a:r>
          </a:p>
          <a:p>
            <a:r>
              <a:rPr lang="en-NZ" dirty="0"/>
              <a:t>Field test draft tool across several sites (</a:t>
            </a:r>
            <a:r>
              <a:rPr lang="en-NZ" dirty="0" err="1"/>
              <a:t>not“live</a:t>
            </a:r>
            <a:r>
              <a:rPr lang="en-NZ" dirty="0"/>
              <a:t>”)</a:t>
            </a:r>
          </a:p>
          <a:p>
            <a:r>
              <a:rPr lang="en-NZ" dirty="0"/>
              <a:t>Review and incorporate feedback; field test with a larger sample and further review</a:t>
            </a:r>
          </a:p>
          <a:p>
            <a:r>
              <a:rPr lang="en-NZ" dirty="0"/>
              <a:t>Progressive national roll out</a:t>
            </a:r>
          </a:p>
          <a:p>
            <a:endParaRPr lang="en-NZ" dirty="0"/>
          </a:p>
          <a:p>
            <a:pPr marL="0" indent="0">
              <a:buNone/>
            </a:pPr>
            <a:endParaRPr lang="en-NZ" dirty="0"/>
          </a:p>
          <a:p>
            <a:endParaRPr lang="en-NZ" dirty="0"/>
          </a:p>
          <a:p>
            <a:endParaRPr lang="en-NZ" dirty="0"/>
          </a:p>
        </p:txBody>
      </p:sp>
    </p:spTree>
    <p:extLst>
      <p:ext uri="{BB962C8B-B14F-4D97-AF65-F5344CB8AC3E}">
        <p14:creationId xmlns:p14="http://schemas.microsoft.com/office/powerpoint/2010/main" val="50166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283" y="184021"/>
            <a:ext cx="8596668" cy="1320800"/>
          </a:xfrm>
        </p:spPr>
        <p:txBody>
          <a:bodyPr/>
          <a:lstStyle/>
          <a:p>
            <a:r>
              <a:rPr lang="en-NZ" dirty="0"/>
              <a:t>Understanding where person-directed commissioning is most relevant</a:t>
            </a:r>
          </a:p>
        </p:txBody>
      </p:sp>
      <p:sp>
        <p:nvSpPr>
          <p:cNvPr id="9" name="TextBox 8">
            <a:extLst>
              <a:ext uri="{FF2B5EF4-FFF2-40B4-BE49-F238E27FC236}">
                <a16:creationId xmlns:a16="http://schemas.microsoft.com/office/drawing/2014/main" id="{3839DBEB-B3E4-41CB-B237-96C4DDF0D050}"/>
              </a:ext>
            </a:extLst>
          </p:cNvPr>
          <p:cNvSpPr txBox="1"/>
          <p:nvPr/>
        </p:nvSpPr>
        <p:spPr>
          <a:xfrm>
            <a:off x="5158225" y="1600207"/>
            <a:ext cx="4498423" cy="584775"/>
          </a:xfrm>
          <a:prstGeom prst="rect">
            <a:avLst/>
          </a:prstGeom>
          <a:noFill/>
        </p:spPr>
        <p:txBody>
          <a:bodyPr wrap="square" rtlCol="0">
            <a:spAutoFit/>
          </a:bodyPr>
          <a:lstStyle/>
          <a:p>
            <a:r>
              <a:rPr lang="en-NZ" sz="1600" i="1" dirty="0">
                <a:latin typeface="Book Antiqua" panose="02040602050305030304" pitchFamily="18" charset="0"/>
              </a:rPr>
              <a:t>… different commissioning instruments are more or less appropriate for different quadrants</a:t>
            </a:r>
          </a:p>
        </p:txBody>
      </p:sp>
      <p:grpSp>
        <p:nvGrpSpPr>
          <p:cNvPr id="10" name="Group 9">
            <a:extLst>
              <a:ext uri="{FF2B5EF4-FFF2-40B4-BE49-F238E27FC236}">
                <a16:creationId xmlns:a16="http://schemas.microsoft.com/office/drawing/2014/main" id="{8551999D-2D0A-4188-810B-8C24FD4DB447}"/>
              </a:ext>
            </a:extLst>
          </p:cNvPr>
          <p:cNvGrpSpPr/>
          <p:nvPr/>
        </p:nvGrpSpPr>
        <p:grpSpPr>
          <a:xfrm>
            <a:off x="450802" y="3092509"/>
            <a:ext cx="4003313" cy="3075636"/>
            <a:chOff x="110436" y="3412247"/>
            <a:chExt cx="3448934" cy="2542110"/>
          </a:xfrm>
        </p:grpSpPr>
        <p:sp>
          <p:nvSpPr>
            <p:cNvPr id="11" name="Rectangle 10">
              <a:extLst>
                <a:ext uri="{FF2B5EF4-FFF2-40B4-BE49-F238E27FC236}">
                  <a16:creationId xmlns:a16="http://schemas.microsoft.com/office/drawing/2014/main" id="{21B7DC76-E426-40E6-B97B-927E773A8F9F}"/>
                </a:ext>
              </a:extLst>
            </p:cNvPr>
            <p:cNvSpPr/>
            <p:nvPr/>
          </p:nvSpPr>
          <p:spPr>
            <a:xfrm rot="16200000">
              <a:off x="974847" y="3823019"/>
              <a:ext cx="877138" cy="886329"/>
            </a:xfrm>
            <a:prstGeom prst="rect">
              <a:avLst/>
            </a:prstGeom>
            <a:solidFill>
              <a:srgbClr val="44B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ectangle 11">
              <a:extLst>
                <a:ext uri="{FF2B5EF4-FFF2-40B4-BE49-F238E27FC236}">
                  <a16:creationId xmlns:a16="http://schemas.microsoft.com/office/drawing/2014/main" id="{16D7A80A-53E1-4008-AA1E-0D3CDB1B26E8}"/>
                </a:ext>
              </a:extLst>
            </p:cNvPr>
            <p:cNvSpPr/>
            <p:nvPr/>
          </p:nvSpPr>
          <p:spPr>
            <a:xfrm rot="16200000">
              <a:off x="1846797" y="4710427"/>
              <a:ext cx="900248" cy="883064"/>
            </a:xfrm>
            <a:prstGeom prst="rect">
              <a:avLst/>
            </a:prstGeom>
            <a:solidFill>
              <a:srgbClr val="317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3" name="Rectangle 12">
              <a:extLst>
                <a:ext uri="{FF2B5EF4-FFF2-40B4-BE49-F238E27FC236}">
                  <a16:creationId xmlns:a16="http://schemas.microsoft.com/office/drawing/2014/main" id="{C8D3B434-6254-4839-95FD-093A36CA83C9}"/>
                </a:ext>
              </a:extLst>
            </p:cNvPr>
            <p:cNvSpPr/>
            <p:nvPr/>
          </p:nvSpPr>
          <p:spPr>
            <a:xfrm rot="16200000">
              <a:off x="963432" y="4706853"/>
              <a:ext cx="898788" cy="891671"/>
            </a:xfrm>
            <a:prstGeom prst="rect">
              <a:avLst/>
            </a:prstGeom>
            <a:solidFill>
              <a:srgbClr val="8D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Rectangle 13">
              <a:extLst>
                <a:ext uri="{FF2B5EF4-FFF2-40B4-BE49-F238E27FC236}">
                  <a16:creationId xmlns:a16="http://schemas.microsoft.com/office/drawing/2014/main" id="{6D90C048-5812-4281-AA55-C6AD7815776A}"/>
                </a:ext>
              </a:extLst>
            </p:cNvPr>
            <p:cNvSpPr/>
            <p:nvPr/>
          </p:nvSpPr>
          <p:spPr>
            <a:xfrm rot="16200000">
              <a:off x="1858938" y="3820516"/>
              <a:ext cx="879228" cy="886328"/>
            </a:xfrm>
            <a:prstGeom prst="rect">
              <a:avLst/>
            </a:prstGeom>
            <a:solidFill>
              <a:srgbClr val="3D3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cxnSp>
          <p:nvCxnSpPr>
            <p:cNvPr id="15" name="Straight Arrow Connector 14">
              <a:extLst>
                <a:ext uri="{FF2B5EF4-FFF2-40B4-BE49-F238E27FC236}">
                  <a16:creationId xmlns:a16="http://schemas.microsoft.com/office/drawing/2014/main" id="{4BD2A6E3-F3D3-4945-8ACD-BB177CD9666D}"/>
                </a:ext>
              </a:extLst>
            </p:cNvPr>
            <p:cNvCxnSpPr/>
            <p:nvPr/>
          </p:nvCxnSpPr>
          <p:spPr>
            <a:xfrm rot="16200000">
              <a:off x="1851338" y="3660753"/>
              <a:ext cx="0" cy="2088000"/>
            </a:xfrm>
            <a:prstGeom prst="straightConnector1">
              <a:avLst/>
            </a:prstGeom>
            <a:ln w="28575">
              <a:solidFill>
                <a:srgbClr val="FCC302"/>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a:extLst>
                <a:ext uri="{FF2B5EF4-FFF2-40B4-BE49-F238E27FC236}">
                  <a16:creationId xmlns:a16="http://schemas.microsoft.com/office/drawing/2014/main" id="{2ED6B9C9-F0C9-44EE-8D02-C99392908519}"/>
                </a:ext>
              </a:extLst>
            </p:cNvPr>
            <p:cNvCxnSpPr>
              <a:cxnSpLocks/>
            </p:cNvCxnSpPr>
            <p:nvPr/>
          </p:nvCxnSpPr>
          <p:spPr>
            <a:xfrm rot="10800000">
              <a:off x="1856588" y="3651981"/>
              <a:ext cx="0" cy="2088000"/>
            </a:xfrm>
            <a:prstGeom prst="straightConnector1">
              <a:avLst/>
            </a:prstGeom>
            <a:ln w="28575">
              <a:solidFill>
                <a:srgbClr val="FCC302"/>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7E222A42-71C6-42D4-B6A2-8A896C3E680A}"/>
                </a:ext>
              </a:extLst>
            </p:cNvPr>
            <p:cNvSpPr txBox="1"/>
            <p:nvPr/>
          </p:nvSpPr>
          <p:spPr>
            <a:xfrm>
              <a:off x="1520530" y="3412247"/>
              <a:ext cx="886327" cy="261610"/>
            </a:xfrm>
            <a:prstGeom prst="rect">
              <a:avLst/>
            </a:prstGeom>
            <a:noFill/>
          </p:spPr>
          <p:txBody>
            <a:bodyPr wrap="square" rtlCol="0">
              <a:spAutoFit/>
            </a:bodyPr>
            <a:lstStyle/>
            <a:p>
              <a:r>
                <a:rPr lang="en-NZ" sz="1100" b="1" dirty="0"/>
                <a:t>Specialist</a:t>
              </a:r>
            </a:p>
          </p:txBody>
        </p:sp>
        <p:sp>
          <p:nvSpPr>
            <p:cNvPr id="18" name="TextBox 17">
              <a:extLst>
                <a:ext uri="{FF2B5EF4-FFF2-40B4-BE49-F238E27FC236}">
                  <a16:creationId xmlns:a16="http://schemas.microsoft.com/office/drawing/2014/main" id="{0235531F-D521-40FB-BD45-CE0B876C6CD8}"/>
                </a:ext>
              </a:extLst>
            </p:cNvPr>
            <p:cNvSpPr txBox="1"/>
            <p:nvPr/>
          </p:nvSpPr>
          <p:spPr>
            <a:xfrm>
              <a:off x="1453295" y="5692747"/>
              <a:ext cx="886327" cy="261610"/>
            </a:xfrm>
            <a:prstGeom prst="rect">
              <a:avLst/>
            </a:prstGeom>
            <a:noFill/>
          </p:spPr>
          <p:txBody>
            <a:bodyPr wrap="square" rtlCol="0">
              <a:spAutoFit/>
            </a:bodyPr>
            <a:lstStyle/>
            <a:p>
              <a:r>
                <a:rPr lang="en-NZ" sz="1100" b="1" dirty="0"/>
                <a:t>Generalist</a:t>
              </a:r>
            </a:p>
          </p:txBody>
        </p:sp>
        <p:sp>
          <p:nvSpPr>
            <p:cNvPr id="19" name="TextBox 18">
              <a:extLst>
                <a:ext uri="{FF2B5EF4-FFF2-40B4-BE49-F238E27FC236}">
                  <a16:creationId xmlns:a16="http://schemas.microsoft.com/office/drawing/2014/main" id="{F3861DC8-1F79-4519-8992-EBDBC172AE92}"/>
                </a:ext>
              </a:extLst>
            </p:cNvPr>
            <p:cNvSpPr txBox="1"/>
            <p:nvPr/>
          </p:nvSpPr>
          <p:spPr>
            <a:xfrm>
              <a:off x="2673043" y="4207386"/>
              <a:ext cx="886327" cy="769441"/>
            </a:xfrm>
            <a:prstGeom prst="rect">
              <a:avLst/>
            </a:prstGeom>
            <a:noFill/>
          </p:spPr>
          <p:txBody>
            <a:bodyPr wrap="square" rtlCol="0">
              <a:spAutoFit/>
            </a:bodyPr>
            <a:lstStyle/>
            <a:p>
              <a:pPr algn="r"/>
              <a:r>
                <a:rPr lang="en-NZ" sz="1100" b="1" dirty="0"/>
                <a:t>Harder to know what will work for me</a:t>
              </a:r>
            </a:p>
          </p:txBody>
        </p:sp>
        <p:sp>
          <p:nvSpPr>
            <p:cNvPr id="20" name="TextBox 19">
              <a:extLst>
                <a:ext uri="{FF2B5EF4-FFF2-40B4-BE49-F238E27FC236}">
                  <a16:creationId xmlns:a16="http://schemas.microsoft.com/office/drawing/2014/main" id="{FC1B127E-A38C-441F-A0A8-6F237306E72D}"/>
                </a:ext>
              </a:extLst>
            </p:cNvPr>
            <p:cNvSpPr txBox="1"/>
            <p:nvPr/>
          </p:nvSpPr>
          <p:spPr>
            <a:xfrm>
              <a:off x="110436" y="4412382"/>
              <a:ext cx="886327" cy="769441"/>
            </a:xfrm>
            <a:prstGeom prst="rect">
              <a:avLst/>
            </a:prstGeom>
            <a:noFill/>
          </p:spPr>
          <p:txBody>
            <a:bodyPr wrap="square" rtlCol="0">
              <a:spAutoFit/>
            </a:bodyPr>
            <a:lstStyle/>
            <a:p>
              <a:r>
                <a:rPr lang="en-NZ" sz="1100" b="1" dirty="0"/>
                <a:t>Easier to know what will work for me</a:t>
              </a:r>
            </a:p>
          </p:txBody>
        </p:sp>
        <p:sp>
          <p:nvSpPr>
            <p:cNvPr id="21" name="TextBox 20">
              <a:extLst>
                <a:ext uri="{FF2B5EF4-FFF2-40B4-BE49-F238E27FC236}">
                  <a16:creationId xmlns:a16="http://schemas.microsoft.com/office/drawing/2014/main" id="{931ECFA3-260B-4023-B9B0-6EB1C85A40DC}"/>
                </a:ext>
              </a:extLst>
            </p:cNvPr>
            <p:cNvSpPr txBox="1"/>
            <p:nvPr/>
          </p:nvSpPr>
          <p:spPr>
            <a:xfrm>
              <a:off x="1846841" y="3815825"/>
              <a:ext cx="940039" cy="744082"/>
            </a:xfrm>
            <a:prstGeom prst="rect">
              <a:avLst/>
            </a:prstGeom>
            <a:noFill/>
          </p:spPr>
          <p:txBody>
            <a:bodyPr wrap="square" rtlCol="0">
              <a:spAutoFit/>
            </a:bodyPr>
            <a:lstStyle/>
            <a:p>
              <a:r>
                <a:rPr lang="en-NZ" sz="1050" dirty="0">
                  <a:solidFill>
                    <a:schemeClr val="bg1"/>
                  </a:solidFill>
                </a:rPr>
                <a:t>More likely to be ‘top down’ commissioning and contracting</a:t>
              </a:r>
            </a:p>
          </p:txBody>
        </p:sp>
        <p:sp>
          <p:nvSpPr>
            <p:cNvPr id="22" name="TextBox 21">
              <a:extLst>
                <a:ext uri="{FF2B5EF4-FFF2-40B4-BE49-F238E27FC236}">
                  <a16:creationId xmlns:a16="http://schemas.microsoft.com/office/drawing/2014/main" id="{09B52C41-5512-41A3-9428-80879D4526E9}"/>
                </a:ext>
              </a:extLst>
            </p:cNvPr>
            <p:cNvSpPr txBox="1"/>
            <p:nvPr/>
          </p:nvSpPr>
          <p:spPr>
            <a:xfrm>
              <a:off x="926736" y="4745995"/>
              <a:ext cx="1036564" cy="744082"/>
            </a:xfrm>
            <a:prstGeom prst="rect">
              <a:avLst/>
            </a:prstGeom>
            <a:noFill/>
          </p:spPr>
          <p:txBody>
            <a:bodyPr wrap="square" rtlCol="0">
              <a:spAutoFit/>
            </a:bodyPr>
            <a:lstStyle/>
            <a:p>
              <a:r>
                <a:rPr lang="en-NZ" sz="1050" dirty="0">
                  <a:solidFill>
                    <a:schemeClr val="bg1"/>
                  </a:solidFill>
                </a:rPr>
                <a:t>More likely for personal budgeting approaches to be appropriate</a:t>
              </a:r>
            </a:p>
          </p:txBody>
        </p:sp>
      </p:grpSp>
      <p:sp>
        <p:nvSpPr>
          <p:cNvPr id="23" name="Rectangle 22">
            <a:extLst>
              <a:ext uri="{FF2B5EF4-FFF2-40B4-BE49-F238E27FC236}">
                <a16:creationId xmlns:a16="http://schemas.microsoft.com/office/drawing/2014/main" id="{277451A3-9C5C-4875-A587-926CAF9F4B10}"/>
              </a:ext>
            </a:extLst>
          </p:cNvPr>
          <p:cNvSpPr/>
          <p:nvPr/>
        </p:nvSpPr>
        <p:spPr>
          <a:xfrm>
            <a:off x="5158225" y="5080217"/>
            <a:ext cx="4963696" cy="1323439"/>
          </a:xfrm>
          <a:prstGeom prst="rect">
            <a:avLst/>
          </a:prstGeom>
          <a:noFill/>
        </p:spPr>
        <p:txBody>
          <a:bodyPr wrap="square" rtlCol="0">
            <a:spAutoFit/>
          </a:bodyPr>
          <a:lstStyle/>
          <a:p>
            <a:r>
              <a:rPr lang="en-NZ" sz="1600" i="1" dirty="0">
                <a:latin typeface="Book Antiqua" panose="02040602050305030304" pitchFamily="18" charset="0"/>
              </a:rPr>
              <a:t>Commissioning considers what the future shape of the market could be – and different commissioning instruments will also shape the kind of providers, community collectives, or individual leaders, that are present to draw on in the future</a:t>
            </a:r>
          </a:p>
        </p:txBody>
      </p:sp>
      <p:grpSp>
        <p:nvGrpSpPr>
          <p:cNvPr id="41" name="Group 40">
            <a:extLst>
              <a:ext uri="{FF2B5EF4-FFF2-40B4-BE49-F238E27FC236}">
                <a16:creationId xmlns:a16="http://schemas.microsoft.com/office/drawing/2014/main" id="{1F70A8A7-2C71-49C4-A3F2-DB37CE6E09A2}"/>
              </a:ext>
            </a:extLst>
          </p:cNvPr>
          <p:cNvGrpSpPr/>
          <p:nvPr/>
        </p:nvGrpSpPr>
        <p:grpSpPr>
          <a:xfrm>
            <a:off x="5335208" y="2578027"/>
            <a:ext cx="4786713" cy="2194802"/>
            <a:chOff x="5033604" y="2673557"/>
            <a:chExt cx="4786713" cy="2194802"/>
          </a:xfrm>
        </p:grpSpPr>
        <p:sp>
          <p:nvSpPr>
            <p:cNvPr id="4" name="Isosceles Triangle 3">
              <a:extLst>
                <a:ext uri="{FF2B5EF4-FFF2-40B4-BE49-F238E27FC236}">
                  <a16:creationId xmlns:a16="http://schemas.microsoft.com/office/drawing/2014/main" id="{5C8A3B68-1672-4872-ADB5-A5AA5D09173F}"/>
                </a:ext>
              </a:extLst>
            </p:cNvPr>
            <p:cNvSpPr/>
            <p:nvPr/>
          </p:nvSpPr>
          <p:spPr>
            <a:xfrm rot="10800000">
              <a:off x="6998889" y="3913868"/>
              <a:ext cx="738998" cy="623162"/>
            </a:xfrm>
            <a:prstGeom prst="triangle">
              <a:avLst/>
            </a:prstGeom>
            <a:solidFill>
              <a:srgbClr val="3D3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rapezoid 4">
              <a:extLst>
                <a:ext uri="{FF2B5EF4-FFF2-40B4-BE49-F238E27FC236}">
                  <a16:creationId xmlns:a16="http://schemas.microsoft.com/office/drawing/2014/main" id="{83073A3F-CFE0-430B-B664-512BFD1C3B95}"/>
                </a:ext>
              </a:extLst>
            </p:cNvPr>
            <p:cNvSpPr/>
            <p:nvPr/>
          </p:nvSpPr>
          <p:spPr>
            <a:xfrm rot="10800000">
              <a:off x="6649556" y="3358309"/>
              <a:ext cx="1448238" cy="520495"/>
            </a:xfrm>
            <a:prstGeom prst="trapezoid">
              <a:avLst>
                <a:gd name="adj" fmla="val 63299"/>
              </a:avLst>
            </a:prstGeom>
            <a:solidFill>
              <a:srgbClr val="317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Trapezoid 5">
              <a:extLst>
                <a:ext uri="{FF2B5EF4-FFF2-40B4-BE49-F238E27FC236}">
                  <a16:creationId xmlns:a16="http://schemas.microsoft.com/office/drawing/2014/main" id="{3867BB1A-224D-413E-9923-730446C6F171}"/>
                </a:ext>
              </a:extLst>
            </p:cNvPr>
            <p:cNvSpPr/>
            <p:nvPr/>
          </p:nvSpPr>
          <p:spPr>
            <a:xfrm rot="10800000">
              <a:off x="6303103" y="2784184"/>
              <a:ext cx="2160000" cy="520495"/>
            </a:xfrm>
            <a:prstGeom prst="trapezoid">
              <a:avLst>
                <a:gd name="adj" fmla="val 63299"/>
              </a:avLst>
            </a:prstGeom>
            <a:solidFill>
              <a:srgbClr val="8D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4" name="TextBox 23">
              <a:extLst>
                <a:ext uri="{FF2B5EF4-FFF2-40B4-BE49-F238E27FC236}">
                  <a16:creationId xmlns:a16="http://schemas.microsoft.com/office/drawing/2014/main" id="{AEC71C7B-0C40-4D65-80C8-82FC93CCCE95}"/>
                </a:ext>
              </a:extLst>
            </p:cNvPr>
            <p:cNvSpPr txBox="1"/>
            <p:nvPr/>
          </p:nvSpPr>
          <p:spPr>
            <a:xfrm>
              <a:off x="5158225" y="4037362"/>
              <a:ext cx="2160000" cy="830997"/>
            </a:xfrm>
            <a:prstGeom prst="rect">
              <a:avLst/>
            </a:prstGeom>
            <a:noFill/>
          </p:spPr>
          <p:txBody>
            <a:bodyPr wrap="square" rtlCol="0">
              <a:spAutoFit/>
            </a:bodyPr>
            <a:lstStyle/>
            <a:p>
              <a:r>
                <a:rPr lang="en-NZ" sz="1200" dirty="0"/>
                <a:t>More analytic/ top-down approaches to ensuring that the right mix of specialist supports are available</a:t>
              </a:r>
            </a:p>
          </p:txBody>
        </p:sp>
        <p:sp>
          <p:nvSpPr>
            <p:cNvPr id="38" name="TextBox 37">
              <a:extLst>
                <a:ext uri="{FF2B5EF4-FFF2-40B4-BE49-F238E27FC236}">
                  <a16:creationId xmlns:a16="http://schemas.microsoft.com/office/drawing/2014/main" id="{905AB3A8-EF30-4595-84F5-DD65D4BEB85B}"/>
                </a:ext>
              </a:extLst>
            </p:cNvPr>
            <p:cNvSpPr txBox="1"/>
            <p:nvPr/>
          </p:nvSpPr>
          <p:spPr>
            <a:xfrm>
              <a:off x="5033604" y="2673557"/>
              <a:ext cx="1477903" cy="830997"/>
            </a:xfrm>
            <a:prstGeom prst="rect">
              <a:avLst/>
            </a:prstGeom>
            <a:noFill/>
          </p:spPr>
          <p:txBody>
            <a:bodyPr wrap="square" rtlCol="0">
              <a:spAutoFit/>
            </a:bodyPr>
            <a:lstStyle/>
            <a:p>
              <a:r>
                <a:rPr lang="en-NZ" sz="1200" dirty="0"/>
                <a:t>Approaches that devolve leadership to individuals and communities more</a:t>
              </a:r>
            </a:p>
          </p:txBody>
        </p:sp>
        <p:sp>
          <p:nvSpPr>
            <p:cNvPr id="39" name="TextBox 38">
              <a:extLst>
                <a:ext uri="{FF2B5EF4-FFF2-40B4-BE49-F238E27FC236}">
                  <a16:creationId xmlns:a16="http://schemas.microsoft.com/office/drawing/2014/main" id="{E8AB4F01-9134-4408-8177-B075FA19AAD3}"/>
                </a:ext>
              </a:extLst>
            </p:cNvPr>
            <p:cNvSpPr txBox="1"/>
            <p:nvPr/>
          </p:nvSpPr>
          <p:spPr>
            <a:xfrm>
              <a:off x="7931179" y="3193013"/>
              <a:ext cx="1889138" cy="1200329"/>
            </a:xfrm>
            <a:prstGeom prst="rect">
              <a:avLst/>
            </a:prstGeom>
            <a:noFill/>
          </p:spPr>
          <p:txBody>
            <a:bodyPr wrap="square" rtlCol="0">
              <a:spAutoFit/>
            </a:bodyPr>
            <a:lstStyle/>
            <a:p>
              <a:pPr algn="r"/>
              <a:r>
                <a:rPr lang="en-NZ" sz="1200" dirty="0"/>
                <a:t>Catalytic approaches – structured approaches to break inertia, but that might then look towards a more devolved model </a:t>
              </a:r>
            </a:p>
          </p:txBody>
        </p:sp>
      </p:grpSp>
      <p:sp>
        <p:nvSpPr>
          <p:cNvPr id="40" name="TextBox 39">
            <a:extLst>
              <a:ext uri="{FF2B5EF4-FFF2-40B4-BE49-F238E27FC236}">
                <a16:creationId xmlns:a16="http://schemas.microsoft.com/office/drawing/2014/main" id="{21B465C8-C1E9-44FF-A1C0-D8EE1C63199D}"/>
              </a:ext>
            </a:extLst>
          </p:cNvPr>
          <p:cNvSpPr txBox="1"/>
          <p:nvPr/>
        </p:nvSpPr>
        <p:spPr>
          <a:xfrm>
            <a:off x="352283" y="1592204"/>
            <a:ext cx="4498422" cy="1323439"/>
          </a:xfrm>
          <a:prstGeom prst="rect">
            <a:avLst/>
          </a:prstGeom>
          <a:noFill/>
        </p:spPr>
        <p:txBody>
          <a:bodyPr wrap="square" rtlCol="0">
            <a:spAutoFit/>
          </a:bodyPr>
          <a:lstStyle/>
          <a:p>
            <a:r>
              <a:rPr lang="en-NZ" sz="1600" i="1" dirty="0">
                <a:latin typeface="Book Antiqua" panose="02040602050305030304" pitchFamily="18" charset="0"/>
              </a:rPr>
              <a:t>… which approaches might work best depend on how easily the disabled person can determine what will work (or judge performance), and whether they can buy that support in a general market, or a more narrow/ specialised one…</a:t>
            </a:r>
          </a:p>
        </p:txBody>
      </p:sp>
      <p:sp>
        <p:nvSpPr>
          <p:cNvPr id="42" name="TextBox 41">
            <a:extLst>
              <a:ext uri="{FF2B5EF4-FFF2-40B4-BE49-F238E27FC236}">
                <a16:creationId xmlns:a16="http://schemas.microsoft.com/office/drawing/2014/main" id="{1192D8C1-0F21-48B1-8AFB-A8ACE0CEC098}"/>
              </a:ext>
            </a:extLst>
          </p:cNvPr>
          <p:cNvSpPr txBox="1"/>
          <p:nvPr/>
        </p:nvSpPr>
        <p:spPr>
          <a:xfrm>
            <a:off x="10469315" y="5776767"/>
            <a:ext cx="1560412" cy="923330"/>
          </a:xfrm>
          <a:prstGeom prst="rect">
            <a:avLst/>
          </a:prstGeom>
          <a:noFill/>
        </p:spPr>
        <p:txBody>
          <a:bodyPr wrap="square" rtlCol="0">
            <a:spAutoFit/>
          </a:bodyPr>
          <a:lstStyle/>
          <a:p>
            <a:r>
              <a:rPr lang="en-NZ" b="1" dirty="0">
                <a:solidFill>
                  <a:srgbClr val="C00000"/>
                </a:solidFill>
              </a:rPr>
              <a:t>DRAFT – Not Government Policy</a:t>
            </a:r>
          </a:p>
        </p:txBody>
      </p:sp>
    </p:spTree>
    <p:extLst>
      <p:ext uri="{BB962C8B-B14F-4D97-AF65-F5344CB8AC3E}">
        <p14:creationId xmlns:p14="http://schemas.microsoft.com/office/powerpoint/2010/main" val="22437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3179-4FB2-4901-B80E-9B65D0F6014E}"/>
              </a:ext>
            </a:extLst>
          </p:cNvPr>
          <p:cNvSpPr>
            <a:spLocks noGrp="1"/>
          </p:cNvSpPr>
          <p:nvPr>
            <p:ph type="title"/>
          </p:nvPr>
        </p:nvSpPr>
        <p:spPr/>
        <p:txBody>
          <a:bodyPr/>
          <a:lstStyle/>
          <a:p>
            <a:r>
              <a:rPr lang="en-NZ" dirty="0"/>
              <a:t>(Some) First Thoughts</a:t>
            </a:r>
          </a:p>
        </p:txBody>
      </p:sp>
      <p:sp>
        <p:nvSpPr>
          <p:cNvPr id="3" name="Content Placeholder 2">
            <a:extLst>
              <a:ext uri="{FF2B5EF4-FFF2-40B4-BE49-F238E27FC236}">
                <a16:creationId xmlns:a16="http://schemas.microsoft.com/office/drawing/2014/main" id="{53978F1F-1C3F-4282-9C4D-C15CB7425946}"/>
              </a:ext>
            </a:extLst>
          </p:cNvPr>
          <p:cNvSpPr>
            <a:spLocks noGrp="1"/>
          </p:cNvSpPr>
          <p:nvPr>
            <p:ph idx="1"/>
          </p:nvPr>
        </p:nvSpPr>
        <p:spPr>
          <a:xfrm>
            <a:off x="677334" y="1817689"/>
            <a:ext cx="8596668" cy="3880773"/>
          </a:xfrm>
        </p:spPr>
        <p:txBody>
          <a:bodyPr>
            <a:normAutofit/>
          </a:bodyPr>
          <a:lstStyle/>
          <a:p>
            <a:pPr>
              <a:spcAft>
                <a:spcPts val="600"/>
              </a:spcAft>
            </a:pPr>
            <a:r>
              <a:rPr lang="en-NZ" sz="2000" dirty="0"/>
              <a:t>Flexible – is not the same as ‘loose’ or ‘vague’</a:t>
            </a:r>
          </a:p>
          <a:p>
            <a:pPr>
              <a:spcAft>
                <a:spcPts val="600"/>
              </a:spcAft>
            </a:pPr>
            <a:r>
              <a:rPr lang="en-NZ" sz="2000" dirty="0"/>
              <a:t>How do we make sure that ‘choice’ is always creating value for disabled people? </a:t>
            </a:r>
          </a:p>
          <a:p>
            <a:pPr lvl="1">
              <a:spcAft>
                <a:spcPts val="600"/>
              </a:spcAft>
            </a:pPr>
            <a:r>
              <a:rPr lang="en-NZ" sz="1800" dirty="0"/>
              <a:t>Thin markets – first best vs fourth best options</a:t>
            </a:r>
          </a:p>
          <a:p>
            <a:pPr lvl="1">
              <a:spcAft>
                <a:spcPts val="600"/>
              </a:spcAft>
            </a:pPr>
            <a:r>
              <a:rPr lang="en-NZ" sz="1800" dirty="0"/>
              <a:t>Empowerment vs Problem shifting</a:t>
            </a:r>
          </a:p>
          <a:p>
            <a:pPr>
              <a:spcAft>
                <a:spcPts val="600"/>
              </a:spcAft>
            </a:pPr>
            <a:r>
              <a:rPr lang="en-NZ" sz="2000" dirty="0"/>
              <a:t>People – Transformation will occur at the pace at which capability lets it – “When we get this contract, then we will be person-directed” (?)</a:t>
            </a:r>
          </a:p>
          <a:p>
            <a:pPr>
              <a:spcAft>
                <a:spcPts val="600"/>
              </a:spcAft>
            </a:pPr>
            <a:r>
              <a:rPr lang="en-NZ" sz="2000" dirty="0"/>
              <a:t>Starting fresh (whilst being in transition) – how do we take the best of the old, without grandparenting in the things we want to change?</a:t>
            </a:r>
          </a:p>
          <a:p>
            <a:endParaRPr lang="en-NZ" sz="2000" dirty="0"/>
          </a:p>
        </p:txBody>
      </p:sp>
      <p:sp>
        <p:nvSpPr>
          <p:cNvPr id="4" name="TextBox 3">
            <a:extLst>
              <a:ext uri="{FF2B5EF4-FFF2-40B4-BE49-F238E27FC236}">
                <a16:creationId xmlns:a16="http://schemas.microsoft.com/office/drawing/2014/main" id="{1175D743-43C5-4C8B-95BF-DF8364BEE98D}"/>
              </a:ext>
            </a:extLst>
          </p:cNvPr>
          <p:cNvSpPr txBox="1"/>
          <p:nvPr/>
        </p:nvSpPr>
        <p:spPr>
          <a:xfrm>
            <a:off x="10469315" y="5776767"/>
            <a:ext cx="1560412" cy="923330"/>
          </a:xfrm>
          <a:prstGeom prst="rect">
            <a:avLst/>
          </a:prstGeom>
          <a:noFill/>
        </p:spPr>
        <p:txBody>
          <a:bodyPr wrap="square" rtlCol="0">
            <a:spAutoFit/>
          </a:bodyPr>
          <a:lstStyle/>
          <a:p>
            <a:r>
              <a:rPr lang="en-NZ" b="1" dirty="0">
                <a:solidFill>
                  <a:srgbClr val="C00000"/>
                </a:solidFill>
              </a:rPr>
              <a:t>DRAFT – Not Government Policy</a:t>
            </a:r>
          </a:p>
        </p:txBody>
      </p:sp>
    </p:spTree>
    <p:extLst>
      <p:ext uri="{BB962C8B-B14F-4D97-AF65-F5344CB8AC3E}">
        <p14:creationId xmlns:p14="http://schemas.microsoft.com/office/powerpoint/2010/main" val="6395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FEA6-DF57-42E3-823D-85EBE70CFF5F}"/>
              </a:ext>
            </a:extLst>
          </p:cNvPr>
          <p:cNvSpPr>
            <a:spLocks noGrp="1"/>
          </p:cNvSpPr>
          <p:nvPr>
            <p:ph type="title"/>
          </p:nvPr>
        </p:nvSpPr>
        <p:spPr>
          <a:xfrm>
            <a:off x="677334" y="469900"/>
            <a:ext cx="8596668" cy="1320800"/>
          </a:xfrm>
        </p:spPr>
        <p:txBody>
          <a:bodyPr/>
          <a:lstStyle/>
          <a:p>
            <a:r>
              <a:rPr lang="en-NZ" dirty="0"/>
              <a:t>The building blocks for person-directed contracts</a:t>
            </a:r>
          </a:p>
        </p:txBody>
      </p:sp>
      <p:sp>
        <p:nvSpPr>
          <p:cNvPr id="3" name="Content Placeholder 2">
            <a:extLst>
              <a:ext uri="{FF2B5EF4-FFF2-40B4-BE49-F238E27FC236}">
                <a16:creationId xmlns:a16="http://schemas.microsoft.com/office/drawing/2014/main" id="{DA50FBCF-522D-4379-A64F-98DB8596C9BA}"/>
              </a:ext>
            </a:extLst>
          </p:cNvPr>
          <p:cNvSpPr>
            <a:spLocks noGrp="1"/>
          </p:cNvSpPr>
          <p:nvPr>
            <p:ph idx="1"/>
          </p:nvPr>
        </p:nvSpPr>
        <p:spPr/>
        <p:txBody>
          <a:bodyPr/>
          <a:lstStyle/>
          <a:p>
            <a:r>
              <a:rPr lang="en-NZ" sz="2000" b="1" dirty="0"/>
              <a:t>Guidance and expectations </a:t>
            </a:r>
            <a:r>
              <a:rPr lang="en-NZ" dirty="0"/>
              <a:t>– what do we mean by person-directed? What do we expect to be different? What can you tell your staff about what is different?</a:t>
            </a:r>
          </a:p>
          <a:p>
            <a:r>
              <a:rPr lang="en-NZ" sz="2000" b="1" dirty="0"/>
              <a:t>‘Training’ </a:t>
            </a:r>
            <a:r>
              <a:rPr lang="en-NZ" dirty="0"/>
              <a:t>– creating shared understanding of how to use a person-directed contract between those allocating to it, and those coordinating/ leading services with an individual disabled person</a:t>
            </a:r>
          </a:p>
          <a:p>
            <a:r>
              <a:rPr lang="en-NZ" sz="2000" b="1" dirty="0"/>
              <a:t>Measurement</a:t>
            </a:r>
            <a:r>
              <a:rPr lang="en-NZ" dirty="0"/>
              <a:t> – what is meaningful – but also not onerous - measurement under this contract? How can that sit in a commissioning system?</a:t>
            </a:r>
          </a:p>
          <a:p>
            <a:r>
              <a:rPr lang="en-NZ" sz="2000" b="1" dirty="0"/>
              <a:t>Costing</a:t>
            </a:r>
            <a:r>
              <a:rPr lang="en-NZ" dirty="0"/>
              <a:t> – how can the system be consistent about what it contributes between people in similar situations? How do we free up funding systems to recognise and resource the different levels of capability required?</a:t>
            </a:r>
          </a:p>
          <a:p>
            <a:endParaRPr lang="en-NZ" dirty="0"/>
          </a:p>
        </p:txBody>
      </p:sp>
      <p:sp>
        <p:nvSpPr>
          <p:cNvPr id="4" name="TextBox 3">
            <a:extLst>
              <a:ext uri="{FF2B5EF4-FFF2-40B4-BE49-F238E27FC236}">
                <a16:creationId xmlns:a16="http://schemas.microsoft.com/office/drawing/2014/main" id="{E3B901A3-B87E-4387-8919-B48A030B9864}"/>
              </a:ext>
            </a:extLst>
          </p:cNvPr>
          <p:cNvSpPr txBox="1"/>
          <p:nvPr/>
        </p:nvSpPr>
        <p:spPr>
          <a:xfrm>
            <a:off x="10469315" y="5776767"/>
            <a:ext cx="1560412" cy="923330"/>
          </a:xfrm>
          <a:prstGeom prst="rect">
            <a:avLst/>
          </a:prstGeom>
          <a:noFill/>
        </p:spPr>
        <p:txBody>
          <a:bodyPr wrap="square" rtlCol="0">
            <a:spAutoFit/>
          </a:bodyPr>
          <a:lstStyle/>
          <a:p>
            <a:r>
              <a:rPr lang="en-NZ" b="1" dirty="0">
                <a:solidFill>
                  <a:srgbClr val="C00000"/>
                </a:solidFill>
              </a:rPr>
              <a:t>DRAFT – Not Government Policy</a:t>
            </a:r>
          </a:p>
        </p:txBody>
      </p:sp>
    </p:spTree>
    <p:extLst>
      <p:ext uri="{BB962C8B-B14F-4D97-AF65-F5344CB8AC3E}">
        <p14:creationId xmlns:p14="http://schemas.microsoft.com/office/powerpoint/2010/main" val="203327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6290-887E-46FC-916F-FDD2F95BB8AE}"/>
              </a:ext>
            </a:extLst>
          </p:cNvPr>
          <p:cNvSpPr>
            <a:spLocks noGrp="1"/>
          </p:cNvSpPr>
          <p:nvPr>
            <p:ph type="title"/>
          </p:nvPr>
        </p:nvSpPr>
        <p:spPr>
          <a:xfrm>
            <a:off x="79370" y="78147"/>
            <a:ext cx="8596668" cy="830997"/>
          </a:xfrm>
        </p:spPr>
        <p:txBody>
          <a:bodyPr/>
          <a:lstStyle/>
          <a:p>
            <a:r>
              <a:rPr lang="en-NZ" dirty="0"/>
              <a:t>Guidance, Training, Measurement</a:t>
            </a:r>
          </a:p>
        </p:txBody>
      </p:sp>
      <p:sp>
        <p:nvSpPr>
          <p:cNvPr id="4" name="TextBox 3">
            <a:extLst>
              <a:ext uri="{FF2B5EF4-FFF2-40B4-BE49-F238E27FC236}">
                <a16:creationId xmlns:a16="http://schemas.microsoft.com/office/drawing/2014/main" id="{7F4577FA-A405-4131-9845-F53DEDC6B966}"/>
              </a:ext>
            </a:extLst>
          </p:cNvPr>
          <p:cNvSpPr txBox="1"/>
          <p:nvPr/>
        </p:nvSpPr>
        <p:spPr>
          <a:xfrm>
            <a:off x="187031" y="1603604"/>
            <a:ext cx="3541397" cy="523220"/>
          </a:xfrm>
          <a:prstGeom prst="rect">
            <a:avLst/>
          </a:prstGeom>
          <a:solidFill>
            <a:srgbClr val="3D3960"/>
          </a:solidFill>
        </p:spPr>
        <p:txBody>
          <a:bodyPr wrap="square" rtlCol="0">
            <a:spAutoFit/>
          </a:bodyPr>
          <a:lstStyle/>
          <a:p>
            <a:r>
              <a:rPr lang="en-NZ" sz="1400" b="1" dirty="0">
                <a:solidFill>
                  <a:schemeClr val="bg1"/>
                </a:solidFill>
              </a:rPr>
              <a:t>Service development/ operations management</a:t>
            </a:r>
          </a:p>
        </p:txBody>
      </p:sp>
      <p:sp>
        <p:nvSpPr>
          <p:cNvPr id="5" name="TextBox 4">
            <a:extLst>
              <a:ext uri="{FF2B5EF4-FFF2-40B4-BE49-F238E27FC236}">
                <a16:creationId xmlns:a16="http://schemas.microsoft.com/office/drawing/2014/main" id="{BDCA4067-C99A-4570-BF48-C2A858525D7D}"/>
              </a:ext>
            </a:extLst>
          </p:cNvPr>
          <p:cNvSpPr txBox="1"/>
          <p:nvPr/>
        </p:nvSpPr>
        <p:spPr>
          <a:xfrm>
            <a:off x="3818756" y="1598019"/>
            <a:ext cx="3687123" cy="523220"/>
          </a:xfrm>
          <a:prstGeom prst="rect">
            <a:avLst/>
          </a:prstGeom>
          <a:solidFill>
            <a:srgbClr val="3D3960"/>
          </a:solidFill>
        </p:spPr>
        <p:txBody>
          <a:bodyPr wrap="square" rtlCol="0">
            <a:spAutoFit/>
          </a:bodyPr>
          <a:lstStyle>
            <a:defPPr>
              <a:defRPr lang="en-US"/>
            </a:defPPr>
            <a:lvl1pPr>
              <a:defRPr sz="1400" b="1">
                <a:solidFill>
                  <a:schemeClr val="bg1"/>
                </a:solidFill>
              </a:defRPr>
            </a:lvl1pPr>
          </a:lstStyle>
          <a:p>
            <a:r>
              <a:rPr lang="en-NZ" dirty="0"/>
              <a:t>Individual Service Design/leadership</a:t>
            </a:r>
          </a:p>
          <a:p>
            <a:endParaRPr lang="en-NZ" dirty="0"/>
          </a:p>
        </p:txBody>
      </p:sp>
      <p:sp>
        <p:nvSpPr>
          <p:cNvPr id="6" name="TextBox 5">
            <a:extLst>
              <a:ext uri="{FF2B5EF4-FFF2-40B4-BE49-F238E27FC236}">
                <a16:creationId xmlns:a16="http://schemas.microsoft.com/office/drawing/2014/main" id="{215F9F83-08A8-44F2-9C68-E6667CC97636}"/>
              </a:ext>
            </a:extLst>
          </p:cNvPr>
          <p:cNvSpPr txBox="1"/>
          <p:nvPr/>
        </p:nvSpPr>
        <p:spPr>
          <a:xfrm>
            <a:off x="3818756" y="2095219"/>
            <a:ext cx="3687123" cy="1054135"/>
          </a:xfrm>
          <a:prstGeom prst="rect">
            <a:avLst/>
          </a:prstGeom>
          <a:noFill/>
        </p:spPr>
        <p:txBody>
          <a:bodyPr wrap="square" rtlCol="0">
            <a:spAutoFit/>
          </a:bodyPr>
          <a:lstStyle/>
          <a:p>
            <a:pPr algn="r">
              <a:spcAft>
                <a:spcPts val="300"/>
              </a:spcAft>
            </a:pPr>
            <a:r>
              <a:rPr lang="en-NZ" sz="1200" b="1" i="1" dirty="0">
                <a:solidFill>
                  <a:srgbClr val="3179A1"/>
                </a:solidFill>
              </a:rPr>
              <a:t>Being of service, and working to create ordinary life outcomes</a:t>
            </a:r>
          </a:p>
          <a:p>
            <a:pPr algn="r">
              <a:spcAft>
                <a:spcPts val="300"/>
              </a:spcAft>
            </a:pPr>
            <a:r>
              <a:rPr lang="en-NZ" sz="1200" dirty="0"/>
              <a:t>The practice of individual service coordinators is supported to grow into an EGL and person-directed approach.</a:t>
            </a:r>
          </a:p>
        </p:txBody>
      </p:sp>
      <p:sp>
        <p:nvSpPr>
          <p:cNvPr id="7" name="TextBox 6">
            <a:extLst>
              <a:ext uri="{FF2B5EF4-FFF2-40B4-BE49-F238E27FC236}">
                <a16:creationId xmlns:a16="http://schemas.microsoft.com/office/drawing/2014/main" id="{469E9DA6-5EB4-448F-A223-1D6416298741}"/>
              </a:ext>
            </a:extLst>
          </p:cNvPr>
          <p:cNvSpPr txBox="1"/>
          <p:nvPr/>
        </p:nvSpPr>
        <p:spPr>
          <a:xfrm>
            <a:off x="79370" y="2105700"/>
            <a:ext cx="3288053" cy="1054135"/>
          </a:xfrm>
          <a:prstGeom prst="rect">
            <a:avLst/>
          </a:prstGeom>
          <a:noFill/>
        </p:spPr>
        <p:txBody>
          <a:bodyPr wrap="square" rtlCol="0">
            <a:spAutoFit/>
          </a:bodyPr>
          <a:lstStyle/>
          <a:p>
            <a:pPr>
              <a:spcAft>
                <a:spcPts val="300"/>
              </a:spcAft>
            </a:pPr>
            <a:r>
              <a:rPr lang="en-NZ" sz="1200" b="1" i="1" dirty="0">
                <a:solidFill>
                  <a:srgbClr val="3179A1"/>
                </a:solidFill>
              </a:rPr>
              <a:t>Being person-directed,- creating person-directed systems and environment</a:t>
            </a:r>
          </a:p>
          <a:p>
            <a:pPr>
              <a:spcAft>
                <a:spcPts val="300"/>
              </a:spcAft>
            </a:pPr>
            <a:r>
              <a:rPr lang="en-NZ" sz="1200" dirty="0"/>
              <a:t>Providers are supported to understand how to design and embed person-directed approaches at scale in their systems.</a:t>
            </a:r>
          </a:p>
        </p:txBody>
      </p:sp>
      <p:sp>
        <p:nvSpPr>
          <p:cNvPr id="8" name="TextBox 7">
            <a:extLst>
              <a:ext uri="{FF2B5EF4-FFF2-40B4-BE49-F238E27FC236}">
                <a16:creationId xmlns:a16="http://schemas.microsoft.com/office/drawing/2014/main" id="{68CEA1D6-8912-41FF-B2A8-6C17E603A87A}"/>
              </a:ext>
            </a:extLst>
          </p:cNvPr>
          <p:cNvSpPr txBox="1"/>
          <p:nvPr/>
        </p:nvSpPr>
        <p:spPr>
          <a:xfrm>
            <a:off x="7596207" y="1603604"/>
            <a:ext cx="2477433" cy="523220"/>
          </a:xfrm>
          <a:prstGeom prst="rect">
            <a:avLst/>
          </a:prstGeom>
          <a:solidFill>
            <a:srgbClr val="3D3960"/>
          </a:solidFill>
        </p:spPr>
        <p:txBody>
          <a:bodyPr wrap="square" rtlCol="0">
            <a:spAutoFit/>
          </a:bodyPr>
          <a:lstStyle/>
          <a:p>
            <a:r>
              <a:rPr lang="en-NZ" sz="1400" b="1" dirty="0">
                <a:solidFill>
                  <a:schemeClr val="bg1"/>
                </a:solidFill>
              </a:rPr>
              <a:t>Shifts in discretion</a:t>
            </a:r>
          </a:p>
          <a:p>
            <a:endParaRPr lang="en-NZ" sz="1400" b="1" dirty="0">
              <a:solidFill>
                <a:schemeClr val="bg1"/>
              </a:solidFill>
            </a:endParaRPr>
          </a:p>
        </p:txBody>
      </p:sp>
      <p:sp>
        <p:nvSpPr>
          <p:cNvPr id="23" name="TextBox 22">
            <a:extLst>
              <a:ext uri="{FF2B5EF4-FFF2-40B4-BE49-F238E27FC236}">
                <a16:creationId xmlns:a16="http://schemas.microsoft.com/office/drawing/2014/main" id="{75C89E79-05FD-41B7-8953-48BC856B08F3}"/>
              </a:ext>
            </a:extLst>
          </p:cNvPr>
          <p:cNvSpPr txBox="1"/>
          <p:nvPr/>
        </p:nvSpPr>
        <p:spPr>
          <a:xfrm>
            <a:off x="7546134" y="2137883"/>
            <a:ext cx="2527503" cy="1138773"/>
          </a:xfrm>
          <a:prstGeom prst="rect">
            <a:avLst/>
          </a:prstGeom>
          <a:noFill/>
        </p:spPr>
        <p:txBody>
          <a:bodyPr wrap="square" rtlCol="0">
            <a:spAutoFit/>
          </a:bodyPr>
          <a:lstStyle/>
          <a:p>
            <a:r>
              <a:rPr lang="en-NZ" sz="1200" b="1" i="1" dirty="0">
                <a:solidFill>
                  <a:srgbClr val="3179A1"/>
                </a:solidFill>
              </a:rPr>
              <a:t>Reward/change for verified achievement of results</a:t>
            </a:r>
          </a:p>
          <a:p>
            <a:r>
              <a:rPr lang="en-NZ" sz="1100" dirty="0"/>
              <a:t>As results improve, greater degrees of discretion (and reduced compliance) are available to the provider</a:t>
            </a:r>
          </a:p>
        </p:txBody>
      </p:sp>
      <p:sp>
        <p:nvSpPr>
          <p:cNvPr id="25" name="Isosceles Triangle 24">
            <a:extLst>
              <a:ext uri="{FF2B5EF4-FFF2-40B4-BE49-F238E27FC236}">
                <a16:creationId xmlns:a16="http://schemas.microsoft.com/office/drawing/2014/main" id="{27B02E94-9AEA-43B3-B637-1265D6887523}"/>
              </a:ext>
            </a:extLst>
          </p:cNvPr>
          <p:cNvSpPr/>
          <p:nvPr/>
        </p:nvSpPr>
        <p:spPr>
          <a:xfrm>
            <a:off x="1608259" y="3578174"/>
            <a:ext cx="4289603" cy="712691"/>
          </a:xfrm>
          <a:prstGeom prst="triangle">
            <a:avLst/>
          </a:prstGeom>
          <a:solidFill>
            <a:srgbClr val="3D3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6" name="Rectangle 25">
            <a:extLst>
              <a:ext uri="{FF2B5EF4-FFF2-40B4-BE49-F238E27FC236}">
                <a16:creationId xmlns:a16="http://schemas.microsoft.com/office/drawing/2014/main" id="{6C462E2A-8FF6-4F02-84DD-4BDC30B06915}"/>
              </a:ext>
            </a:extLst>
          </p:cNvPr>
          <p:cNvSpPr/>
          <p:nvPr/>
        </p:nvSpPr>
        <p:spPr>
          <a:xfrm>
            <a:off x="2377440" y="4466858"/>
            <a:ext cx="2743200" cy="997043"/>
          </a:xfrm>
          <a:prstGeom prst="rect">
            <a:avLst/>
          </a:prstGeom>
          <a:solidFill>
            <a:srgbClr val="317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Rectangle 26">
            <a:extLst>
              <a:ext uri="{FF2B5EF4-FFF2-40B4-BE49-F238E27FC236}">
                <a16:creationId xmlns:a16="http://schemas.microsoft.com/office/drawing/2014/main" id="{54A3D697-F886-4013-88FD-6F164FD534AE}"/>
              </a:ext>
            </a:extLst>
          </p:cNvPr>
          <p:cNvSpPr/>
          <p:nvPr/>
        </p:nvSpPr>
        <p:spPr>
          <a:xfrm>
            <a:off x="2377440" y="5600942"/>
            <a:ext cx="2743200" cy="997042"/>
          </a:xfrm>
          <a:prstGeom prst="rect">
            <a:avLst/>
          </a:prstGeom>
          <a:solidFill>
            <a:srgbClr val="44B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29" name="Straight Connector 28">
            <a:extLst>
              <a:ext uri="{FF2B5EF4-FFF2-40B4-BE49-F238E27FC236}">
                <a16:creationId xmlns:a16="http://schemas.microsoft.com/office/drawing/2014/main" id="{9920CD6C-B7D5-401A-AAC8-5661D77873DA}"/>
              </a:ext>
            </a:extLst>
          </p:cNvPr>
          <p:cNvCxnSpPr>
            <a:cxnSpLocks/>
          </p:cNvCxnSpPr>
          <p:nvPr/>
        </p:nvCxnSpPr>
        <p:spPr>
          <a:xfrm>
            <a:off x="338985" y="4381694"/>
            <a:ext cx="6948000" cy="0"/>
          </a:xfrm>
          <a:prstGeom prst="line">
            <a:avLst/>
          </a:prstGeom>
          <a:ln>
            <a:solidFill>
              <a:schemeClr val="tx1"/>
            </a:solidFill>
            <a:prstDash val="lgDash"/>
          </a:ln>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CFE09D3F-DA46-4673-8CFF-641728B92DFD}"/>
              </a:ext>
            </a:extLst>
          </p:cNvPr>
          <p:cNvCxnSpPr>
            <a:cxnSpLocks/>
          </p:cNvCxnSpPr>
          <p:nvPr/>
        </p:nvCxnSpPr>
        <p:spPr>
          <a:xfrm>
            <a:off x="338985" y="5532421"/>
            <a:ext cx="6948000" cy="0"/>
          </a:xfrm>
          <a:prstGeom prst="line">
            <a:avLst/>
          </a:prstGeom>
          <a:ln>
            <a:solidFill>
              <a:schemeClr val="tx1"/>
            </a:solidFill>
            <a:prstDash val="lgDash"/>
          </a:ln>
        </p:spPr>
        <p:style>
          <a:lnRef idx="1">
            <a:schemeClr val="accent3"/>
          </a:lnRef>
          <a:fillRef idx="0">
            <a:schemeClr val="accent3"/>
          </a:fillRef>
          <a:effectRef idx="0">
            <a:schemeClr val="accent3"/>
          </a:effectRef>
          <a:fontRef idx="minor">
            <a:schemeClr val="tx1"/>
          </a:fontRef>
        </p:style>
      </p:cxnSp>
      <p:grpSp>
        <p:nvGrpSpPr>
          <p:cNvPr id="32" name="Group 31">
            <a:extLst>
              <a:ext uri="{FF2B5EF4-FFF2-40B4-BE49-F238E27FC236}">
                <a16:creationId xmlns:a16="http://schemas.microsoft.com/office/drawing/2014/main" id="{56A261C4-34A0-4CE3-B8A7-37E748D77C78}"/>
              </a:ext>
            </a:extLst>
          </p:cNvPr>
          <p:cNvGrpSpPr/>
          <p:nvPr/>
        </p:nvGrpSpPr>
        <p:grpSpPr>
          <a:xfrm>
            <a:off x="1899246" y="5587785"/>
            <a:ext cx="539822" cy="468000"/>
            <a:chOff x="9494520" y="7596639"/>
            <a:chExt cx="539822" cy="468000"/>
          </a:xfrm>
        </p:grpSpPr>
        <p:sp>
          <p:nvSpPr>
            <p:cNvPr id="48" name="Oval 47">
              <a:extLst>
                <a:ext uri="{FF2B5EF4-FFF2-40B4-BE49-F238E27FC236}">
                  <a16:creationId xmlns:a16="http://schemas.microsoft.com/office/drawing/2014/main" id="{904F7E80-8356-46DE-8EBC-DFF1500E9B8C}"/>
                </a:ext>
              </a:extLst>
            </p:cNvPr>
            <p:cNvSpPr/>
            <p:nvPr/>
          </p:nvSpPr>
          <p:spPr>
            <a:xfrm>
              <a:off x="9494520" y="7596639"/>
              <a:ext cx="468000" cy="468000"/>
            </a:xfrm>
            <a:prstGeom prst="ellipse">
              <a:avLst/>
            </a:prstGeom>
            <a:solidFill>
              <a:srgbClr val="D2CEDD"/>
            </a:solidFill>
            <a:ln>
              <a:solidFill>
                <a:srgbClr val="FB19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EE710C"/>
                </a:solidFill>
              </a:endParaRPr>
            </a:p>
          </p:txBody>
        </p:sp>
        <p:sp>
          <p:nvSpPr>
            <p:cNvPr id="49" name="TextBox 48">
              <a:extLst>
                <a:ext uri="{FF2B5EF4-FFF2-40B4-BE49-F238E27FC236}">
                  <a16:creationId xmlns:a16="http://schemas.microsoft.com/office/drawing/2014/main" id="{E3218A0A-529E-41C7-A285-5EB15994F097}"/>
                </a:ext>
              </a:extLst>
            </p:cNvPr>
            <p:cNvSpPr txBox="1"/>
            <p:nvPr/>
          </p:nvSpPr>
          <p:spPr>
            <a:xfrm>
              <a:off x="9561902" y="7658227"/>
              <a:ext cx="472440" cy="371189"/>
            </a:xfrm>
            <a:prstGeom prst="rect">
              <a:avLst/>
            </a:prstGeom>
            <a:noFill/>
          </p:spPr>
          <p:txBody>
            <a:bodyPr wrap="square" rtlCol="0">
              <a:spAutoFit/>
            </a:bodyPr>
            <a:lstStyle/>
            <a:p>
              <a:r>
                <a:rPr lang="en-NZ" b="1" dirty="0">
                  <a:solidFill>
                    <a:srgbClr val="EE710C"/>
                  </a:solidFill>
                </a:rPr>
                <a:t>1.</a:t>
              </a:r>
            </a:p>
          </p:txBody>
        </p:sp>
      </p:grpSp>
      <p:grpSp>
        <p:nvGrpSpPr>
          <p:cNvPr id="33" name="Group 32">
            <a:extLst>
              <a:ext uri="{FF2B5EF4-FFF2-40B4-BE49-F238E27FC236}">
                <a16:creationId xmlns:a16="http://schemas.microsoft.com/office/drawing/2014/main" id="{881A7058-C922-4C78-B6B9-13134C8C2BF2}"/>
              </a:ext>
            </a:extLst>
          </p:cNvPr>
          <p:cNvGrpSpPr/>
          <p:nvPr/>
        </p:nvGrpSpPr>
        <p:grpSpPr>
          <a:xfrm>
            <a:off x="1907452" y="4458988"/>
            <a:ext cx="533400" cy="468000"/>
            <a:chOff x="9494520" y="7596639"/>
            <a:chExt cx="533400" cy="468000"/>
          </a:xfrm>
        </p:grpSpPr>
        <p:sp>
          <p:nvSpPr>
            <p:cNvPr id="46" name="Oval 45">
              <a:extLst>
                <a:ext uri="{FF2B5EF4-FFF2-40B4-BE49-F238E27FC236}">
                  <a16:creationId xmlns:a16="http://schemas.microsoft.com/office/drawing/2014/main" id="{D82D8659-1B64-4497-93C5-C8339B28EC61}"/>
                </a:ext>
              </a:extLst>
            </p:cNvPr>
            <p:cNvSpPr/>
            <p:nvPr/>
          </p:nvSpPr>
          <p:spPr>
            <a:xfrm>
              <a:off x="9494520" y="7596639"/>
              <a:ext cx="468000" cy="468000"/>
            </a:xfrm>
            <a:prstGeom prst="ellipse">
              <a:avLst/>
            </a:prstGeom>
            <a:solidFill>
              <a:srgbClr val="D2CEDD"/>
            </a:solidFill>
            <a:ln>
              <a:solidFill>
                <a:srgbClr val="FB19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EE710C"/>
                </a:solidFill>
              </a:endParaRPr>
            </a:p>
          </p:txBody>
        </p:sp>
        <p:sp>
          <p:nvSpPr>
            <p:cNvPr id="47" name="TextBox 46">
              <a:extLst>
                <a:ext uri="{FF2B5EF4-FFF2-40B4-BE49-F238E27FC236}">
                  <a16:creationId xmlns:a16="http://schemas.microsoft.com/office/drawing/2014/main" id="{6D5F3728-FAF8-4489-872A-86D77786D057}"/>
                </a:ext>
              </a:extLst>
            </p:cNvPr>
            <p:cNvSpPr txBox="1"/>
            <p:nvPr/>
          </p:nvSpPr>
          <p:spPr>
            <a:xfrm>
              <a:off x="9555480" y="7645045"/>
              <a:ext cx="472440" cy="371189"/>
            </a:xfrm>
            <a:prstGeom prst="rect">
              <a:avLst/>
            </a:prstGeom>
            <a:noFill/>
          </p:spPr>
          <p:txBody>
            <a:bodyPr wrap="square" rtlCol="0">
              <a:spAutoFit/>
            </a:bodyPr>
            <a:lstStyle/>
            <a:p>
              <a:r>
                <a:rPr lang="en-NZ" b="1" dirty="0">
                  <a:solidFill>
                    <a:srgbClr val="EE710C"/>
                  </a:solidFill>
                </a:rPr>
                <a:t>2.</a:t>
              </a:r>
            </a:p>
          </p:txBody>
        </p:sp>
      </p:grpSp>
      <p:grpSp>
        <p:nvGrpSpPr>
          <p:cNvPr id="34" name="Group 33">
            <a:extLst>
              <a:ext uri="{FF2B5EF4-FFF2-40B4-BE49-F238E27FC236}">
                <a16:creationId xmlns:a16="http://schemas.microsoft.com/office/drawing/2014/main" id="{6C963ECD-62E1-426F-828D-2193A2A306B3}"/>
              </a:ext>
            </a:extLst>
          </p:cNvPr>
          <p:cNvGrpSpPr/>
          <p:nvPr/>
        </p:nvGrpSpPr>
        <p:grpSpPr>
          <a:xfrm>
            <a:off x="1938363" y="3493947"/>
            <a:ext cx="533400" cy="468000"/>
            <a:chOff x="9494520" y="7596639"/>
            <a:chExt cx="533400" cy="468000"/>
          </a:xfrm>
        </p:grpSpPr>
        <p:sp>
          <p:nvSpPr>
            <p:cNvPr id="44" name="Oval 43">
              <a:extLst>
                <a:ext uri="{FF2B5EF4-FFF2-40B4-BE49-F238E27FC236}">
                  <a16:creationId xmlns:a16="http://schemas.microsoft.com/office/drawing/2014/main" id="{EDB1686D-73F9-42DD-86D3-AAC5E6750B6A}"/>
                </a:ext>
              </a:extLst>
            </p:cNvPr>
            <p:cNvSpPr/>
            <p:nvPr/>
          </p:nvSpPr>
          <p:spPr>
            <a:xfrm>
              <a:off x="9494520" y="7596639"/>
              <a:ext cx="468000" cy="468000"/>
            </a:xfrm>
            <a:prstGeom prst="ellipse">
              <a:avLst/>
            </a:prstGeom>
            <a:solidFill>
              <a:srgbClr val="D2CEDD"/>
            </a:solidFill>
            <a:ln>
              <a:solidFill>
                <a:srgbClr val="FB19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EE710C"/>
                </a:solidFill>
              </a:endParaRPr>
            </a:p>
          </p:txBody>
        </p:sp>
        <p:sp>
          <p:nvSpPr>
            <p:cNvPr id="45" name="TextBox 44">
              <a:extLst>
                <a:ext uri="{FF2B5EF4-FFF2-40B4-BE49-F238E27FC236}">
                  <a16:creationId xmlns:a16="http://schemas.microsoft.com/office/drawing/2014/main" id="{494809E2-8983-4E7C-AE9B-B1E438E9D2FC}"/>
                </a:ext>
              </a:extLst>
            </p:cNvPr>
            <p:cNvSpPr txBox="1"/>
            <p:nvPr/>
          </p:nvSpPr>
          <p:spPr>
            <a:xfrm>
              <a:off x="9555480" y="7645045"/>
              <a:ext cx="472440" cy="371189"/>
            </a:xfrm>
            <a:prstGeom prst="rect">
              <a:avLst/>
            </a:prstGeom>
            <a:noFill/>
          </p:spPr>
          <p:txBody>
            <a:bodyPr wrap="square" rtlCol="0">
              <a:spAutoFit/>
            </a:bodyPr>
            <a:lstStyle/>
            <a:p>
              <a:r>
                <a:rPr lang="en-NZ" b="1" dirty="0">
                  <a:solidFill>
                    <a:srgbClr val="EE710C"/>
                  </a:solidFill>
                </a:rPr>
                <a:t>3.</a:t>
              </a:r>
            </a:p>
          </p:txBody>
        </p:sp>
      </p:grpSp>
      <p:sp>
        <p:nvSpPr>
          <p:cNvPr id="36" name="TextBox 35">
            <a:extLst>
              <a:ext uri="{FF2B5EF4-FFF2-40B4-BE49-F238E27FC236}">
                <a16:creationId xmlns:a16="http://schemas.microsoft.com/office/drawing/2014/main" id="{404D3903-5554-4B2A-BAD1-E560D68C903A}"/>
              </a:ext>
            </a:extLst>
          </p:cNvPr>
          <p:cNvSpPr txBox="1"/>
          <p:nvPr/>
        </p:nvSpPr>
        <p:spPr>
          <a:xfrm>
            <a:off x="207197" y="3542926"/>
            <a:ext cx="1755745" cy="769441"/>
          </a:xfrm>
          <a:prstGeom prst="rect">
            <a:avLst/>
          </a:prstGeom>
          <a:noFill/>
        </p:spPr>
        <p:txBody>
          <a:bodyPr wrap="square" rtlCol="0">
            <a:spAutoFit/>
          </a:bodyPr>
          <a:lstStyle/>
          <a:p>
            <a:r>
              <a:rPr lang="en-NZ" sz="1100" i="1" dirty="0">
                <a:solidFill>
                  <a:srgbClr val="3179A1"/>
                </a:solidFill>
              </a:rPr>
              <a:t>All services demonstrate transformation to embed the rights of disabled people</a:t>
            </a:r>
          </a:p>
        </p:txBody>
      </p:sp>
      <p:sp>
        <p:nvSpPr>
          <p:cNvPr id="56" name="TextBox 55">
            <a:extLst>
              <a:ext uri="{FF2B5EF4-FFF2-40B4-BE49-F238E27FC236}">
                <a16:creationId xmlns:a16="http://schemas.microsoft.com/office/drawing/2014/main" id="{11479BA2-1749-4537-8D56-052D424D6991}"/>
              </a:ext>
            </a:extLst>
          </p:cNvPr>
          <p:cNvSpPr txBox="1"/>
          <p:nvPr/>
        </p:nvSpPr>
        <p:spPr>
          <a:xfrm>
            <a:off x="186009" y="750900"/>
            <a:ext cx="9500992" cy="830997"/>
          </a:xfrm>
          <a:prstGeom prst="rect">
            <a:avLst/>
          </a:prstGeom>
          <a:noFill/>
        </p:spPr>
        <p:txBody>
          <a:bodyPr wrap="square" rtlCol="0">
            <a:spAutoFit/>
          </a:bodyPr>
          <a:lstStyle/>
          <a:p>
            <a:pPr>
              <a:spcAft>
                <a:spcPts val="600"/>
              </a:spcAft>
            </a:pPr>
            <a:r>
              <a:rPr lang="en-NZ" sz="1600" b="1" i="1" dirty="0">
                <a:latin typeface="Book Antiqua" panose="02040602050305030304" pitchFamily="18" charset="0"/>
              </a:rPr>
              <a:t>Greater discretion ought to be available as greater trust builds – and where trust is damaged, there ought to be a pathway back to rebuild it. There also ought to be reward for better performance, and greater change to an EGL way of working. </a:t>
            </a:r>
          </a:p>
        </p:txBody>
      </p:sp>
      <p:sp>
        <p:nvSpPr>
          <p:cNvPr id="57" name="TextBox 56">
            <a:extLst>
              <a:ext uri="{FF2B5EF4-FFF2-40B4-BE49-F238E27FC236}">
                <a16:creationId xmlns:a16="http://schemas.microsoft.com/office/drawing/2014/main" id="{9EBD9447-0D5E-484F-BC6C-339C2B96C9BB}"/>
              </a:ext>
            </a:extLst>
          </p:cNvPr>
          <p:cNvSpPr txBox="1"/>
          <p:nvPr/>
        </p:nvSpPr>
        <p:spPr>
          <a:xfrm>
            <a:off x="5133799" y="3373648"/>
            <a:ext cx="2310712" cy="938719"/>
          </a:xfrm>
          <a:prstGeom prst="rect">
            <a:avLst/>
          </a:prstGeom>
          <a:noFill/>
        </p:spPr>
        <p:txBody>
          <a:bodyPr wrap="square" rtlCol="0">
            <a:spAutoFit/>
          </a:bodyPr>
          <a:lstStyle/>
          <a:p>
            <a:pPr algn="r"/>
            <a:r>
              <a:rPr lang="en-NZ" sz="1100" i="1" dirty="0">
                <a:solidFill>
                  <a:srgbClr val="3179A1"/>
                </a:solidFill>
              </a:rPr>
              <a:t>Individualised supports demonstrate EGL best practice and are starting to show innovation that takes EGL further</a:t>
            </a:r>
          </a:p>
        </p:txBody>
      </p:sp>
      <p:grpSp>
        <p:nvGrpSpPr>
          <p:cNvPr id="58" name="Group 57">
            <a:extLst>
              <a:ext uri="{FF2B5EF4-FFF2-40B4-BE49-F238E27FC236}">
                <a16:creationId xmlns:a16="http://schemas.microsoft.com/office/drawing/2014/main" id="{9BA9392E-2A54-48BC-A352-16E43C66D371}"/>
              </a:ext>
            </a:extLst>
          </p:cNvPr>
          <p:cNvGrpSpPr/>
          <p:nvPr/>
        </p:nvGrpSpPr>
        <p:grpSpPr>
          <a:xfrm>
            <a:off x="8595321" y="3493947"/>
            <a:ext cx="164782" cy="3083295"/>
            <a:chOff x="9898961" y="2837307"/>
            <a:chExt cx="232156" cy="5724000"/>
          </a:xfrm>
        </p:grpSpPr>
        <p:cxnSp>
          <p:nvCxnSpPr>
            <p:cNvPr id="59" name="Straight Arrow Connector 58">
              <a:extLst>
                <a:ext uri="{FF2B5EF4-FFF2-40B4-BE49-F238E27FC236}">
                  <a16:creationId xmlns:a16="http://schemas.microsoft.com/office/drawing/2014/main" id="{4E0D46A2-E583-4D42-ABB1-4BC7FA1D8E41}"/>
                </a:ext>
              </a:extLst>
            </p:cNvPr>
            <p:cNvCxnSpPr/>
            <p:nvPr/>
          </p:nvCxnSpPr>
          <p:spPr>
            <a:xfrm>
              <a:off x="10012680" y="2837307"/>
              <a:ext cx="0" cy="5724000"/>
            </a:xfrm>
            <a:prstGeom prst="straightConnector1">
              <a:avLst/>
            </a:prstGeom>
            <a:ln w="28575">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698A4AE-9671-4E7C-A8A5-85226B2E2C9B}"/>
                </a:ext>
              </a:extLst>
            </p:cNvPr>
            <p:cNvCxnSpPr/>
            <p:nvPr/>
          </p:nvCxnSpPr>
          <p:spPr>
            <a:xfrm>
              <a:off x="9902517" y="3136392"/>
              <a:ext cx="2286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9C51A12-82E3-43FE-B1E4-6964B856E59B}"/>
                </a:ext>
              </a:extLst>
            </p:cNvPr>
            <p:cNvCxnSpPr/>
            <p:nvPr/>
          </p:nvCxnSpPr>
          <p:spPr>
            <a:xfrm>
              <a:off x="9898961" y="8275786"/>
              <a:ext cx="2286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F4319B14-80FC-4792-B10B-C24DBCEC4B44}"/>
              </a:ext>
            </a:extLst>
          </p:cNvPr>
          <p:cNvSpPr txBox="1"/>
          <p:nvPr/>
        </p:nvSpPr>
        <p:spPr>
          <a:xfrm>
            <a:off x="10469315" y="5776767"/>
            <a:ext cx="1560412" cy="923330"/>
          </a:xfrm>
          <a:prstGeom prst="rect">
            <a:avLst/>
          </a:prstGeom>
          <a:noFill/>
        </p:spPr>
        <p:txBody>
          <a:bodyPr wrap="square" rtlCol="0">
            <a:spAutoFit/>
          </a:bodyPr>
          <a:lstStyle/>
          <a:p>
            <a:r>
              <a:rPr lang="en-NZ" b="1" dirty="0">
                <a:solidFill>
                  <a:srgbClr val="C00000"/>
                </a:solidFill>
              </a:rPr>
              <a:t>DRAFT – Not Government Policy</a:t>
            </a:r>
          </a:p>
        </p:txBody>
      </p:sp>
      <p:sp>
        <p:nvSpPr>
          <p:cNvPr id="63" name="TextBox 62">
            <a:extLst>
              <a:ext uri="{FF2B5EF4-FFF2-40B4-BE49-F238E27FC236}">
                <a16:creationId xmlns:a16="http://schemas.microsoft.com/office/drawing/2014/main" id="{94B9910A-E344-4B7E-85BB-53276CEF62D9}"/>
              </a:ext>
            </a:extLst>
          </p:cNvPr>
          <p:cNvSpPr txBox="1"/>
          <p:nvPr/>
        </p:nvSpPr>
        <p:spPr>
          <a:xfrm>
            <a:off x="308008" y="5693164"/>
            <a:ext cx="1927535" cy="938719"/>
          </a:xfrm>
          <a:prstGeom prst="rect">
            <a:avLst/>
          </a:prstGeom>
          <a:noFill/>
        </p:spPr>
        <p:txBody>
          <a:bodyPr wrap="square" rtlCol="0">
            <a:spAutoFit/>
          </a:bodyPr>
          <a:lstStyle/>
          <a:p>
            <a:r>
              <a:rPr lang="en-NZ" sz="1100" i="1" dirty="0">
                <a:solidFill>
                  <a:srgbClr val="3179A1"/>
                </a:solidFill>
              </a:rPr>
              <a:t>Business processes, systems, and rules, are beginning to be adapted to support being person-directed as BAU</a:t>
            </a:r>
          </a:p>
        </p:txBody>
      </p:sp>
      <p:sp>
        <p:nvSpPr>
          <p:cNvPr id="64" name="TextBox 63">
            <a:extLst>
              <a:ext uri="{FF2B5EF4-FFF2-40B4-BE49-F238E27FC236}">
                <a16:creationId xmlns:a16="http://schemas.microsoft.com/office/drawing/2014/main" id="{1E594902-0A48-4341-8203-1AC1C707DA04}"/>
              </a:ext>
            </a:extLst>
          </p:cNvPr>
          <p:cNvSpPr txBox="1"/>
          <p:nvPr/>
        </p:nvSpPr>
        <p:spPr>
          <a:xfrm>
            <a:off x="5072432" y="5649373"/>
            <a:ext cx="2433447" cy="938719"/>
          </a:xfrm>
          <a:prstGeom prst="rect">
            <a:avLst/>
          </a:prstGeom>
          <a:noFill/>
        </p:spPr>
        <p:txBody>
          <a:bodyPr wrap="square" rtlCol="0">
            <a:spAutoFit/>
          </a:bodyPr>
          <a:lstStyle/>
          <a:p>
            <a:pPr algn="r"/>
            <a:r>
              <a:rPr lang="en-NZ" sz="1100" i="1" dirty="0">
                <a:solidFill>
                  <a:srgbClr val="3179A1"/>
                </a:solidFill>
              </a:rPr>
              <a:t>Individuals responding to service requests are equipped to be person-directed, work with a diverse range of decision-making styles, and plan to create inclusion</a:t>
            </a:r>
          </a:p>
        </p:txBody>
      </p:sp>
    </p:spTree>
    <p:extLst>
      <p:ext uri="{BB962C8B-B14F-4D97-AF65-F5344CB8AC3E}">
        <p14:creationId xmlns:p14="http://schemas.microsoft.com/office/powerpoint/2010/main" val="16125816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223</TotalTime>
  <Words>2178</Words>
  <Application>Microsoft Office PowerPoint</Application>
  <PresentationFormat>Widescreen</PresentationFormat>
  <Paragraphs>175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 Antiqua</vt:lpstr>
      <vt:lpstr>Trebuchet MS</vt:lpstr>
      <vt:lpstr>Wingdings 3</vt:lpstr>
      <vt:lpstr>Facet</vt:lpstr>
      <vt:lpstr>NZDSN/DSS  Joint Work Programme</vt:lpstr>
      <vt:lpstr>Two Key Priority Areas</vt:lpstr>
      <vt:lpstr>Commissioning for sustainability, flexibility and innovation</vt:lpstr>
      <vt:lpstr>PowerPoint Presentation</vt:lpstr>
      <vt:lpstr>Future Commissioning Project Plan (“Initial Road Map”)</vt:lpstr>
      <vt:lpstr>Understanding where person-directed commissioning is most relevant</vt:lpstr>
      <vt:lpstr>(Some) First Thoughts</vt:lpstr>
      <vt:lpstr>The building blocks for person-directed contracts</vt:lpstr>
      <vt:lpstr>Guidance, Training, Measurement</vt:lpstr>
      <vt:lpstr>Costing</vt:lpstr>
      <vt:lpstr>Costing – finding a way through</vt:lpstr>
      <vt:lpstr>A workforce development strategy:  future focused qualification pathways and leadership development to support innovation </vt:lpstr>
      <vt:lpstr>Five Projects</vt:lpstr>
      <vt:lpstr>Qualification related projects  will involve a collaborative effort across stakeholders to: </vt:lpstr>
      <vt:lpstr>The Goals of these qualification related projects is to ensure that:</vt:lpstr>
      <vt:lpstr>PowerPoint Presentation</vt:lpstr>
      <vt:lpstr>Project Design and 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NZDSN/DSS  Joint Work Programme</dc:title>
  <dc:creator>Garth Bennie</dc:creator>
  <cp:lastModifiedBy>Admin Nzdsn</cp:lastModifiedBy>
  <cp:revision>33</cp:revision>
  <cp:lastPrinted>2021-04-27T05:39:39Z</cp:lastPrinted>
  <dcterms:created xsi:type="dcterms:W3CDTF">2021-04-20T03:13:48Z</dcterms:created>
  <dcterms:modified xsi:type="dcterms:W3CDTF">2021-04-29T02:09:13Z</dcterms:modified>
</cp:coreProperties>
</file>