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4"/>
    <p:sldMasterId id="2147483660" r:id="rId5"/>
  </p:sldMasterIdLst>
  <p:notesMasterIdLst>
    <p:notesMasterId r:id="rId31"/>
  </p:notesMasterIdLst>
  <p:sldIdLst>
    <p:sldId id="256" r:id="rId6"/>
    <p:sldId id="324" r:id="rId7"/>
    <p:sldId id="355" r:id="rId8"/>
    <p:sldId id="258" r:id="rId9"/>
    <p:sldId id="257" r:id="rId10"/>
    <p:sldId id="287" r:id="rId11"/>
    <p:sldId id="316" r:id="rId12"/>
    <p:sldId id="278" r:id="rId13"/>
    <p:sldId id="302" r:id="rId14"/>
    <p:sldId id="274" r:id="rId15"/>
    <p:sldId id="317" r:id="rId16"/>
    <p:sldId id="339" r:id="rId17"/>
    <p:sldId id="306" r:id="rId18"/>
    <p:sldId id="335" r:id="rId19"/>
    <p:sldId id="336" r:id="rId20"/>
    <p:sldId id="337" r:id="rId21"/>
    <p:sldId id="347" r:id="rId22"/>
    <p:sldId id="342" r:id="rId23"/>
    <p:sldId id="352" r:id="rId24"/>
    <p:sldId id="323" r:id="rId25"/>
    <p:sldId id="354" r:id="rId26"/>
    <p:sldId id="325" r:id="rId27"/>
    <p:sldId id="326" r:id="rId28"/>
    <p:sldId id="338" r:id="rId29"/>
    <p:sldId id="34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5FDC98-BB7C-46B9-A9CC-591A2DABCE49}" v="2" dt="2021-04-28T21:38:03.9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48377" autoAdjust="0"/>
  </p:normalViewPr>
  <p:slideViewPr>
    <p:cSldViewPr snapToGrid="0">
      <p:cViewPr varScale="1">
        <p:scale>
          <a:sx n="31" d="100"/>
          <a:sy n="31" d="100"/>
        </p:scale>
        <p:origin x="2028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gan Fisher-Murray" userId="947a9c046907340c" providerId="LiveId" clId="{B35FDC98-BB7C-46B9-A9CC-591A2DABCE49}"/>
    <pc:docChg chg="undo custSel addSld delSld modSld sldOrd">
      <pc:chgData name="Logan Fisher-Murray" userId="947a9c046907340c" providerId="LiveId" clId="{B35FDC98-BB7C-46B9-A9CC-591A2DABCE49}" dt="2021-04-28T21:56:59.550" v="285" actId="255"/>
      <pc:docMkLst>
        <pc:docMk/>
      </pc:docMkLst>
      <pc:sldChg chg="del">
        <pc:chgData name="Logan Fisher-Murray" userId="947a9c046907340c" providerId="LiveId" clId="{B35FDC98-BB7C-46B9-A9CC-591A2DABCE49}" dt="2021-04-28T21:14:12.026" v="0" actId="47"/>
        <pc:sldMkLst>
          <pc:docMk/>
          <pc:sldMk cId="1014390556" sldId="266"/>
        </pc:sldMkLst>
      </pc:sldChg>
      <pc:sldChg chg="del">
        <pc:chgData name="Logan Fisher-Murray" userId="947a9c046907340c" providerId="LiveId" clId="{B35FDC98-BB7C-46B9-A9CC-591A2DABCE49}" dt="2021-04-28T21:14:14.569" v="1" actId="47"/>
        <pc:sldMkLst>
          <pc:docMk/>
          <pc:sldMk cId="2808666674" sldId="267"/>
        </pc:sldMkLst>
      </pc:sldChg>
      <pc:sldChg chg="addSp delSp modSp mod ord modAnim">
        <pc:chgData name="Logan Fisher-Murray" userId="947a9c046907340c" providerId="LiveId" clId="{B35FDC98-BB7C-46B9-A9CC-591A2DABCE49}" dt="2021-04-28T21:40:46.539" v="283" actId="1076"/>
        <pc:sldMkLst>
          <pc:docMk/>
          <pc:sldMk cId="1105001109" sldId="323"/>
        </pc:sldMkLst>
        <pc:spChg chg="del mod">
          <ac:chgData name="Logan Fisher-Murray" userId="947a9c046907340c" providerId="LiveId" clId="{B35FDC98-BB7C-46B9-A9CC-591A2DABCE49}" dt="2021-04-28T21:40:11.941" v="276" actId="21"/>
          <ac:spMkLst>
            <pc:docMk/>
            <pc:sldMk cId="1105001109" sldId="323"/>
            <ac:spMk id="2" creationId="{00000000-0000-0000-0000-000000000000}"/>
          </ac:spMkLst>
        </pc:spChg>
        <pc:spChg chg="del">
          <ac:chgData name="Logan Fisher-Murray" userId="947a9c046907340c" providerId="LiveId" clId="{B35FDC98-BB7C-46B9-A9CC-591A2DABCE49}" dt="2021-04-28T21:21:58.673" v="174" actId="21"/>
          <ac:spMkLst>
            <pc:docMk/>
            <pc:sldMk cId="1105001109" sldId="323"/>
            <ac:spMk id="5" creationId="{00000000-0000-0000-0000-000000000000}"/>
          </ac:spMkLst>
        </pc:spChg>
        <pc:spChg chg="add del mod">
          <ac:chgData name="Logan Fisher-Murray" userId="947a9c046907340c" providerId="LiveId" clId="{B35FDC98-BB7C-46B9-A9CC-591A2DABCE49}" dt="2021-04-28T21:22:05.288" v="175" actId="21"/>
          <ac:spMkLst>
            <pc:docMk/>
            <pc:sldMk cId="1105001109" sldId="323"/>
            <ac:spMk id="7" creationId="{F572D47B-58E3-4EEE-BE45-2EC2A9C43156}"/>
          </ac:spMkLst>
        </pc:spChg>
        <pc:spChg chg="add del mod">
          <ac:chgData name="Logan Fisher-Murray" userId="947a9c046907340c" providerId="LiveId" clId="{B35FDC98-BB7C-46B9-A9CC-591A2DABCE49}" dt="2021-04-28T21:40:15.714" v="277" actId="21"/>
          <ac:spMkLst>
            <pc:docMk/>
            <pc:sldMk cId="1105001109" sldId="323"/>
            <ac:spMk id="10" creationId="{D5EE61F3-B985-41C9-B537-9F44F2F19FC0}"/>
          </ac:spMkLst>
        </pc:spChg>
        <pc:picChg chg="del mod">
          <ac:chgData name="Logan Fisher-Murray" userId="947a9c046907340c" providerId="LiveId" clId="{B35FDC98-BB7C-46B9-A9CC-591A2DABCE49}" dt="2021-04-28T21:40:34.949" v="280" actId="478"/>
          <ac:picMkLst>
            <pc:docMk/>
            <pc:sldMk cId="1105001109" sldId="323"/>
            <ac:picMk id="4" creationId="{67382E8D-BD57-49AA-9109-936ECA9B219A}"/>
          </ac:picMkLst>
        </pc:picChg>
        <pc:picChg chg="add mod">
          <ac:chgData name="Logan Fisher-Murray" userId="947a9c046907340c" providerId="LiveId" clId="{B35FDC98-BB7C-46B9-A9CC-591A2DABCE49}" dt="2021-04-28T21:40:46.539" v="283" actId="1076"/>
          <ac:picMkLst>
            <pc:docMk/>
            <pc:sldMk cId="1105001109" sldId="323"/>
            <ac:picMk id="8" creationId="{D963E5AC-7476-4F31-9F12-01C74EA0FCA2}"/>
          </ac:picMkLst>
        </pc:picChg>
      </pc:sldChg>
      <pc:sldChg chg="addSp delSp modSp mod ord">
        <pc:chgData name="Logan Fisher-Murray" userId="947a9c046907340c" providerId="LiveId" clId="{B35FDC98-BB7C-46B9-A9CC-591A2DABCE49}" dt="2021-04-28T21:56:40.839" v="284" actId="255"/>
        <pc:sldMkLst>
          <pc:docMk/>
          <pc:sldMk cId="2793996498" sldId="324"/>
        </pc:sldMkLst>
        <pc:spChg chg="mod">
          <ac:chgData name="Logan Fisher-Murray" userId="947a9c046907340c" providerId="LiveId" clId="{B35FDC98-BB7C-46B9-A9CC-591A2DABCE49}" dt="2021-04-28T21:56:40.839" v="284" actId="255"/>
          <ac:spMkLst>
            <pc:docMk/>
            <pc:sldMk cId="2793996498" sldId="324"/>
            <ac:spMk id="2" creationId="{00000000-0000-0000-0000-000000000000}"/>
          </ac:spMkLst>
        </pc:spChg>
        <pc:spChg chg="del">
          <ac:chgData name="Logan Fisher-Murray" userId="947a9c046907340c" providerId="LiveId" clId="{B35FDC98-BB7C-46B9-A9CC-591A2DABCE49}" dt="2021-04-28T21:19:50.778" v="65" actId="21"/>
          <ac:spMkLst>
            <pc:docMk/>
            <pc:sldMk cId="2793996498" sldId="324"/>
            <ac:spMk id="5" creationId="{00000000-0000-0000-0000-000000000000}"/>
          </ac:spMkLst>
        </pc:spChg>
        <pc:spChg chg="add del mod">
          <ac:chgData name="Logan Fisher-Murray" userId="947a9c046907340c" providerId="LiveId" clId="{B35FDC98-BB7C-46B9-A9CC-591A2DABCE49}" dt="2021-04-28T21:20:02.159" v="66" actId="21"/>
          <ac:spMkLst>
            <pc:docMk/>
            <pc:sldMk cId="2793996498" sldId="324"/>
            <ac:spMk id="7" creationId="{F4E02F86-84C1-4B6E-9443-C2C294CC2F1D}"/>
          </ac:spMkLst>
        </pc:spChg>
      </pc:sldChg>
      <pc:sldChg chg="del">
        <pc:chgData name="Logan Fisher-Murray" userId="947a9c046907340c" providerId="LiveId" clId="{B35FDC98-BB7C-46B9-A9CC-591A2DABCE49}" dt="2021-04-28T21:22:08.209" v="176" actId="47"/>
        <pc:sldMkLst>
          <pc:docMk/>
          <pc:sldMk cId="909542258" sldId="348"/>
        </pc:sldMkLst>
      </pc:sldChg>
      <pc:sldChg chg="delSp modSp add del mod ord">
        <pc:chgData name="Logan Fisher-Murray" userId="947a9c046907340c" providerId="LiveId" clId="{B35FDC98-BB7C-46B9-A9CC-591A2DABCE49}" dt="2021-04-28T21:20:08.902" v="67" actId="47"/>
        <pc:sldMkLst>
          <pc:docMk/>
          <pc:sldMk cId="3285117228" sldId="350"/>
        </pc:sldMkLst>
        <pc:spChg chg="mod">
          <ac:chgData name="Logan Fisher-Murray" userId="947a9c046907340c" providerId="LiveId" clId="{B35FDC98-BB7C-46B9-A9CC-591A2DABCE49}" dt="2021-04-28T21:16:33.128" v="35" actId="6549"/>
          <ac:spMkLst>
            <pc:docMk/>
            <pc:sldMk cId="3285117228" sldId="350"/>
            <ac:spMk id="2" creationId="{2F96960E-B2A6-40A5-B7A2-0917F5E34858}"/>
          </ac:spMkLst>
        </pc:spChg>
        <pc:spChg chg="del">
          <ac:chgData name="Logan Fisher-Murray" userId="947a9c046907340c" providerId="LiveId" clId="{B35FDC98-BB7C-46B9-A9CC-591A2DABCE49}" dt="2021-04-28T21:16:37.945" v="37" actId="478"/>
          <ac:spMkLst>
            <pc:docMk/>
            <pc:sldMk cId="3285117228" sldId="350"/>
            <ac:spMk id="3" creationId="{BE7A47AE-A35D-452F-A9AA-1D2E73813139}"/>
          </ac:spMkLst>
        </pc:spChg>
        <pc:spChg chg="del">
          <ac:chgData name="Logan Fisher-Murray" userId="947a9c046907340c" providerId="LiveId" clId="{B35FDC98-BB7C-46B9-A9CC-591A2DABCE49}" dt="2021-04-28T21:16:36.452" v="36" actId="478"/>
          <ac:spMkLst>
            <pc:docMk/>
            <pc:sldMk cId="3285117228" sldId="350"/>
            <ac:spMk id="8" creationId="{94B4E4E5-80DF-493D-B75A-4A15BEF8A8CB}"/>
          </ac:spMkLst>
        </pc:spChg>
        <pc:spChg chg="del mod">
          <ac:chgData name="Logan Fisher-Murray" userId="947a9c046907340c" providerId="LiveId" clId="{B35FDC98-BB7C-46B9-A9CC-591A2DABCE49}" dt="2021-04-28T21:16:42.278" v="39" actId="21"/>
          <ac:spMkLst>
            <pc:docMk/>
            <pc:sldMk cId="3285117228" sldId="350"/>
            <ac:spMk id="9" creationId="{66106A67-48CB-4478-941E-10771110B91F}"/>
          </ac:spMkLst>
        </pc:spChg>
        <pc:picChg chg="del">
          <ac:chgData name="Logan Fisher-Murray" userId="947a9c046907340c" providerId="LiveId" clId="{B35FDC98-BB7C-46B9-A9CC-591A2DABCE49}" dt="2021-04-28T21:16:12.441" v="6" actId="478"/>
          <ac:picMkLst>
            <pc:docMk/>
            <pc:sldMk cId="3285117228" sldId="350"/>
            <ac:picMk id="1026" creationId="{D7E15A5E-7B04-47C4-8648-98790C29B756}"/>
          </ac:picMkLst>
        </pc:picChg>
      </pc:sldChg>
      <pc:sldChg chg="add del ord">
        <pc:chgData name="Logan Fisher-Murray" userId="947a9c046907340c" providerId="LiveId" clId="{B35FDC98-BB7C-46B9-A9CC-591A2DABCE49}" dt="2021-04-28T21:16:45.555" v="40" actId="47"/>
        <pc:sldMkLst>
          <pc:docMk/>
          <pc:sldMk cId="726888194" sldId="351"/>
        </pc:sldMkLst>
      </pc:sldChg>
      <pc:sldChg chg="modSp add del mod">
        <pc:chgData name="Logan Fisher-Murray" userId="947a9c046907340c" providerId="LiveId" clId="{B35FDC98-BB7C-46B9-A9CC-591A2DABCE49}" dt="2021-04-28T21:20:23.406" v="70" actId="47"/>
        <pc:sldMkLst>
          <pc:docMk/>
          <pc:sldMk cId="2449801088" sldId="351"/>
        </pc:sldMkLst>
        <pc:spChg chg="mod">
          <ac:chgData name="Logan Fisher-Murray" userId="947a9c046907340c" providerId="LiveId" clId="{B35FDC98-BB7C-46B9-A9CC-591A2DABCE49}" dt="2021-04-28T21:17:17.248" v="60" actId="20577"/>
          <ac:spMkLst>
            <pc:docMk/>
            <pc:sldMk cId="2449801088" sldId="351"/>
            <ac:spMk id="2" creationId="{2F96960E-B2A6-40A5-B7A2-0917F5E34858}"/>
          </ac:spMkLst>
        </pc:spChg>
      </pc:sldChg>
      <pc:sldChg chg="add">
        <pc:chgData name="Logan Fisher-Murray" userId="947a9c046907340c" providerId="LiveId" clId="{B35FDC98-BB7C-46B9-A9CC-591A2DABCE49}" dt="2021-04-28T21:19:35.243" v="61" actId="2890"/>
        <pc:sldMkLst>
          <pc:docMk/>
          <pc:sldMk cId="3150644094" sldId="352"/>
        </pc:sldMkLst>
      </pc:sldChg>
      <pc:sldChg chg="addSp delSp modSp add del mod">
        <pc:chgData name="Logan Fisher-Murray" userId="947a9c046907340c" providerId="LiveId" clId="{B35FDC98-BB7C-46B9-A9CC-591A2DABCE49}" dt="2021-04-28T21:26:46.956" v="241" actId="47"/>
        <pc:sldMkLst>
          <pc:docMk/>
          <pc:sldMk cId="3078622489" sldId="353"/>
        </pc:sldMkLst>
        <pc:spChg chg="mod">
          <ac:chgData name="Logan Fisher-Murray" userId="947a9c046907340c" providerId="LiveId" clId="{B35FDC98-BB7C-46B9-A9CC-591A2DABCE49}" dt="2021-04-28T21:26:26.758" v="236" actId="27636"/>
          <ac:spMkLst>
            <pc:docMk/>
            <pc:sldMk cId="3078622489" sldId="353"/>
            <ac:spMk id="2" creationId="{00000000-0000-0000-0000-000000000000}"/>
          </ac:spMkLst>
        </pc:spChg>
        <pc:spChg chg="add del">
          <ac:chgData name="Logan Fisher-Murray" userId="947a9c046907340c" providerId="LiveId" clId="{B35FDC98-BB7C-46B9-A9CC-591A2DABCE49}" dt="2021-04-28T21:26:34.385" v="238" actId="22"/>
          <ac:spMkLst>
            <pc:docMk/>
            <pc:sldMk cId="3078622489" sldId="353"/>
            <ac:spMk id="7" creationId="{A8FA9B39-F9BF-4E1A-A6C2-8D71EF0B7E74}"/>
          </ac:spMkLst>
        </pc:spChg>
        <pc:spChg chg="add">
          <ac:chgData name="Logan Fisher-Murray" userId="947a9c046907340c" providerId="LiveId" clId="{B35FDC98-BB7C-46B9-A9CC-591A2DABCE49}" dt="2021-04-28T21:26:36.315" v="239" actId="22"/>
          <ac:spMkLst>
            <pc:docMk/>
            <pc:sldMk cId="3078622489" sldId="353"/>
            <ac:spMk id="8" creationId="{69567ADB-8A3B-4044-A185-EA01B933E0A8}"/>
          </ac:spMkLst>
        </pc:spChg>
      </pc:sldChg>
      <pc:sldChg chg="add">
        <pc:chgData name="Logan Fisher-Murray" userId="947a9c046907340c" providerId="LiveId" clId="{B35FDC98-BB7C-46B9-A9CC-591A2DABCE49}" dt="2021-04-28T21:21:12.753" v="109" actId="2890"/>
        <pc:sldMkLst>
          <pc:docMk/>
          <pc:sldMk cId="1829633631" sldId="354"/>
        </pc:sldMkLst>
      </pc:sldChg>
      <pc:sldChg chg="modSp add mod">
        <pc:chgData name="Logan Fisher-Murray" userId="947a9c046907340c" providerId="LiveId" clId="{B35FDC98-BB7C-46B9-A9CC-591A2DABCE49}" dt="2021-04-28T21:56:59.550" v="285" actId="255"/>
        <pc:sldMkLst>
          <pc:docMk/>
          <pc:sldMk cId="3789295701" sldId="355"/>
        </pc:sldMkLst>
        <pc:spChg chg="mod">
          <ac:chgData name="Logan Fisher-Murray" userId="947a9c046907340c" providerId="LiveId" clId="{B35FDC98-BB7C-46B9-A9CC-591A2DABCE49}" dt="2021-04-28T21:56:59.550" v="285" actId="255"/>
          <ac:spMkLst>
            <pc:docMk/>
            <pc:sldMk cId="3789295701" sldId="355"/>
            <ac:spMk id="2" creationId="{00000000-0000-0000-0000-000000000000}"/>
          </ac:spMkLst>
        </pc:sp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3F8D96-7CF4-4E8D-A728-DA3A852EAFC6}" type="datetimeFigureOut">
              <a:rPr lang="en-NZ" smtClean="0"/>
              <a:t>29/04/2021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378252-AAC7-43B2-A24C-267F37A010FE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16082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LOGAN</a:t>
            </a:r>
          </a:p>
          <a:p>
            <a:r>
              <a:rPr lang="en-NZ" dirty="0"/>
              <a:t>Survey</a:t>
            </a:r>
          </a:p>
          <a:p>
            <a:endParaRPr lang="en-NZ" dirty="0"/>
          </a:p>
          <a:p>
            <a:r>
              <a:rPr lang="en-NZ" dirty="0"/>
              <a:t>LISA</a:t>
            </a:r>
          </a:p>
          <a:p>
            <a:r>
              <a:rPr lang="en-NZ" dirty="0"/>
              <a:t>Intro to Humanly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78252-AAC7-43B2-A24C-267F37A010FE}" type="slidenum">
              <a:rPr lang="en-NZ" smtClean="0"/>
              <a:t>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16521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LISA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78252-AAC7-43B2-A24C-267F37A010FE}" type="slidenum">
              <a:rPr lang="en-NZ" smtClean="0"/>
              <a:t>10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378746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LISA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78252-AAC7-43B2-A24C-267F37A010FE}" type="slidenum">
              <a:rPr lang="en-NZ" smtClean="0"/>
              <a:t>11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064113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LISA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78252-AAC7-43B2-A24C-267F37A010FE}" type="slidenum">
              <a:rPr lang="en-NZ" smtClean="0"/>
              <a:t>12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954675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NZ" dirty="0"/>
              <a:t>LOGAN</a:t>
            </a:r>
          </a:p>
          <a:p>
            <a:pPr marL="0" indent="0">
              <a:buFontTx/>
              <a:buNone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78252-AAC7-43B2-A24C-267F37A010FE}" type="slidenum">
              <a:rPr lang="en-NZ" smtClean="0"/>
              <a:t>13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51934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LOGAN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78252-AAC7-43B2-A24C-267F37A010FE}" type="slidenum">
              <a:rPr lang="en-NZ" smtClean="0"/>
              <a:t>14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468565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LOGAN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78252-AAC7-43B2-A24C-267F37A010FE}" type="slidenum">
              <a:rPr lang="en-NZ" smtClean="0"/>
              <a:t>15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36322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LOGAN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78252-AAC7-43B2-A24C-267F37A010FE}" type="slidenum">
              <a:rPr lang="en-NZ" smtClean="0"/>
              <a:t>16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949559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NELLIE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78252-AAC7-43B2-A24C-267F37A010FE}" type="slidenum">
              <a:rPr lang="en-NZ" smtClean="0"/>
              <a:t>17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978420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NELLIE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78252-AAC7-43B2-A24C-267F37A010FE}" type="slidenum">
              <a:rPr lang="en-NZ" smtClean="0"/>
              <a:t>18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726567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NELLIE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78252-AAC7-43B2-A24C-267F37A010FE}" type="slidenum">
              <a:rPr lang="en-NZ" smtClean="0"/>
              <a:t>19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20618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NELLIE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78252-AAC7-43B2-A24C-267F37A010FE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198109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LISA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78252-AAC7-43B2-A24C-267F37A010FE}" type="slidenum">
              <a:rPr lang="en-NZ" smtClean="0"/>
              <a:t>20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190223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LISA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78252-AAC7-43B2-A24C-267F37A010FE}" type="slidenum">
              <a:rPr lang="en-NZ" smtClean="0"/>
              <a:t>21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249168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LISA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78252-AAC7-43B2-A24C-267F37A010FE}" type="slidenum">
              <a:rPr lang="en-NZ" smtClean="0"/>
              <a:t>22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751456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LISA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78252-AAC7-43B2-A24C-267F37A010FE}" type="slidenum">
              <a:rPr lang="en-NZ" smtClean="0"/>
              <a:t>23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651188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LOGAN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78252-AAC7-43B2-A24C-267F37A010FE}" type="slidenum">
              <a:rPr lang="en-NZ" smtClean="0"/>
              <a:t>24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487325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78252-AAC7-43B2-A24C-267F37A010FE}" type="slidenum">
              <a:rPr lang="en-NZ" smtClean="0"/>
              <a:t>25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62238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NELLIE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78252-AAC7-43B2-A24C-267F37A010FE}" type="slidenum">
              <a:rPr lang="en-NZ" smtClean="0"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04752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NELLIE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78252-AAC7-43B2-A24C-267F37A010FE}" type="slidenum">
              <a:rPr lang="en-NZ" smtClean="0"/>
              <a:t>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26707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NELLIE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78252-AAC7-43B2-A24C-267F37A010FE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87618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>
                <a:latin typeface="Century Gothic" panose="020B0502020202020204" pitchFamily="34" charset="0"/>
              </a:rPr>
              <a:t>NELLIE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7CD516-C460-4EB7-8092-EEA85B5C7291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NZ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453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LISA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78252-AAC7-43B2-A24C-267F37A010FE}" type="slidenum">
              <a:rPr lang="en-NZ" smtClean="0"/>
              <a:t>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32257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LISA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78252-AAC7-43B2-A24C-267F37A010FE}" type="slidenum">
              <a:rPr lang="en-NZ" smtClean="0"/>
              <a:t>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0626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LISA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378252-AAC7-43B2-A24C-267F37A010FE}" type="slidenum">
              <a:rPr lang="en-NZ" smtClean="0"/>
              <a:t>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17070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C880-96FB-444C-84C1-0A7DD7398076}" type="datetimeFigureOut">
              <a:rPr lang="en-NZ" smtClean="0"/>
              <a:t>29/04/2021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A1D52-9DDA-4035-B8D8-93A82B0E0A8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49024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C880-96FB-444C-84C1-0A7DD7398076}" type="datetimeFigureOut">
              <a:rPr lang="en-NZ" smtClean="0"/>
              <a:t>29/04/2021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A1D52-9DDA-4035-B8D8-93A82B0E0A8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00195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C880-96FB-444C-84C1-0A7DD7398076}" type="datetimeFigureOut">
              <a:rPr lang="en-NZ" smtClean="0"/>
              <a:t>29/04/2021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A1D52-9DDA-4035-B8D8-93A82B0E0A8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60075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53906-75E6-479F-A84B-ECCFFE2A8D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47A270-DF88-4B29-97F7-1B72775FE2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20D997-C017-4E61-9ED3-662BC1AEE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3D66E-2745-4B70-88EC-A243EC46A078}" type="datetimeFigureOut">
              <a:rPr lang="en-NZ" smtClean="0"/>
              <a:t>29/04/2021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FC218-DCB9-411B-BE5A-620EF70D7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A5127-4E7C-4B5D-B814-AAC3426E3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4E537-9469-4E93-97D2-C573B97D7B9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45527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EE71F-7105-4195-8208-2D8B0F4AB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66A57-3B44-4992-BF88-40F7116155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55834-3FEA-4CB5-9873-3B6E5CACC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3D66E-2745-4B70-88EC-A243EC46A078}" type="datetimeFigureOut">
              <a:rPr lang="en-NZ" smtClean="0"/>
              <a:t>29/04/2021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36D2F4-FE8D-4237-A6A2-36FA9725E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1BAEEA-BC6F-40BB-A9CF-E22EE4886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4E537-9469-4E93-97D2-C573B97D7B9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958994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87CD6-E3A0-4B0C-8CEA-AAA3928ED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DB1A7B-AC4A-429B-BF73-A9B351E95E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8DA7E-86A4-40DA-8CE5-D6DF27DEF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3D66E-2745-4B70-88EC-A243EC46A078}" type="datetimeFigureOut">
              <a:rPr lang="en-NZ" smtClean="0"/>
              <a:t>29/04/2021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873B1F-B0B9-42DB-892C-B322FC8C7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817D8-076E-4234-9C0C-EB934F5AE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4E537-9469-4E93-97D2-C573B97D7B9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639017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99F8E-5E39-4D0E-9533-19E242108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6BE79E-4D1C-4BBB-A393-6B0E5BA20E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D14E4D-436D-4FA1-B57F-A1D8E4EB20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3B2A0C-9054-483E-93C0-0A1E842E0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3D66E-2745-4B70-88EC-A243EC46A078}" type="datetimeFigureOut">
              <a:rPr lang="en-NZ" smtClean="0"/>
              <a:t>29/04/2021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1FE2DF-A7F3-4FE6-A3D8-D3BFB7D9B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B52189-6A05-4D18-976D-9F8567B52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4E537-9469-4E93-97D2-C573B97D7B9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921849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23D71-7190-47CB-A1CB-C5F16BEF2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1B0B4B-9EDF-4A88-94F1-1C0758CE0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FE812D-4036-4133-8C4E-E941F9D83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24D2B3-19BE-4844-B4AA-845DB04541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96DFFA-BB92-465C-8654-506E4809C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B7D771-EA31-4023-B04C-7D639F7F1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3D66E-2745-4B70-88EC-A243EC46A078}" type="datetimeFigureOut">
              <a:rPr lang="en-NZ" smtClean="0"/>
              <a:t>29/04/2021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EFC97E-4A7F-494A-9B6A-EBEB94B1A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954C25-E57F-40EC-958C-6D934865D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4E537-9469-4E93-97D2-C573B97D7B9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277507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3216C-B753-4BE3-B5E5-5B9F4C8E8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E12FF5-BD83-4BA2-B61C-9ED3EF569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3D66E-2745-4B70-88EC-A243EC46A078}" type="datetimeFigureOut">
              <a:rPr lang="en-NZ" smtClean="0"/>
              <a:t>29/04/2021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799250-7991-4CB7-8E1E-939FE182B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C9741C-9EC2-4516-9D14-CFB471342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4E537-9469-4E93-97D2-C573B97D7B9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01557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EDA2F1-27EC-4FB9-AE35-878F01EE4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3D66E-2745-4B70-88EC-A243EC46A078}" type="datetimeFigureOut">
              <a:rPr lang="en-NZ" smtClean="0"/>
              <a:t>29/04/2021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13BF62-C870-44E0-9092-3CA09AD6C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893DFC-03E3-4846-AC59-8EF00F6A0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4E537-9469-4E93-97D2-C573B97D7B9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41506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F6CDD-CBD0-47B3-94B1-2CBED39D9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31BA5-FFD3-4F8A-B5EC-7519834D8C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635256-3814-4735-BFE6-04FD748F13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5E20A-88F0-4092-8D4F-01E84CD50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3D66E-2745-4B70-88EC-A243EC46A078}" type="datetimeFigureOut">
              <a:rPr lang="en-NZ" smtClean="0"/>
              <a:t>29/04/2021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A00251-2649-4E2F-88CA-DE5C6E9E9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130A50-1C60-41BC-966B-70B7B47F0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4E537-9469-4E93-97D2-C573B97D7B9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53601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C880-96FB-444C-84C1-0A7DD7398076}" type="datetimeFigureOut">
              <a:rPr lang="en-NZ" smtClean="0"/>
              <a:t>29/04/2021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A1D52-9DDA-4035-B8D8-93A82B0E0A8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229218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28E08-9E31-4BA6-A5EB-4894ED5B4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88FE53-F7F2-417B-A970-C3130FA9F2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F061C0-D94C-4B56-925B-2ED846A868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31D4FF-87DE-49DC-AD29-F4E1252BF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3D66E-2745-4B70-88EC-A243EC46A078}" type="datetimeFigureOut">
              <a:rPr lang="en-NZ" smtClean="0"/>
              <a:t>29/04/2021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B3ACF1-4B75-4B22-89E7-4C7D38E8B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EE6F31-30A3-4D5C-93D4-02B8F32F1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4E537-9469-4E93-97D2-C573B97D7B9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313017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B74B0-9F56-421C-9FBF-B8FC511CD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937C5-D22F-4BF7-A395-D555645181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270F22-F440-4FA0-8D6B-858EA47DF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3D66E-2745-4B70-88EC-A243EC46A078}" type="datetimeFigureOut">
              <a:rPr lang="en-NZ" smtClean="0"/>
              <a:t>29/04/2021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09D3A9-152E-4267-998C-739A0F1F4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E1D06-F8FB-4F9A-9067-025DE61EE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4E537-9469-4E93-97D2-C573B97D7B9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189603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09EFF9-152C-4582-8745-810071A56B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8CD581-2D18-4CA1-A7F0-8FE934717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750C9C-BE98-4CE0-B3C2-57BC33DDB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3D66E-2745-4B70-88EC-A243EC46A078}" type="datetimeFigureOut">
              <a:rPr lang="en-NZ" smtClean="0"/>
              <a:t>29/04/2021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BA9FF1-C1FE-4C92-837F-95DE753DC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189AC2-EFCB-4683-895E-A0C43E897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4E537-9469-4E93-97D2-C573B97D7B9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86472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C880-96FB-444C-84C1-0A7DD7398076}" type="datetimeFigureOut">
              <a:rPr lang="en-NZ" smtClean="0"/>
              <a:t>29/04/2021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A1D52-9DDA-4035-B8D8-93A82B0E0A8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56685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C880-96FB-444C-84C1-0A7DD7398076}" type="datetimeFigureOut">
              <a:rPr lang="en-NZ" smtClean="0"/>
              <a:t>29/04/2021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A1D52-9DDA-4035-B8D8-93A82B0E0A8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64673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C880-96FB-444C-84C1-0A7DD7398076}" type="datetimeFigureOut">
              <a:rPr lang="en-NZ" smtClean="0"/>
              <a:t>29/04/2021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A1D52-9DDA-4035-B8D8-93A82B0E0A8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27142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C880-96FB-444C-84C1-0A7DD7398076}" type="datetimeFigureOut">
              <a:rPr lang="en-NZ" smtClean="0"/>
              <a:t>29/04/2021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A1D52-9DDA-4035-B8D8-93A82B0E0A8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98995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C880-96FB-444C-84C1-0A7DD7398076}" type="datetimeFigureOut">
              <a:rPr lang="en-NZ" smtClean="0"/>
              <a:t>29/04/2021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A1D52-9DDA-4035-B8D8-93A82B0E0A8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79053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C880-96FB-444C-84C1-0A7DD7398076}" type="datetimeFigureOut">
              <a:rPr lang="en-NZ" smtClean="0"/>
              <a:t>29/04/2021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A1D52-9DDA-4035-B8D8-93A82B0E0A8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38260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C880-96FB-444C-84C1-0A7DD7398076}" type="datetimeFigureOut">
              <a:rPr lang="en-NZ" smtClean="0"/>
              <a:t>29/04/2021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A1D52-9DDA-4035-B8D8-93A82B0E0A8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90071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8C880-96FB-444C-84C1-0A7DD7398076}" type="datetimeFigureOut">
              <a:rPr lang="en-NZ" smtClean="0"/>
              <a:t>29/04/2021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A1D52-9DDA-4035-B8D8-93A82B0E0A8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57599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7C5B24-4E07-464D-86FA-CE833F4C0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2C1A07-A5FE-4CEF-8A1E-C0C800537E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97E9BB-9D68-4681-AA60-59EEF8F69D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93D66E-2745-4B70-88EC-A243EC46A078}" type="datetimeFigureOut">
              <a:rPr lang="en-NZ" smtClean="0"/>
              <a:t>29/04/2021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255EB-0072-41E3-8670-DEF770A6D4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A5630C-914E-4944-B8A1-3F4250AB0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14E537-9469-4E93-97D2-C573B97D7B9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49639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IDP1W6IQyE?feature=oembed" TargetMode="External"/><Relationship Id="rId5" Type="http://schemas.openxmlformats.org/officeDocument/2006/relationships/image" Target="../media/image17.jpeg"/><Relationship Id="rId4" Type="http://schemas.openxmlformats.org/officeDocument/2006/relationships/image" Target="../media/image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9000">
              <a:schemeClr val="bg1">
                <a:lumMod val="95000"/>
              </a:schemeClr>
            </a:gs>
            <a:gs pos="77000">
              <a:schemeClr val="bg1">
                <a:lumMod val="75000"/>
              </a:schemeClr>
            </a:gs>
            <a:gs pos="80000">
              <a:schemeClr val="bg1"/>
            </a:gs>
            <a:gs pos="5000">
              <a:schemeClr val="bg1">
                <a:lumMod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0880" y="1813247"/>
            <a:ext cx="13693752" cy="39130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5978" y="-214852"/>
            <a:ext cx="10260037" cy="2387600"/>
          </a:xfrm>
        </p:spPr>
        <p:txBody>
          <a:bodyPr>
            <a:normAutofit/>
          </a:bodyPr>
          <a:lstStyle/>
          <a:p>
            <a:r>
              <a:rPr lang="en-NZ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Leadership for Service Transformation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607719"/>
            <a:ext cx="9144000" cy="1655762"/>
          </a:xfrm>
        </p:spPr>
        <p:txBody>
          <a:bodyPr>
            <a:normAutofit/>
          </a:bodyPr>
          <a:lstStyle/>
          <a:p>
            <a:endParaRPr lang="en-NZ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endParaRPr lang="en-NZ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848" y="6041136"/>
            <a:ext cx="3121152" cy="8168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65979" y="5435600"/>
            <a:ext cx="10306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b="1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NZDSN Leadership Forum|28 April 2021</a:t>
            </a: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220548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FBB27E-8981-49C6-903A-1EA99CFE5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758" y="-15129"/>
            <a:ext cx="9743040" cy="687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975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9CC6550-DC7E-4FE5-A28B-589BB1B4AA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5487103"/>
              </p:ext>
            </p:extLst>
          </p:nvPr>
        </p:nvGraphicFramePr>
        <p:xfrm>
          <a:off x="1211855" y="0"/>
          <a:ext cx="9584559" cy="6772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Acrobat Document" r:id="rId4" imgW="5346365" imgH="3777864" progId="AcroExch.Document.DC">
                  <p:embed/>
                </p:oleObj>
              </mc:Choice>
              <mc:Fallback>
                <p:oleObj name="Acrobat Document" r:id="rId4" imgW="5346365" imgH="3777864" progId="AcroExch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79CC6550-DC7E-4FE5-A28B-589BB1B4AA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11855" y="0"/>
                        <a:ext cx="9584559" cy="67729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79158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4E68C2-8594-469F-80BA-5438064FE0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7273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C00000"/>
                </a:solidFill>
                <a:latin typeface="Century Gothic" panose="020B0502020202020204" pitchFamily="34" charset="0"/>
              </a:rPr>
              <a:t>Statistics </a:t>
            </a:r>
            <a:endParaRPr lang="en-NZ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0448"/>
          </a:xfrm>
        </p:spPr>
        <p:txBody>
          <a:bodyPr>
            <a:normAutofit lnSpcReduction="10000"/>
          </a:bodyPr>
          <a:lstStyle/>
          <a:p>
            <a:r>
              <a:rPr lang="en-GB" sz="32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2 programmes</a:t>
            </a:r>
          </a:p>
          <a:p>
            <a:r>
              <a:rPr lang="en-GB" sz="32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5 cohorts across 5 locations</a:t>
            </a:r>
          </a:p>
          <a:p>
            <a:r>
              <a:rPr lang="en-GB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28 Change Teams</a:t>
            </a:r>
          </a:p>
          <a:p>
            <a:r>
              <a:rPr lang="en-GB" sz="32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139 participants</a:t>
            </a:r>
          </a:p>
          <a:p>
            <a:r>
              <a:rPr lang="en-GB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10 -12,000+ persons served by each participant organisation</a:t>
            </a:r>
          </a:p>
          <a:p>
            <a:pPr marL="0" indent="0">
              <a:buNone/>
            </a:pPr>
            <a:endParaRPr lang="en-GB" sz="32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With </a:t>
            </a:r>
            <a:r>
              <a:rPr lang="en-GB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infinite</a:t>
            </a:r>
            <a:r>
              <a:rPr lang="en-GB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 indirect impact…</a:t>
            </a:r>
          </a:p>
          <a:p>
            <a:endParaRPr lang="en-GB" sz="3200" b="0" i="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entury Gothic" panose="020B0502020202020204" pitchFamily="34" charset="0"/>
            </a:endParaRPr>
          </a:p>
          <a:p>
            <a:endParaRPr lang="en-GB" sz="3200" b="0" i="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848" y="6041136"/>
            <a:ext cx="3121152" cy="81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96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9011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NZ" sz="3200">
              <a:solidFill>
                <a:schemeClr val="tx1">
                  <a:lumMod val="50000"/>
                  <a:lumOff val="50000"/>
                </a:schemeClr>
              </a:solidFill>
              <a:highlight>
                <a:srgbClr val="FFFF00"/>
              </a:highlight>
              <a:latin typeface="Century Gothic" panose="020B0502020202020204" pitchFamily="34" charset="0"/>
            </a:endParaRPr>
          </a:p>
          <a:p>
            <a:endParaRPr lang="en-NZ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848" y="6041136"/>
            <a:ext cx="3121152" cy="816864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C88EB123-4555-4D28-9CF5-E40A6A022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950" y="1387054"/>
            <a:ext cx="9314425" cy="52637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490" y="70157"/>
            <a:ext cx="10515600" cy="1325563"/>
          </a:xfrm>
        </p:spPr>
        <p:txBody>
          <a:bodyPr>
            <a:normAutofit/>
          </a:bodyPr>
          <a:lstStyle/>
          <a:p>
            <a:r>
              <a:rPr lang="en-NZ" sz="320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+mj-lt"/>
                <a:cs typeface="+mj-lt"/>
              </a:rPr>
              <a:t>What are three things that worked well for you at today's workshop?</a:t>
            </a:r>
          </a:p>
        </p:txBody>
      </p:sp>
    </p:spTree>
    <p:extLst>
      <p:ext uri="{BB962C8B-B14F-4D97-AF65-F5344CB8AC3E}">
        <p14:creationId xmlns:p14="http://schemas.microsoft.com/office/powerpoint/2010/main" val="35471472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361" y="225835"/>
            <a:ext cx="10515600" cy="1325563"/>
          </a:xfrm>
        </p:spPr>
        <p:txBody>
          <a:bodyPr>
            <a:normAutofit/>
          </a:bodyPr>
          <a:lstStyle/>
          <a:p>
            <a:r>
              <a:rPr lang="en-NZ" sz="320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</a:rPr>
              <a:t>What else could we do to support your own learning and transformation journey?</a:t>
            </a:r>
            <a:endParaRPr lang="en-NZ" sz="3200">
              <a:solidFill>
                <a:schemeClr val="tx1">
                  <a:lumMod val="50000"/>
                  <a:lumOff val="50000"/>
                </a:schemeClr>
              </a:solidFill>
              <a:ea typeface="+mj-lt"/>
              <a:cs typeface="+mj-lt"/>
            </a:endParaRPr>
          </a:p>
          <a:p>
            <a:endParaRPr lang="en-NZ" sz="320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9011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NZ" sz="3200">
              <a:solidFill>
                <a:schemeClr val="tx1">
                  <a:lumMod val="50000"/>
                  <a:lumOff val="50000"/>
                </a:schemeClr>
              </a:solidFill>
              <a:highlight>
                <a:srgbClr val="FFFF00"/>
              </a:highlight>
              <a:latin typeface="Century Gothic" panose="020B0502020202020204" pitchFamily="34" charset="0"/>
            </a:endParaRPr>
          </a:p>
          <a:p>
            <a:endParaRPr lang="en-NZ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848" y="6041136"/>
            <a:ext cx="3121152" cy="816864"/>
          </a:xfrm>
          <a:prstGeom prst="rect">
            <a:avLst/>
          </a:prstGeom>
        </p:spPr>
      </p:pic>
      <p:pic>
        <p:nvPicPr>
          <p:cNvPr id="3" name="Picture 3" descr="Text&#10;&#10;Description automatically generated">
            <a:extLst>
              <a:ext uri="{FF2B5EF4-FFF2-40B4-BE49-F238E27FC236}">
                <a16:creationId xmlns:a16="http://schemas.microsoft.com/office/drawing/2014/main" id="{1D34AE07-215A-4DBC-8AAC-86E1747DE9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820" y="1444830"/>
            <a:ext cx="9388167" cy="530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903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910" y="815770"/>
            <a:ext cx="10515600" cy="1325563"/>
          </a:xfrm>
        </p:spPr>
        <p:txBody>
          <a:bodyPr>
            <a:normAutofit/>
          </a:bodyPr>
          <a:lstStyle/>
          <a:p>
            <a:r>
              <a:rPr lang="en-NZ" sz="320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</a:rPr>
              <a:t>What is one thing you will do when you get back to work to apply the learning you've had today?</a:t>
            </a:r>
            <a:endParaRPr lang="en-NZ" sz="3200">
              <a:solidFill>
                <a:schemeClr val="tx1">
                  <a:lumMod val="50000"/>
                  <a:lumOff val="50000"/>
                </a:schemeClr>
              </a:solidFill>
              <a:latin typeface="Century Gothic"/>
              <a:ea typeface="+mj-lt"/>
              <a:cs typeface="+mj-lt"/>
            </a:endParaRPr>
          </a:p>
          <a:p>
            <a:endParaRPr lang="en-NZ" sz="3200">
              <a:ea typeface="+mj-lt"/>
              <a:cs typeface="+mj-lt"/>
            </a:endParaRPr>
          </a:p>
          <a:p>
            <a:endParaRPr lang="en-NZ" sz="3200">
              <a:ea typeface="+mj-lt"/>
              <a:cs typeface="+mj-lt"/>
            </a:endParaRPr>
          </a:p>
          <a:p>
            <a:endParaRPr lang="en-NZ" sz="320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9011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NZ" sz="3200">
              <a:solidFill>
                <a:schemeClr val="tx1">
                  <a:lumMod val="50000"/>
                  <a:lumOff val="50000"/>
                </a:schemeClr>
              </a:solidFill>
              <a:highlight>
                <a:srgbClr val="FFFF00"/>
              </a:highlight>
              <a:latin typeface="Century Gothic" panose="020B0502020202020204" pitchFamily="34" charset="0"/>
            </a:endParaRPr>
          </a:p>
          <a:p>
            <a:endParaRPr lang="en-NZ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848" y="6041136"/>
            <a:ext cx="3121152" cy="816864"/>
          </a:xfrm>
          <a:prstGeom prst="rect">
            <a:avLst/>
          </a:prstGeom>
        </p:spPr>
      </p:pic>
      <p:pic>
        <p:nvPicPr>
          <p:cNvPr id="3" name="Picture 3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F97EF293-4D2F-4BD2-93DE-ADD5D59D5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368" y="1477604"/>
            <a:ext cx="9314425" cy="526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6864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>
                <a:solidFill>
                  <a:srgbClr val="C00000"/>
                </a:solidFill>
                <a:latin typeface="Century Gothic"/>
                <a:ea typeface="+mj-lt"/>
                <a:cs typeface="+mj-lt"/>
              </a:rPr>
              <a:t>Multi-Measure Reporting</a:t>
            </a:r>
            <a:endParaRPr lang="en-US" dirty="0">
              <a:solidFill>
                <a:srgbClr val="C00000"/>
              </a:solidFill>
              <a:latin typeface="Century Gothic"/>
              <a:cs typeface="Calibri Ligh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9011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NZ" sz="32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NZ" sz="3200" dirty="0">
              <a:solidFill>
                <a:schemeClr val="tx1">
                  <a:lumMod val="50000"/>
                  <a:lumOff val="50000"/>
                </a:schemeClr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NZ" sz="3200" dirty="0">
              <a:solidFill>
                <a:schemeClr val="tx1">
                  <a:lumMod val="50000"/>
                  <a:lumOff val="50000"/>
                </a:schemeClr>
              </a:solidFill>
              <a:highlight>
                <a:srgbClr val="FFFF00"/>
              </a:highlight>
              <a:latin typeface="Century Gothic" panose="020B0502020202020204" pitchFamily="34" charset="0"/>
            </a:endParaRPr>
          </a:p>
          <a:p>
            <a:endParaRPr lang="en-NZ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848" y="6041136"/>
            <a:ext cx="3121152" cy="8168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7308852-2D4D-43D0-918A-CCCDCD82F9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690688"/>
            <a:ext cx="10652393" cy="205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573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Diagram, engineering drawing&#10;&#10;Description automatically generated">
            <a:extLst>
              <a:ext uri="{FF2B5EF4-FFF2-40B4-BE49-F238E27FC236}">
                <a16:creationId xmlns:a16="http://schemas.microsoft.com/office/drawing/2014/main" id="{4DBE0408-C9A2-4C68-BCFD-49BAF9D05B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59060" y="-11358"/>
            <a:ext cx="9743954" cy="6887129"/>
          </a:xfrm>
        </p:spPr>
      </p:pic>
    </p:spTree>
    <p:extLst>
      <p:ext uri="{BB962C8B-B14F-4D97-AF65-F5344CB8AC3E}">
        <p14:creationId xmlns:p14="http://schemas.microsoft.com/office/powerpoint/2010/main" val="34221930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C00000"/>
                </a:solidFill>
                <a:latin typeface="Century Gothic" panose="020B0502020202020204" pitchFamily="34" charset="0"/>
              </a:rPr>
              <a:t>Practice &amp; Change Tools</a:t>
            </a:r>
            <a:endParaRPr lang="en-NZ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901825"/>
            <a:ext cx="10515600" cy="2865664"/>
          </a:xfrm>
        </p:spPr>
        <p:txBody>
          <a:bodyPr>
            <a:normAutofit/>
          </a:bodyPr>
          <a:lstStyle/>
          <a:p>
            <a:r>
              <a:rPr lang="en-GB" sz="32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55+ tools within a programme</a:t>
            </a:r>
          </a:p>
          <a:p>
            <a:r>
              <a:rPr lang="en-GB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Practice tools to improve &amp; systemise service</a:t>
            </a:r>
          </a:p>
          <a:p>
            <a:r>
              <a:rPr lang="en-GB" sz="32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Change tools to support an intentional process</a:t>
            </a:r>
            <a:endParaRPr lang="en-GB" sz="3200" b="0" i="0" dirty="0">
              <a:solidFill>
                <a:srgbClr val="5C0549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848" y="6041136"/>
            <a:ext cx="3121152" cy="8168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382E8D-BD57-49AA-9109-936ECA9B21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89" y="4767489"/>
            <a:ext cx="5497011" cy="157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644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>
                <a:solidFill>
                  <a:srgbClr val="C00000"/>
                </a:solidFill>
                <a:latin typeface="Century Gothic" panose="020B0502020202020204" pitchFamily="34" charset="0"/>
              </a:rPr>
              <a:t/>
            </a:r>
            <a:br>
              <a:rPr lang="en-NZ" dirty="0">
                <a:solidFill>
                  <a:srgbClr val="C00000"/>
                </a:solidFill>
                <a:latin typeface="Century Gothic" panose="020B0502020202020204" pitchFamily="34" charset="0"/>
              </a:rPr>
            </a:br>
            <a:r>
              <a:rPr lang="en-NZ" dirty="0">
                <a:solidFill>
                  <a:srgbClr val="C00000"/>
                </a:solidFill>
                <a:latin typeface="Century Gothic" panose="020B0502020202020204" pitchFamily="34" charset="0"/>
              </a:rPr>
              <a:t/>
            </a:r>
            <a:br>
              <a:rPr lang="en-NZ" dirty="0">
                <a:solidFill>
                  <a:srgbClr val="C00000"/>
                </a:solidFill>
                <a:latin typeface="Century Gothic" panose="020B0502020202020204" pitchFamily="34" charset="0"/>
              </a:rPr>
            </a:br>
            <a:r>
              <a:rPr lang="en-NZ" dirty="0">
                <a:solidFill>
                  <a:srgbClr val="C00000"/>
                </a:solidFill>
                <a:latin typeface="Century Gothic" panose="020B0502020202020204" pitchFamily="34" charset="0"/>
              </a:rPr>
              <a:t>The Journey</a:t>
            </a:r>
            <a:br>
              <a:rPr lang="en-NZ" dirty="0">
                <a:solidFill>
                  <a:srgbClr val="C00000"/>
                </a:solidFill>
                <a:latin typeface="Century Gothic" panose="020B0502020202020204" pitchFamily="34" charset="0"/>
              </a:rPr>
            </a:br>
            <a:r>
              <a:rPr lang="en-NZ" dirty="0">
                <a:solidFill>
                  <a:srgbClr val="C00000"/>
                </a:solidFill>
                <a:latin typeface="Century Gothic" panose="020B0502020202020204" pitchFamily="34" charset="0"/>
              </a:rPr>
              <a:t/>
            </a:r>
            <a:br>
              <a:rPr lang="en-NZ" dirty="0">
                <a:solidFill>
                  <a:srgbClr val="C00000"/>
                </a:solidFill>
                <a:latin typeface="Century Gothic" panose="020B0502020202020204" pitchFamily="34" charset="0"/>
              </a:rPr>
            </a:br>
            <a:r>
              <a:rPr lang="en-NZ" sz="3100" dirty="0">
                <a:solidFill>
                  <a:srgbClr val="C00000"/>
                </a:solidFill>
                <a:latin typeface="Century Gothic" panose="020B0502020202020204" pitchFamily="34" charset="0"/>
              </a:rPr>
              <a:t>Please see Interactionz for this resource</a:t>
            </a:r>
            <a:r>
              <a:rPr lang="en-NZ" dirty="0">
                <a:solidFill>
                  <a:srgbClr val="C00000"/>
                </a:solidFill>
                <a:latin typeface="Century Gothic" panose="020B0502020202020204" pitchFamily="34" charset="0"/>
              </a:rPr>
              <a:t>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848" y="6041136"/>
            <a:ext cx="3121152" cy="8168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382E8D-BD57-49AA-9109-936ECA9B21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89" y="4767489"/>
            <a:ext cx="5497011" cy="157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9964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848" y="6041136"/>
            <a:ext cx="3121152" cy="816864"/>
          </a:xfrm>
          <a:prstGeom prst="rect">
            <a:avLst/>
          </a:prstGeom>
        </p:spPr>
      </p:pic>
      <p:pic>
        <p:nvPicPr>
          <p:cNvPr id="8" name="Online Media 7" title="Enabling Good Lives by Transforming Your Service">
            <a:hlinkClick r:id="" action="ppaction://media"/>
            <a:extLst>
              <a:ext uri="{FF2B5EF4-FFF2-40B4-BE49-F238E27FC236}">
                <a16:creationId xmlns:a16="http://schemas.microsoft.com/office/drawing/2014/main" id="{D963E5AC-7476-4F31-9F12-01C74EA0FCA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220442" y="231354"/>
            <a:ext cx="10282800" cy="580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00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C00000"/>
                </a:solidFill>
                <a:latin typeface="Century Gothic" panose="020B0502020202020204" pitchFamily="34" charset="0"/>
              </a:rPr>
              <a:t>Sustainable Service Transformation needs </a:t>
            </a:r>
            <a:r>
              <a:rPr lang="en-GB" b="1" dirty="0">
                <a:solidFill>
                  <a:srgbClr val="C00000"/>
                </a:solidFill>
                <a:latin typeface="Century Gothic" panose="020B0502020202020204" pitchFamily="34" charset="0"/>
              </a:rPr>
              <a:t>robust</a:t>
            </a:r>
            <a:r>
              <a:rPr lang="en-GB" dirty="0">
                <a:solidFill>
                  <a:srgbClr val="C00000"/>
                </a:solidFill>
                <a:latin typeface="Century Gothic" panose="020B0502020202020204" pitchFamily="34" charset="0"/>
              </a:rPr>
              <a:t>…</a:t>
            </a:r>
            <a:endParaRPr lang="en-NZ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2505982"/>
            <a:ext cx="10515600" cy="1527175"/>
          </a:xfrm>
        </p:spPr>
        <p:txBody>
          <a:bodyPr>
            <a:normAutofit lnSpcReduction="10000"/>
          </a:bodyPr>
          <a:lstStyle/>
          <a:p>
            <a:r>
              <a:rPr lang="en-GB" sz="32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People</a:t>
            </a:r>
          </a:p>
          <a:p>
            <a:r>
              <a:rPr lang="en-GB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P</a:t>
            </a:r>
            <a:r>
              <a:rPr lang="en-GB" sz="32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lans</a:t>
            </a:r>
          </a:p>
          <a:p>
            <a:r>
              <a:rPr lang="en-GB" sz="32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Tools</a:t>
            </a:r>
            <a:endParaRPr lang="en-GB" sz="3200" b="0" i="0" dirty="0">
              <a:solidFill>
                <a:srgbClr val="5C0549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848" y="6041136"/>
            <a:ext cx="3121152" cy="8168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382E8D-BD57-49AA-9109-936ECA9B21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89" y="4767489"/>
            <a:ext cx="5497011" cy="157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6336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C00000"/>
                </a:solidFill>
                <a:latin typeface="Century Gothic" panose="020B0502020202020204" pitchFamily="34" charset="0"/>
              </a:rPr>
              <a:t>Upcoming 4-Phase Programme</a:t>
            </a:r>
            <a:endParaRPr lang="en-NZ" dirty="0">
              <a:solidFill>
                <a:srgbClr val="C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961175"/>
            <a:ext cx="10515600" cy="3033735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Starting from July 2021-June 2022</a:t>
            </a:r>
          </a:p>
          <a:p>
            <a:r>
              <a:rPr lang="en-GB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Expressions of Interest from Changemakers</a:t>
            </a:r>
          </a:p>
          <a:p>
            <a:r>
              <a:rPr lang="en-GB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20 Service Transformation Teams – July-December</a:t>
            </a:r>
          </a:p>
          <a:p>
            <a:r>
              <a:rPr lang="en-GB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20 Service Transformation Teams – January-June</a:t>
            </a:r>
          </a:p>
          <a:p>
            <a:endParaRPr lang="en-GB" sz="3200" b="0" i="0" dirty="0">
              <a:solidFill>
                <a:srgbClr val="5C0549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848" y="6041136"/>
            <a:ext cx="3121152" cy="8168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382E8D-BD57-49AA-9109-936ECA9B21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89" y="4767489"/>
            <a:ext cx="5497011" cy="157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165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>
                <a:solidFill>
                  <a:srgbClr val="C00000"/>
                </a:solidFill>
                <a:latin typeface="Century Gothic" panose="020B0502020202020204" pitchFamily="34" charset="0"/>
              </a:rPr>
              <a:t>Humanly Offerings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2338736"/>
            <a:ext cx="10515600" cy="2576164"/>
          </a:xfrm>
        </p:spPr>
        <p:txBody>
          <a:bodyPr>
            <a:normAutofit/>
          </a:bodyPr>
          <a:lstStyle/>
          <a:p>
            <a:r>
              <a:rPr lang="en-GB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Customised service transformation programmes &amp; projects</a:t>
            </a:r>
          </a:p>
          <a:p>
            <a:r>
              <a:rPr lang="en-GB" sz="32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Facilitated learning experiences &amp; workshops</a:t>
            </a:r>
          </a:p>
          <a:p>
            <a:r>
              <a:rPr lang="en-GB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Coaching &amp; mentoring</a:t>
            </a:r>
            <a:endParaRPr lang="en-GB" sz="3200" b="0" i="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entury Gothic" panose="020B0502020202020204" pitchFamily="34" charset="0"/>
            </a:endParaRPr>
          </a:p>
          <a:p>
            <a:endParaRPr lang="en-GB" sz="3200" b="0" i="0" dirty="0">
              <a:solidFill>
                <a:srgbClr val="5C0549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848" y="6041136"/>
            <a:ext cx="3121152" cy="8168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382E8D-BD57-49AA-9109-936ECA9B21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89" y="4767489"/>
            <a:ext cx="5497011" cy="157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2808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rgbClr val="C00000"/>
                </a:solidFill>
                <a:latin typeface="Century Gothic"/>
              </a:rPr>
              <a:t>Karen Beard-Greer </a:t>
            </a:r>
            <a:br>
              <a:rPr lang="en-GB">
                <a:solidFill>
                  <a:srgbClr val="C00000"/>
                </a:solidFill>
                <a:latin typeface="Century Gothic"/>
              </a:rPr>
            </a:br>
            <a:r>
              <a:rPr lang="en-GB" sz="3200">
                <a:solidFill>
                  <a:srgbClr val="C00000"/>
                </a:solidFill>
                <a:latin typeface="Century Gothic"/>
              </a:rPr>
              <a:t>Independent Living Services</a:t>
            </a:r>
            <a:endParaRPr lang="en-US" sz="3200">
              <a:cs typeface="Calibri Ligh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2610998"/>
            <a:ext cx="10515600" cy="23250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NZ" sz="3200">
                <a:solidFill>
                  <a:schemeClr val="bg2">
                    <a:lumMod val="50000"/>
                  </a:schemeClr>
                </a:solidFill>
                <a:latin typeface="Century Gothic"/>
              </a:rPr>
              <a:t>It's just a series of compelling conversations,</a:t>
            </a:r>
          </a:p>
          <a:p>
            <a:pPr marL="0" indent="0">
              <a:buNone/>
            </a:pPr>
            <a:r>
              <a:rPr lang="en-NZ" sz="3200">
                <a:solidFill>
                  <a:schemeClr val="bg2">
                    <a:lumMod val="50000"/>
                  </a:schemeClr>
                </a:solidFill>
                <a:latin typeface="Century Gothic"/>
              </a:rPr>
              <a:t>to effect change through human engagement.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848" y="6041136"/>
            <a:ext cx="3121152" cy="8168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382E8D-BD57-49AA-9109-936ECA9B21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89" y="4767489"/>
            <a:ext cx="5497011" cy="157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0893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9000">
              <a:schemeClr val="bg1">
                <a:lumMod val="95000"/>
              </a:schemeClr>
            </a:gs>
            <a:gs pos="77000">
              <a:schemeClr val="bg1">
                <a:lumMod val="75000"/>
              </a:schemeClr>
            </a:gs>
            <a:gs pos="80000">
              <a:schemeClr val="bg1"/>
            </a:gs>
            <a:gs pos="5000">
              <a:schemeClr val="bg1">
                <a:lumMod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0880" y="1813247"/>
            <a:ext cx="13693752" cy="39130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5978" y="-214852"/>
            <a:ext cx="10260037" cy="2387600"/>
          </a:xfrm>
        </p:spPr>
        <p:txBody>
          <a:bodyPr>
            <a:normAutofit/>
          </a:bodyPr>
          <a:lstStyle/>
          <a:p>
            <a:r>
              <a:rPr lang="en-NZ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Leadership for Service Transformation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607719"/>
            <a:ext cx="9144000" cy="1655762"/>
          </a:xfrm>
        </p:spPr>
        <p:txBody>
          <a:bodyPr>
            <a:normAutofit/>
          </a:bodyPr>
          <a:lstStyle/>
          <a:p>
            <a:endParaRPr lang="en-NZ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  <a:p>
            <a:endParaRPr lang="en-NZ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848" y="6041136"/>
            <a:ext cx="3121152" cy="8168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65979" y="5435600"/>
            <a:ext cx="10306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b="1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NZDSN Leadership Forum|28 April 2021</a:t>
            </a: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889819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>
                <a:solidFill>
                  <a:srgbClr val="C00000"/>
                </a:solidFill>
                <a:latin typeface="Century Gothic" panose="020B0502020202020204" pitchFamily="34" charset="0"/>
              </a:rPr>
              <a:t/>
            </a:r>
            <a:br>
              <a:rPr lang="en-NZ" dirty="0">
                <a:solidFill>
                  <a:srgbClr val="C00000"/>
                </a:solidFill>
                <a:latin typeface="Century Gothic" panose="020B0502020202020204" pitchFamily="34" charset="0"/>
              </a:rPr>
            </a:br>
            <a:r>
              <a:rPr lang="en-NZ" dirty="0">
                <a:solidFill>
                  <a:srgbClr val="C00000"/>
                </a:solidFill>
                <a:latin typeface="Century Gothic" panose="020B0502020202020204" pitchFamily="34" charset="0"/>
              </a:rPr>
              <a:t/>
            </a:r>
            <a:br>
              <a:rPr lang="en-NZ" dirty="0">
                <a:solidFill>
                  <a:srgbClr val="C00000"/>
                </a:solidFill>
                <a:latin typeface="Century Gothic" panose="020B0502020202020204" pitchFamily="34" charset="0"/>
              </a:rPr>
            </a:br>
            <a:r>
              <a:rPr lang="en-NZ" dirty="0">
                <a:solidFill>
                  <a:srgbClr val="C00000"/>
                </a:solidFill>
                <a:latin typeface="Century Gothic" panose="020B0502020202020204" pitchFamily="34" charset="0"/>
              </a:rPr>
              <a:t>Enabling Good Lives Principles</a:t>
            </a:r>
            <a:br>
              <a:rPr lang="en-NZ" dirty="0">
                <a:solidFill>
                  <a:srgbClr val="C00000"/>
                </a:solidFill>
                <a:latin typeface="Century Gothic" panose="020B0502020202020204" pitchFamily="34" charset="0"/>
              </a:rPr>
            </a:br>
            <a:r>
              <a:rPr lang="en-NZ" dirty="0">
                <a:solidFill>
                  <a:srgbClr val="C00000"/>
                </a:solidFill>
                <a:latin typeface="Century Gothic" panose="020B0502020202020204" pitchFamily="34" charset="0"/>
              </a:rPr>
              <a:t/>
            </a:r>
            <a:br>
              <a:rPr lang="en-NZ" dirty="0">
                <a:solidFill>
                  <a:srgbClr val="C00000"/>
                </a:solidFill>
                <a:latin typeface="Century Gothic" panose="020B0502020202020204" pitchFamily="34" charset="0"/>
              </a:rPr>
            </a:br>
            <a:r>
              <a:rPr lang="en-NZ" sz="3100" dirty="0">
                <a:solidFill>
                  <a:srgbClr val="C00000"/>
                </a:solidFill>
                <a:latin typeface="Century Gothic" panose="020B0502020202020204" pitchFamily="34" charset="0"/>
              </a:rPr>
              <a:t>Please see Interactionz for this resource</a:t>
            </a:r>
            <a:r>
              <a:rPr lang="en-NZ" dirty="0">
                <a:solidFill>
                  <a:srgbClr val="C00000"/>
                </a:solidFill>
                <a:latin typeface="Century Gothic" panose="020B0502020202020204" pitchFamily="34" charset="0"/>
              </a:rPr>
              <a:t>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848" y="6041136"/>
            <a:ext cx="3121152" cy="8168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382E8D-BD57-49AA-9109-936ECA9B21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89" y="4767489"/>
            <a:ext cx="5497011" cy="157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295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33325AC6-D8A0-47FC-A162-23A519230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619" y="-2810"/>
            <a:ext cx="9635835" cy="686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341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4AA67F5-87E6-4CD2-B8EB-203B9BC124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625" y="0"/>
            <a:ext cx="96027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449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6960E-B2A6-40A5-B7A2-0917F5E34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>
                <a:solidFill>
                  <a:srgbClr val="C00000"/>
                </a:solidFill>
                <a:latin typeface="Century Gothic" panose="020B0502020202020204" pitchFamily="34" charset="0"/>
              </a:rPr>
              <a:t>Humanly Approach</a:t>
            </a:r>
          </a:p>
        </p:txBody>
      </p:sp>
      <p:pic>
        <p:nvPicPr>
          <p:cNvPr id="1026" name="Picture 2" descr="Train Tracks Drawing Stock Illustrations – 136 Train Tracks Drawing Stock  Illustrations, Vectors &amp; Clipart - Dreamstime">
            <a:extLst>
              <a:ext uri="{FF2B5EF4-FFF2-40B4-BE49-F238E27FC236}">
                <a16:creationId xmlns:a16="http://schemas.microsoft.com/office/drawing/2014/main" id="{D7E15A5E-7B04-47C4-8648-98790C29B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8150" y="1635125"/>
            <a:ext cx="4857750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3EFF3A-1646-47D3-8BE8-7D95B12686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405" y="6041136"/>
            <a:ext cx="3121152" cy="816864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BE7A47AE-A35D-452F-A9AA-1D2E73813139}"/>
              </a:ext>
            </a:extLst>
          </p:cNvPr>
          <p:cNvSpPr/>
          <p:nvPr/>
        </p:nvSpPr>
        <p:spPr>
          <a:xfrm>
            <a:off x="4305298" y="3896427"/>
            <a:ext cx="4638675" cy="571501"/>
          </a:xfrm>
          <a:custGeom>
            <a:avLst/>
            <a:gdLst>
              <a:gd name="connsiteX0" fmla="*/ 0 w 4638675"/>
              <a:gd name="connsiteY0" fmla="*/ 142875 h 571501"/>
              <a:gd name="connsiteX1" fmla="*/ 500586 w 4638675"/>
              <a:gd name="connsiteY1" fmla="*/ 142875 h 571501"/>
              <a:gd name="connsiteX2" fmla="*/ 1044702 w 4638675"/>
              <a:gd name="connsiteY2" fmla="*/ 142875 h 571501"/>
              <a:gd name="connsiteX3" fmla="*/ 1675876 w 4638675"/>
              <a:gd name="connsiteY3" fmla="*/ 142875 h 571501"/>
              <a:gd name="connsiteX4" fmla="*/ 2263521 w 4638675"/>
              <a:gd name="connsiteY4" fmla="*/ 142875 h 571501"/>
              <a:gd name="connsiteX5" fmla="*/ 2677049 w 4638675"/>
              <a:gd name="connsiteY5" fmla="*/ 142875 h 571501"/>
              <a:gd name="connsiteX6" fmla="*/ 3177635 w 4638675"/>
              <a:gd name="connsiteY6" fmla="*/ 142875 h 571501"/>
              <a:gd name="connsiteX7" fmla="*/ 3808809 w 4638675"/>
              <a:gd name="connsiteY7" fmla="*/ 142875 h 571501"/>
              <a:gd name="connsiteX8" fmla="*/ 4352925 w 4638675"/>
              <a:gd name="connsiteY8" fmla="*/ 142875 h 571501"/>
              <a:gd name="connsiteX9" fmla="*/ 4352925 w 4638675"/>
              <a:gd name="connsiteY9" fmla="*/ 0 h 571501"/>
              <a:gd name="connsiteX10" fmla="*/ 4638675 w 4638675"/>
              <a:gd name="connsiteY10" fmla="*/ 285751 h 571501"/>
              <a:gd name="connsiteX11" fmla="*/ 4352925 w 4638675"/>
              <a:gd name="connsiteY11" fmla="*/ 571501 h 571501"/>
              <a:gd name="connsiteX12" fmla="*/ 4352925 w 4638675"/>
              <a:gd name="connsiteY12" fmla="*/ 428626 h 571501"/>
              <a:gd name="connsiteX13" fmla="*/ 3895868 w 4638675"/>
              <a:gd name="connsiteY13" fmla="*/ 428626 h 571501"/>
              <a:gd name="connsiteX14" fmla="*/ 3308223 w 4638675"/>
              <a:gd name="connsiteY14" fmla="*/ 428626 h 571501"/>
              <a:gd name="connsiteX15" fmla="*/ 2894695 w 4638675"/>
              <a:gd name="connsiteY15" fmla="*/ 428626 h 571501"/>
              <a:gd name="connsiteX16" fmla="*/ 2350580 w 4638675"/>
              <a:gd name="connsiteY16" fmla="*/ 428626 h 571501"/>
              <a:gd name="connsiteX17" fmla="*/ 1893522 w 4638675"/>
              <a:gd name="connsiteY17" fmla="*/ 428626 h 571501"/>
              <a:gd name="connsiteX18" fmla="*/ 1349407 w 4638675"/>
              <a:gd name="connsiteY18" fmla="*/ 428626 h 571501"/>
              <a:gd name="connsiteX19" fmla="*/ 805291 w 4638675"/>
              <a:gd name="connsiteY19" fmla="*/ 428626 h 571501"/>
              <a:gd name="connsiteX20" fmla="*/ 0 w 4638675"/>
              <a:gd name="connsiteY20" fmla="*/ 428626 h 571501"/>
              <a:gd name="connsiteX21" fmla="*/ 0 w 4638675"/>
              <a:gd name="connsiteY21" fmla="*/ 142875 h 571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638675" h="571501" fill="none" extrusionOk="0">
                <a:moveTo>
                  <a:pt x="0" y="142875"/>
                </a:moveTo>
                <a:cubicBezTo>
                  <a:pt x="166517" y="128557"/>
                  <a:pt x="315267" y="159646"/>
                  <a:pt x="500586" y="142875"/>
                </a:cubicBezTo>
                <a:cubicBezTo>
                  <a:pt x="685905" y="126104"/>
                  <a:pt x="890525" y="175593"/>
                  <a:pt x="1044702" y="142875"/>
                </a:cubicBezTo>
                <a:cubicBezTo>
                  <a:pt x="1198879" y="110157"/>
                  <a:pt x="1383633" y="172279"/>
                  <a:pt x="1675876" y="142875"/>
                </a:cubicBezTo>
                <a:cubicBezTo>
                  <a:pt x="1968119" y="113471"/>
                  <a:pt x="2035080" y="199948"/>
                  <a:pt x="2263521" y="142875"/>
                </a:cubicBezTo>
                <a:cubicBezTo>
                  <a:pt x="2491962" y="85802"/>
                  <a:pt x="2483502" y="185380"/>
                  <a:pt x="2677049" y="142875"/>
                </a:cubicBezTo>
                <a:cubicBezTo>
                  <a:pt x="2870596" y="100370"/>
                  <a:pt x="2959498" y="143395"/>
                  <a:pt x="3177635" y="142875"/>
                </a:cubicBezTo>
                <a:cubicBezTo>
                  <a:pt x="3395772" y="142355"/>
                  <a:pt x="3498329" y="202503"/>
                  <a:pt x="3808809" y="142875"/>
                </a:cubicBezTo>
                <a:cubicBezTo>
                  <a:pt x="4119289" y="83247"/>
                  <a:pt x="4202216" y="181614"/>
                  <a:pt x="4352925" y="142875"/>
                </a:cubicBezTo>
                <a:cubicBezTo>
                  <a:pt x="4344856" y="82961"/>
                  <a:pt x="4353793" y="54314"/>
                  <a:pt x="4352925" y="0"/>
                </a:cubicBezTo>
                <a:cubicBezTo>
                  <a:pt x="4512584" y="113568"/>
                  <a:pt x="4491330" y="162906"/>
                  <a:pt x="4638675" y="285751"/>
                </a:cubicBezTo>
                <a:cubicBezTo>
                  <a:pt x="4531093" y="426933"/>
                  <a:pt x="4469908" y="420445"/>
                  <a:pt x="4352925" y="571501"/>
                </a:cubicBezTo>
                <a:cubicBezTo>
                  <a:pt x="4335855" y="521640"/>
                  <a:pt x="4355331" y="475723"/>
                  <a:pt x="4352925" y="428626"/>
                </a:cubicBezTo>
                <a:cubicBezTo>
                  <a:pt x="4192380" y="456208"/>
                  <a:pt x="4058408" y="406338"/>
                  <a:pt x="3895868" y="428626"/>
                </a:cubicBezTo>
                <a:cubicBezTo>
                  <a:pt x="3733328" y="450914"/>
                  <a:pt x="3429877" y="421277"/>
                  <a:pt x="3308223" y="428626"/>
                </a:cubicBezTo>
                <a:cubicBezTo>
                  <a:pt x="3186569" y="435975"/>
                  <a:pt x="3043832" y="424732"/>
                  <a:pt x="2894695" y="428626"/>
                </a:cubicBezTo>
                <a:cubicBezTo>
                  <a:pt x="2745558" y="432520"/>
                  <a:pt x="2593510" y="373306"/>
                  <a:pt x="2350580" y="428626"/>
                </a:cubicBezTo>
                <a:cubicBezTo>
                  <a:pt x="2107651" y="483946"/>
                  <a:pt x="2091589" y="393509"/>
                  <a:pt x="1893522" y="428626"/>
                </a:cubicBezTo>
                <a:cubicBezTo>
                  <a:pt x="1695455" y="463743"/>
                  <a:pt x="1615690" y="389201"/>
                  <a:pt x="1349407" y="428626"/>
                </a:cubicBezTo>
                <a:cubicBezTo>
                  <a:pt x="1083124" y="468051"/>
                  <a:pt x="988945" y="385495"/>
                  <a:pt x="805291" y="428626"/>
                </a:cubicBezTo>
                <a:cubicBezTo>
                  <a:pt x="621637" y="471757"/>
                  <a:pt x="218371" y="397450"/>
                  <a:pt x="0" y="428626"/>
                </a:cubicBezTo>
                <a:cubicBezTo>
                  <a:pt x="-11536" y="288003"/>
                  <a:pt x="8748" y="217044"/>
                  <a:pt x="0" y="142875"/>
                </a:cubicBezTo>
                <a:close/>
              </a:path>
              <a:path w="4638675" h="571501" stroke="0" extrusionOk="0">
                <a:moveTo>
                  <a:pt x="0" y="142875"/>
                </a:moveTo>
                <a:cubicBezTo>
                  <a:pt x="179908" y="140854"/>
                  <a:pt x="291108" y="194526"/>
                  <a:pt x="500586" y="142875"/>
                </a:cubicBezTo>
                <a:cubicBezTo>
                  <a:pt x="710064" y="91224"/>
                  <a:pt x="714314" y="164716"/>
                  <a:pt x="914114" y="142875"/>
                </a:cubicBezTo>
                <a:cubicBezTo>
                  <a:pt x="1113914" y="121034"/>
                  <a:pt x="1403185" y="169832"/>
                  <a:pt x="1545288" y="142875"/>
                </a:cubicBezTo>
                <a:cubicBezTo>
                  <a:pt x="1687391" y="115918"/>
                  <a:pt x="1935684" y="200220"/>
                  <a:pt x="2045875" y="142875"/>
                </a:cubicBezTo>
                <a:cubicBezTo>
                  <a:pt x="2156066" y="85530"/>
                  <a:pt x="2321271" y="177490"/>
                  <a:pt x="2546461" y="142875"/>
                </a:cubicBezTo>
                <a:cubicBezTo>
                  <a:pt x="2771651" y="108260"/>
                  <a:pt x="3050787" y="161572"/>
                  <a:pt x="3177635" y="142875"/>
                </a:cubicBezTo>
                <a:cubicBezTo>
                  <a:pt x="3304483" y="124178"/>
                  <a:pt x="3449746" y="147436"/>
                  <a:pt x="3634692" y="142875"/>
                </a:cubicBezTo>
                <a:cubicBezTo>
                  <a:pt x="3819638" y="138314"/>
                  <a:pt x="4065159" y="187907"/>
                  <a:pt x="4352925" y="142875"/>
                </a:cubicBezTo>
                <a:cubicBezTo>
                  <a:pt x="4351093" y="92434"/>
                  <a:pt x="4353645" y="62947"/>
                  <a:pt x="4352925" y="0"/>
                </a:cubicBezTo>
                <a:cubicBezTo>
                  <a:pt x="4443721" y="33901"/>
                  <a:pt x="4498173" y="210905"/>
                  <a:pt x="4638675" y="285751"/>
                </a:cubicBezTo>
                <a:cubicBezTo>
                  <a:pt x="4569993" y="418994"/>
                  <a:pt x="4432239" y="424363"/>
                  <a:pt x="4352925" y="571501"/>
                </a:cubicBezTo>
                <a:cubicBezTo>
                  <a:pt x="4336380" y="503630"/>
                  <a:pt x="4365929" y="490151"/>
                  <a:pt x="4352925" y="428626"/>
                </a:cubicBezTo>
                <a:cubicBezTo>
                  <a:pt x="4110307" y="487454"/>
                  <a:pt x="4052889" y="399727"/>
                  <a:pt x="3808809" y="428626"/>
                </a:cubicBezTo>
                <a:cubicBezTo>
                  <a:pt x="3564729" y="457525"/>
                  <a:pt x="3492735" y="410168"/>
                  <a:pt x="3264694" y="428626"/>
                </a:cubicBezTo>
                <a:cubicBezTo>
                  <a:pt x="3036653" y="447084"/>
                  <a:pt x="2769678" y="406732"/>
                  <a:pt x="2633520" y="428626"/>
                </a:cubicBezTo>
                <a:cubicBezTo>
                  <a:pt x="2497362" y="450520"/>
                  <a:pt x="2286977" y="427398"/>
                  <a:pt x="2089404" y="428626"/>
                </a:cubicBezTo>
                <a:cubicBezTo>
                  <a:pt x="1891831" y="429854"/>
                  <a:pt x="1867236" y="415280"/>
                  <a:pt x="1675876" y="428626"/>
                </a:cubicBezTo>
                <a:cubicBezTo>
                  <a:pt x="1484516" y="441972"/>
                  <a:pt x="1330122" y="428241"/>
                  <a:pt x="1218819" y="428626"/>
                </a:cubicBezTo>
                <a:cubicBezTo>
                  <a:pt x="1107516" y="429011"/>
                  <a:pt x="824364" y="405065"/>
                  <a:pt x="587645" y="428626"/>
                </a:cubicBezTo>
                <a:cubicBezTo>
                  <a:pt x="350926" y="452187"/>
                  <a:pt x="244403" y="422154"/>
                  <a:pt x="0" y="428626"/>
                </a:cubicBezTo>
                <a:cubicBezTo>
                  <a:pt x="-825" y="341272"/>
                  <a:pt x="86" y="254042"/>
                  <a:pt x="0" y="142875"/>
                </a:cubicBezTo>
                <a:close/>
              </a:path>
            </a:pathLst>
          </a:custGeom>
          <a:solidFill>
            <a:srgbClr val="C00000"/>
          </a:solidFill>
          <a:ln w="0">
            <a:extLst>
              <a:ext uri="{C807C97D-BFC1-408E-A445-0C87EB9F89A2}">
                <ask:lineSketchStyleProps xmlns:ask="http://schemas.microsoft.com/office/drawing/2018/sketchyshapes" xmlns="" sd="1219033472">
                  <a:prstGeom prst="right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322A1B-0B3B-4873-ADB3-40F1ECF2006B}"/>
              </a:ext>
            </a:extLst>
          </p:cNvPr>
          <p:cNvSpPr txBox="1"/>
          <p:nvPr/>
        </p:nvSpPr>
        <p:spPr>
          <a:xfrm>
            <a:off x="5181600" y="4200523"/>
            <a:ext cx="3152775" cy="571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N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B4E4E5-80DF-493D-B75A-4A15BEF8A8CB}"/>
              </a:ext>
            </a:extLst>
          </p:cNvPr>
          <p:cNvSpPr txBox="1"/>
          <p:nvPr/>
        </p:nvSpPr>
        <p:spPr>
          <a:xfrm>
            <a:off x="4256314" y="4808715"/>
            <a:ext cx="4814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HOW = Change process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106A67-48CB-4478-941E-10771110B91F}"/>
              </a:ext>
            </a:extLst>
          </p:cNvPr>
          <p:cNvSpPr txBox="1"/>
          <p:nvPr/>
        </p:nvSpPr>
        <p:spPr>
          <a:xfrm>
            <a:off x="4196443" y="3042303"/>
            <a:ext cx="4966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WHY = </a:t>
            </a:r>
            <a:r>
              <a:rPr kumimoji="0" lang="en-NZ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Purpose of change</a:t>
            </a:r>
          </a:p>
        </p:txBody>
      </p:sp>
    </p:spTree>
    <p:extLst>
      <p:ext uri="{BB962C8B-B14F-4D97-AF65-F5344CB8AC3E}">
        <p14:creationId xmlns:p14="http://schemas.microsoft.com/office/powerpoint/2010/main" val="2170962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p&#10;&#10;Description automatically generated with medium confidence">
            <a:extLst>
              <a:ext uri="{FF2B5EF4-FFF2-40B4-BE49-F238E27FC236}">
                <a16:creationId xmlns:a16="http://schemas.microsoft.com/office/drawing/2014/main" id="{DD66DDAA-4926-481E-96E7-8DD29E1D0D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20" y="1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220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90725D-D33C-47CF-9ED4-9C511A313A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53084" y="82475"/>
            <a:ext cx="9485831" cy="6693049"/>
          </a:xfrm>
        </p:spPr>
      </p:pic>
    </p:spTree>
    <p:extLst>
      <p:ext uri="{BB962C8B-B14F-4D97-AF65-F5344CB8AC3E}">
        <p14:creationId xmlns:p14="http://schemas.microsoft.com/office/powerpoint/2010/main" val="3388542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4E68C2-8594-469F-80BA-5438064FE0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9423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7C51A172162A4895EF05617BF74EF5" ma:contentTypeVersion="12" ma:contentTypeDescription="Create a new document." ma:contentTypeScope="" ma:versionID="81e353f1a8a4eef5a0293bf333f83170">
  <xsd:schema xmlns:xsd="http://www.w3.org/2001/XMLSchema" xmlns:xs="http://www.w3.org/2001/XMLSchema" xmlns:p="http://schemas.microsoft.com/office/2006/metadata/properties" xmlns:ns2="da448479-2869-4ef5-853a-877292526bcc" xmlns:ns3="9274bcb3-471b-4ee8-91bb-82d30346fce5" targetNamespace="http://schemas.microsoft.com/office/2006/metadata/properties" ma:root="true" ma:fieldsID="792989084337d47c456f58ace84adb62" ns2:_="" ns3:_="">
    <xsd:import namespace="da448479-2869-4ef5-853a-877292526bcc"/>
    <xsd:import namespace="9274bcb3-471b-4ee8-91bb-82d30346fce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448479-2869-4ef5-853a-877292526b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74bcb3-471b-4ee8-91bb-82d30346fce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82B64C5-554C-41E8-B1AC-11E82D18CA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a448479-2869-4ef5-853a-877292526bcc"/>
    <ds:schemaRef ds:uri="9274bcb3-471b-4ee8-91bb-82d30346fce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DB2BDB3-B49C-43C6-BDCB-34B4108FE668}">
  <ds:schemaRefs>
    <ds:schemaRef ds:uri="http://purl.org/dc/terms/"/>
    <ds:schemaRef ds:uri="da448479-2869-4ef5-853a-877292526bcc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9274bcb3-471b-4ee8-91bb-82d30346fce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B94FCEC-E78B-4613-B7E7-050437C5DF1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9543</TotalTime>
  <Words>235</Words>
  <Application>Microsoft Office PowerPoint</Application>
  <PresentationFormat>Widescreen</PresentationFormat>
  <Paragraphs>97</Paragraphs>
  <Slides>25</Slides>
  <Notes>25</Notes>
  <HiddenSlides>0</HiddenSlides>
  <MMClips>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Century Gothic</vt:lpstr>
      <vt:lpstr>Office Theme</vt:lpstr>
      <vt:lpstr>1_Office Theme</vt:lpstr>
      <vt:lpstr>Acrobat Document</vt:lpstr>
      <vt:lpstr>Leadership for Service Transformation</vt:lpstr>
      <vt:lpstr>  The Journey  Please see Interactionz for this resource. </vt:lpstr>
      <vt:lpstr>  Enabling Good Lives Principles  Please see Interactionz for this resource. </vt:lpstr>
      <vt:lpstr>PowerPoint Presentation</vt:lpstr>
      <vt:lpstr>PowerPoint Presentation</vt:lpstr>
      <vt:lpstr>Humanly Approach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Statistics </vt:lpstr>
      <vt:lpstr>What are three things that worked well for you at today's workshop?</vt:lpstr>
      <vt:lpstr>What else could we do to support your own learning and transformation journey? </vt:lpstr>
      <vt:lpstr>What is one thing you will do when you get back to work to apply the learning you've had today?   </vt:lpstr>
      <vt:lpstr>Multi-Measure Reporting</vt:lpstr>
      <vt:lpstr>PowerPoint Presentation</vt:lpstr>
      <vt:lpstr>Practice &amp; Change Tools</vt:lpstr>
      <vt:lpstr>PowerPoint Presentation</vt:lpstr>
      <vt:lpstr>Sustainable Service Transformation needs robust…</vt:lpstr>
      <vt:lpstr>Upcoming 4-Phase Programme</vt:lpstr>
      <vt:lpstr>Humanly Offerings</vt:lpstr>
      <vt:lpstr>Karen Beard-Greer  Independent Living Services</vt:lpstr>
      <vt:lpstr>Leadership for Service Transformation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Nau mai haere mai Welcome</dc:title>
  <dc:creator>mike overwater</dc:creator>
  <cp:lastModifiedBy>Admin Nzdsn</cp:lastModifiedBy>
  <cp:revision>56</cp:revision>
  <dcterms:created xsi:type="dcterms:W3CDTF">2020-10-08T01:26:49Z</dcterms:created>
  <dcterms:modified xsi:type="dcterms:W3CDTF">2021-04-29T01:44:29Z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0x010100AA7C51A172162A4895EF05617BF74EF5</vt:lpwstr>
  </property>
</Properties>
</file>