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310" r:id="rId4"/>
    <p:sldId id="266" r:id="rId5"/>
    <p:sldId id="306" r:id="rId6"/>
    <p:sldId id="269" r:id="rId7"/>
    <p:sldId id="282" r:id="rId8"/>
    <p:sldId id="258" r:id="rId9"/>
    <p:sldId id="273" r:id="rId10"/>
    <p:sldId id="311" r:id="rId11"/>
    <p:sldId id="260" r:id="rId12"/>
    <p:sldId id="259" r:id="rId13"/>
    <p:sldId id="304" r:id="rId14"/>
    <p:sldId id="305" r:id="rId15"/>
    <p:sldId id="261" r:id="rId16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842" y="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BB173D-6375-4DBD-8D5D-BFA9B3FC6F54}" type="doc">
      <dgm:prSet loTypeId="urn:microsoft.com/office/officeart/2005/8/layout/chevron1" loCatId="process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en-NZ"/>
        </a:p>
      </dgm:t>
    </dgm:pt>
    <dgm:pt modelId="{71AA8DFC-F05C-4BEA-9EA4-782D89910CCC}">
      <dgm:prSet phldrT="[Text]"/>
      <dgm:spPr>
        <a:solidFill>
          <a:srgbClr val="B4C7E7"/>
        </a:solidFill>
      </dgm:spPr>
      <dgm:t>
        <a:bodyPr/>
        <a:lstStyle/>
        <a:p>
          <a:r>
            <a:rPr lang="en-NZ" dirty="0"/>
            <a:t>Milestone 1</a:t>
          </a:r>
        </a:p>
      </dgm:t>
    </dgm:pt>
    <dgm:pt modelId="{F90F9C68-1C8D-4AFA-AF08-A598A4E047CA}" type="parTrans" cxnId="{1CD285BF-8BC1-4E41-A872-B005A7FFC81D}">
      <dgm:prSet/>
      <dgm:spPr/>
      <dgm:t>
        <a:bodyPr/>
        <a:lstStyle/>
        <a:p>
          <a:endParaRPr lang="en-NZ"/>
        </a:p>
      </dgm:t>
    </dgm:pt>
    <dgm:pt modelId="{C6570831-EB52-45E4-B4CC-E3FF57DCAE29}" type="sibTrans" cxnId="{1CD285BF-8BC1-4E41-A872-B005A7FFC81D}">
      <dgm:prSet/>
      <dgm:spPr/>
      <dgm:t>
        <a:bodyPr/>
        <a:lstStyle/>
        <a:p>
          <a:endParaRPr lang="en-NZ"/>
        </a:p>
      </dgm:t>
    </dgm:pt>
    <dgm:pt modelId="{533CBC5F-236F-4CAE-96DC-26FC54732B79}">
      <dgm:prSet phldrT="[Text]"/>
      <dgm:spPr>
        <a:solidFill>
          <a:srgbClr val="A3B9E1"/>
        </a:solidFill>
      </dgm:spPr>
      <dgm:t>
        <a:bodyPr/>
        <a:lstStyle/>
        <a:p>
          <a:r>
            <a:rPr lang="en-NZ" dirty="0"/>
            <a:t>Milestone 2</a:t>
          </a:r>
        </a:p>
      </dgm:t>
    </dgm:pt>
    <dgm:pt modelId="{AD6EDDA2-1DA6-4C82-BA03-28340ABE8313}" type="parTrans" cxnId="{5106A5F8-9BD4-427B-A0D9-6A5E430DC805}">
      <dgm:prSet/>
      <dgm:spPr/>
      <dgm:t>
        <a:bodyPr/>
        <a:lstStyle/>
        <a:p>
          <a:endParaRPr lang="en-NZ"/>
        </a:p>
      </dgm:t>
    </dgm:pt>
    <dgm:pt modelId="{2DE852DD-CC09-490A-84AF-D19B027B5197}" type="sibTrans" cxnId="{5106A5F8-9BD4-427B-A0D9-6A5E430DC805}">
      <dgm:prSet/>
      <dgm:spPr/>
      <dgm:t>
        <a:bodyPr/>
        <a:lstStyle/>
        <a:p>
          <a:endParaRPr lang="en-NZ"/>
        </a:p>
      </dgm:t>
    </dgm:pt>
    <dgm:pt modelId="{83147D9D-3AB0-4E4A-BF04-266F2B56C4D0}">
      <dgm:prSet phldrT="[Text]"/>
      <dgm:spPr>
        <a:solidFill>
          <a:srgbClr val="86AEDE"/>
        </a:solidFill>
      </dgm:spPr>
      <dgm:t>
        <a:bodyPr/>
        <a:lstStyle/>
        <a:p>
          <a:r>
            <a:rPr lang="en-NZ" dirty="0"/>
            <a:t>Milestone 3</a:t>
          </a:r>
        </a:p>
      </dgm:t>
    </dgm:pt>
    <dgm:pt modelId="{3AF7FAB0-0BD9-4BF9-8A5D-0BF4D148C3B0}" type="parTrans" cxnId="{A036F56F-2CF1-466A-8D0E-204B0B7B275A}">
      <dgm:prSet/>
      <dgm:spPr/>
      <dgm:t>
        <a:bodyPr/>
        <a:lstStyle/>
        <a:p>
          <a:endParaRPr lang="en-NZ"/>
        </a:p>
      </dgm:t>
    </dgm:pt>
    <dgm:pt modelId="{C87B7770-FB3F-48EE-9CA8-242EFE35C45A}" type="sibTrans" cxnId="{A036F56F-2CF1-466A-8D0E-204B0B7B275A}">
      <dgm:prSet/>
      <dgm:spPr/>
      <dgm:t>
        <a:bodyPr/>
        <a:lstStyle/>
        <a:p>
          <a:endParaRPr lang="en-NZ"/>
        </a:p>
      </dgm:t>
    </dgm:pt>
    <dgm:pt modelId="{959DA183-23AB-4CE2-86A8-BC6F1C9D10F4}">
      <dgm:prSet phldrT="[Text]"/>
      <dgm:spPr>
        <a:solidFill>
          <a:srgbClr val="6294CC"/>
        </a:solidFill>
      </dgm:spPr>
      <dgm:t>
        <a:bodyPr/>
        <a:lstStyle/>
        <a:p>
          <a:r>
            <a:rPr lang="en-NZ" dirty="0"/>
            <a:t>Milestone 4</a:t>
          </a:r>
        </a:p>
      </dgm:t>
    </dgm:pt>
    <dgm:pt modelId="{7C77A2B6-8CFA-486A-88A7-740665D57122}" type="parTrans" cxnId="{D6991458-E570-43CD-BA06-96247A82541C}">
      <dgm:prSet/>
      <dgm:spPr/>
      <dgm:t>
        <a:bodyPr/>
        <a:lstStyle/>
        <a:p>
          <a:endParaRPr lang="en-NZ"/>
        </a:p>
      </dgm:t>
    </dgm:pt>
    <dgm:pt modelId="{0124065C-CD1F-48C4-A6F8-2C6E51907985}" type="sibTrans" cxnId="{D6991458-E570-43CD-BA06-96247A82541C}">
      <dgm:prSet/>
      <dgm:spPr/>
      <dgm:t>
        <a:bodyPr/>
        <a:lstStyle/>
        <a:p>
          <a:endParaRPr lang="en-NZ"/>
        </a:p>
      </dgm:t>
    </dgm:pt>
    <dgm:pt modelId="{A35FB332-4A50-444C-B390-EDCFCEBFFB9E}">
      <dgm:prSet phldrT="[Text]"/>
      <dgm:spPr>
        <a:solidFill>
          <a:srgbClr val="3F7DC1"/>
        </a:solidFill>
      </dgm:spPr>
      <dgm:t>
        <a:bodyPr/>
        <a:lstStyle/>
        <a:p>
          <a:r>
            <a:rPr lang="en-NZ" dirty="0"/>
            <a:t>Milestone 5</a:t>
          </a:r>
        </a:p>
      </dgm:t>
    </dgm:pt>
    <dgm:pt modelId="{63AFD856-0F96-439E-8953-BF29613B1055}" type="parTrans" cxnId="{297050BC-374A-41D0-BD1C-6B511C0E29F6}">
      <dgm:prSet/>
      <dgm:spPr/>
      <dgm:t>
        <a:bodyPr/>
        <a:lstStyle/>
        <a:p>
          <a:endParaRPr lang="en-NZ"/>
        </a:p>
      </dgm:t>
    </dgm:pt>
    <dgm:pt modelId="{E0096133-1A08-42A1-8477-775787AC627D}" type="sibTrans" cxnId="{297050BC-374A-41D0-BD1C-6B511C0E29F6}">
      <dgm:prSet/>
      <dgm:spPr/>
      <dgm:t>
        <a:bodyPr/>
        <a:lstStyle/>
        <a:p>
          <a:endParaRPr lang="en-NZ"/>
        </a:p>
      </dgm:t>
    </dgm:pt>
    <dgm:pt modelId="{DC0A05F4-937B-4DE9-A697-2DF024145786}">
      <dgm:prSet phldrT="[Text]"/>
      <dgm:spPr>
        <a:solidFill>
          <a:srgbClr val="285284"/>
        </a:solidFill>
      </dgm:spPr>
      <dgm:t>
        <a:bodyPr/>
        <a:lstStyle/>
        <a:p>
          <a:r>
            <a:rPr lang="en-NZ" dirty="0"/>
            <a:t>Milestone 6</a:t>
          </a:r>
        </a:p>
      </dgm:t>
    </dgm:pt>
    <dgm:pt modelId="{704D8257-8E1E-485C-AE2B-5DFDA400526F}" type="parTrans" cxnId="{E37F5069-717F-4D8C-87AA-F7360E0A5F62}">
      <dgm:prSet/>
      <dgm:spPr/>
      <dgm:t>
        <a:bodyPr/>
        <a:lstStyle/>
        <a:p>
          <a:endParaRPr lang="en-NZ"/>
        </a:p>
      </dgm:t>
    </dgm:pt>
    <dgm:pt modelId="{A441B0F1-B581-4FB3-9C96-A201CBFD7335}" type="sibTrans" cxnId="{E37F5069-717F-4D8C-87AA-F7360E0A5F62}">
      <dgm:prSet/>
      <dgm:spPr/>
      <dgm:t>
        <a:bodyPr/>
        <a:lstStyle/>
        <a:p>
          <a:endParaRPr lang="en-NZ"/>
        </a:p>
      </dgm:t>
    </dgm:pt>
    <dgm:pt modelId="{DFBB8B76-4513-49C7-9704-0A2E494D0A72}">
      <dgm:prSet phldrT="[Text]" custT="1"/>
      <dgm:spPr/>
      <dgm:t>
        <a:bodyPr/>
        <a:lstStyle/>
        <a:p>
          <a:r>
            <a:rPr lang="en-NZ" sz="1100" dirty="0"/>
            <a:t>Claim lodged</a:t>
          </a:r>
        </a:p>
      </dgm:t>
    </dgm:pt>
    <dgm:pt modelId="{C43B9B5F-0B9B-492F-A5D2-4F38000FDC28}" type="parTrans" cxnId="{858BC4F7-5983-4CAC-9CCE-065EDBC0B2D6}">
      <dgm:prSet/>
      <dgm:spPr/>
      <dgm:t>
        <a:bodyPr/>
        <a:lstStyle/>
        <a:p>
          <a:endParaRPr lang="en-NZ"/>
        </a:p>
      </dgm:t>
    </dgm:pt>
    <dgm:pt modelId="{E63F6088-458A-419D-9705-B5FABF530213}" type="sibTrans" cxnId="{858BC4F7-5983-4CAC-9CCE-065EDBC0B2D6}">
      <dgm:prSet/>
      <dgm:spPr/>
      <dgm:t>
        <a:bodyPr/>
        <a:lstStyle/>
        <a:p>
          <a:endParaRPr lang="en-NZ"/>
        </a:p>
      </dgm:t>
    </dgm:pt>
    <dgm:pt modelId="{0E3BBEBA-4DA6-4EDA-9243-ECB2AD4F994D}">
      <dgm:prSet phldrT="[Text]" custT="1"/>
      <dgm:spPr/>
      <dgm:t>
        <a:bodyPr/>
        <a:lstStyle/>
        <a:p>
          <a:r>
            <a:rPr lang="en-NZ" sz="1100" dirty="0"/>
            <a:t>Employers accept as ‘arguable’</a:t>
          </a:r>
        </a:p>
      </dgm:t>
    </dgm:pt>
    <dgm:pt modelId="{EAEE2F45-265F-4355-83E8-33BA99C6EC45}" type="parTrans" cxnId="{7555A0F7-76C5-4F5B-B867-33684003052C}">
      <dgm:prSet/>
      <dgm:spPr/>
      <dgm:t>
        <a:bodyPr/>
        <a:lstStyle/>
        <a:p>
          <a:endParaRPr lang="en-NZ"/>
        </a:p>
      </dgm:t>
    </dgm:pt>
    <dgm:pt modelId="{B5653DE1-D3E1-4975-A904-7F04FC013AF7}" type="sibTrans" cxnId="{7555A0F7-76C5-4F5B-B867-33684003052C}">
      <dgm:prSet/>
      <dgm:spPr/>
      <dgm:t>
        <a:bodyPr/>
        <a:lstStyle/>
        <a:p>
          <a:endParaRPr lang="en-NZ"/>
        </a:p>
      </dgm:t>
    </dgm:pt>
    <dgm:pt modelId="{2F14C11B-A2AA-4CD1-9ECB-C6CDC1488350}">
      <dgm:prSet phldrT="[Text]" custT="1"/>
      <dgm:spPr/>
      <dgm:t>
        <a:bodyPr/>
        <a:lstStyle/>
        <a:p>
          <a:r>
            <a:rPr lang="en-NZ" sz="1100" dirty="0"/>
            <a:t>Employer initial bargaining strategy</a:t>
          </a:r>
        </a:p>
      </dgm:t>
    </dgm:pt>
    <dgm:pt modelId="{48568FB1-08D3-4276-A5F5-8064115713D2}" type="parTrans" cxnId="{6CFD9211-9B18-4E5C-A896-13FCE0B7F468}">
      <dgm:prSet/>
      <dgm:spPr/>
      <dgm:t>
        <a:bodyPr/>
        <a:lstStyle/>
        <a:p>
          <a:endParaRPr lang="en-NZ"/>
        </a:p>
      </dgm:t>
    </dgm:pt>
    <dgm:pt modelId="{C63C21EA-CA89-4B28-901A-E2D7F7A047E3}" type="sibTrans" cxnId="{6CFD9211-9B18-4E5C-A896-13FCE0B7F468}">
      <dgm:prSet/>
      <dgm:spPr/>
      <dgm:t>
        <a:bodyPr/>
        <a:lstStyle/>
        <a:p>
          <a:endParaRPr lang="en-NZ"/>
        </a:p>
      </dgm:t>
    </dgm:pt>
    <dgm:pt modelId="{A9F78FE0-D777-478D-B06A-3B4E179038FD}">
      <dgm:prSet phldrT="[Text]" custT="1"/>
      <dgm:spPr/>
      <dgm:t>
        <a:bodyPr/>
        <a:lstStyle/>
        <a:p>
          <a:r>
            <a:rPr lang="en-NZ" sz="1100" dirty="0"/>
            <a:t>Assess work of claimant and comparators</a:t>
          </a:r>
        </a:p>
      </dgm:t>
    </dgm:pt>
    <dgm:pt modelId="{3D43624C-9628-4D6F-AE16-C8C23CF78133}" type="parTrans" cxnId="{56ED378B-3445-453F-84E1-65366084E9DC}">
      <dgm:prSet/>
      <dgm:spPr/>
      <dgm:t>
        <a:bodyPr/>
        <a:lstStyle/>
        <a:p>
          <a:endParaRPr lang="en-NZ"/>
        </a:p>
      </dgm:t>
    </dgm:pt>
    <dgm:pt modelId="{02AF96DA-0C5E-4F1E-9C03-9FE8B250A6C2}" type="sibTrans" cxnId="{56ED378B-3445-453F-84E1-65366084E9DC}">
      <dgm:prSet/>
      <dgm:spPr/>
      <dgm:t>
        <a:bodyPr/>
        <a:lstStyle/>
        <a:p>
          <a:endParaRPr lang="en-NZ"/>
        </a:p>
      </dgm:t>
    </dgm:pt>
    <dgm:pt modelId="{0358ED64-0ADD-4F25-ADE8-EF1CD1B37E3E}">
      <dgm:prSet phldrT="[Text]" custT="1"/>
      <dgm:spPr/>
      <dgm:t>
        <a:bodyPr/>
        <a:lstStyle/>
        <a:p>
          <a:r>
            <a:rPr lang="en-NZ" sz="1100" dirty="0"/>
            <a:t>Assess under-valuation: compare rem and T&amp;Cs </a:t>
          </a:r>
        </a:p>
      </dgm:t>
    </dgm:pt>
    <dgm:pt modelId="{D3654275-55EB-40D7-8225-D02A37D2033B}" type="parTrans" cxnId="{0D9F031C-7087-48C8-88BE-C70BAC7664CE}">
      <dgm:prSet/>
      <dgm:spPr/>
      <dgm:t>
        <a:bodyPr/>
        <a:lstStyle/>
        <a:p>
          <a:endParaRPr lang="en-NZ"/>
        </a:p>
      </dgm:t>
    </dgm:pt>
    <dgm:pt modelId="{2935B730-617D-4137-8EBC-8C7CCB8AA54F}" type="sibTrans" cxnId="{0D9F031C-7087-48C8-88BE-C70BAC7664CE}">
      <dgm:prSet/>
      <dgm:spPr/>
      <dgm:t>
        <a:bodyPr/>
        <a:lstStyle/>
        <a:p>
          <a:endParaRPr lang="en-NZ"/>
        </a:p>
      </dgm:t>
    </dgm:pt>
    <dgm:pt modelId="{1EDAAD1E-F83A-492B-9196-D37176855DF6}">
      <dgm:prSet phldrT="[Text]" custT="1"/>
      <dgm:spPr/>
      <dgm:t>
        <a:bodyPr/>
        <a:lstStyle/>
        <a:p>
          <a:r>
            <a:rPr lang="en-NZ" sz="1100" dirty="0"/>
            <a:t>Employer settlement strategy</a:t>
          </a:r>
        </a:p>
      </dgm:t>
    </dgm:pt>
    <dgm:pt modelId="{82F32B1D-138B-4F8E-940B-F65F0EC7F0E2}" type="parTrans" cxnId="{30E742D0-65D1-4AA5-9E6E-B6C70AB38DC8}">
      <dgm:prSet/>
      <dgm:spPr/>
      <dgm:t>
        <a:bodyPr/>
        <a:lstStyle/>
        <a:p>
          <a:endParaRPr lang="en-NZ"/>
        </a:p>
      </dgm:t>
    </dgm:pt>
    <dgm:pt modelId="{A8C2B903-948B-4FC6-90C4-827BC5852E0B}" type="sibTrans" cxnId="{30E742D0-65D1-4AA5-9E6E-B6C70AB38DC8}">
      <dgm:prSet/>
      <dgm:spPr/>
      <dgm:t>
        <a:bodyPr/>
        <a:lstStyle/>
        <a:p>
          <a:endParaRPr lang="en-NZ"/>
        </a:p>
      </dgm:t>
    </dgm:pt>
    <dgm:pt modelId="{D95959D8-63D5-4C38-8751-10695C5742E6}">
      <dgm:prSet phldrT="[Text]" custT="1"/>
      <dgm:spPr/>
      <dgm:t>
        <a:bodyPr/>
        <a:lstStyle/>
        <a:p>
          <a:r>
            <a:rPr lang="en-NZ" sz="1100" dirty="0"/>
            <a:t>Proposed settlement assessed</a:t>
          </a:r>
        </a:p>
      </dgm:t>
    </dgm:pt>
    <dgm:pt modelId="{28301792-5929-49AD-B873-A8901BD10F80}" type="parTrans" cxnId="{4569C9D8-D4EA-414F-978F-F3EDF8F109E5}">
      <dgm:prSet/>
      <dgm:spPr/>
      <dgm:t>
        <a:bodyPr/>
        <a:lstStyle/>
        <a:p>
          <a:endParaRPr lang="en-NZ"/>
        </a:p>
      </dgm:t>
    </dgm:pt>
    <dgm:pt modelId="{7DFF721A-5A96-4113-BA77-BBF9D4DBB98A}" type="sibTrans" cxnId="{4569C9D8-D4EA-414F-978F-F3EDF8F109E5}">
      <dgm:prSet/>
      <dgm:spPr/>
      <dgm:t>
        <a:bodyPr/>
        <a:lstStyle/>
        <a:p>
          <a:endParaRPr lang="en-NZ"/>
        </a:p>
      </dgm:t>
    </dgm:pt>
    <dgm:pt modelId="{018B9ECA-2F5E-41B2-8030-49225C9BB538}" type="pres">
      <dgm:prSet presAssocID="{96BB173D-6375-4DBD-8D5D-BFA9B3FC6F54}" presName="Name0" presStyleCnt="0">
        <dgm:presLayoutVars>
          <dgm:dir/>
          <dgm:animLvl val="lvl"/>
          <dgm:resizeHandles val="exact"/>
        </dgm:presLayoutVars>
      </dgm:prSet>
      <dgm:spPr/>
    </dgm:pt>
    <dgm:pt modelId="{FBD41D06-4698-4CD7-853E-003FF51BD80A}" type="pres">
      <dgm:prSet presAssocID="{71AA8DFC-F05C-4BEA-9EA4-782D89910CCC}" presName="composite" presStyleCnt="0"/>
      <dgm:spPr/>
    </dgm:pt>
    <dgm:pt modelId="{17BE08A4-C8E9-41D9-B77C-0367394E5E8D}" type="pres">
      <dgm:prSet presAssocID="{71AA8DFC-F05C-4BEA-9EA4-782D89910CCC}" presName="parTx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C5520807-48A2-4912-98A8-45E7CDFADCAE}" type="pres">
      <dgm:prSet presAssocID="{71AA8DFC-F05C-4BEA-9EA4-782D89910CCC}" presName="desTx" presStyleLbl="revTx" presStyleIdx="0" presStyleCnt="6">
        <dgm:presLayoutVars>
          <dgm:bulletEnabled val="1"/>
        </dgm:presLayoutVars>
      </dgm:prSet>
      <dgm:spPr/>
    </dgm:pt>
    <dgm:pt modelId="{FC923CA4-D49C-4208-BC64-689FD9FFCA7B}" type="pres">
      <dgm:prSet presAssocID="{C6570831-EB52-45E4-B4CC-E3FF57DCAE29}" presName="space" presStyleCnt="0"/>
      <dgm:spPr/>
    </dgm:pt>
    <dgm:pt modelId="{9B9DA24B-ACF7-4020-B59F-346C467CFCE1}" type="pres">
      <dgm:prSet presAssocID="{533CBC5F-236F-4CAE-96DC-26FC54732B79}" presName="composite" presStyleCnt="0"/>
      <dgm:spPr/>
    </dgm:pt>
    <dgm:pt modelId="{C1EFB288-634F-41D7-A321-97A2E0262B5B}" type="pres">
      <dgm:prSet presAssocID="{533CBC5F-236F-4CAE-96DC-26FC54732B79}" presName="parTx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DB9B95BD-7526-4E36-A217-BBB5D9EBF496}" type="pres">
      <dgm:prSet presAssocID="{533CBC5F-236F-4CAE-96DC-26FC54732B79}" presName="desTx" presStyleLbl="revTx" presStyleIdx="1" presStyleCnt="6">
        <dgm:presLayoutVars>
          <dgm:bulletEnabled val="1"/>
        </dgm:presLayoutVars>
      </dgm:prSet>
      <dgm:spPr/>
    </dgm:pt>
    <dgm:pt modelId="{BA327D3A-D94F-46E2-9F24-1562B758F2F2}" type="pres">
      <dgm:prSet presAssocID="{2DE852DD-CC09-490A-84AF-D19B027B5197}" presName="space" presStyleCnt="0"/>
      <dgm:spPr/>
    </dgm:pt>
    <dgm:pt modelId="{EAE3702D-E483-4267-880A-312525D0A290}" type="pres">
      <dgm:prSet presAssocID="{83147D9D-3AB0-4E4A-BF04-266F2B56C4D0}" presName="composite" presStyleCnt="0"/>
      <dgm:spPr/>
    </dgm:pt>
    <dgm:pt modelId="{5A854204-ED46-4F07-B8F4-EFB2DBB5BF42}" type="pres">
      <dgm:prSet presAssocID="{83147D9D-3AB0-4E4A-BF04-266F2B56C4D0}" presName="parTx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1D22FDFA-C6CA-42DE-9936-6708F7534F9B}" type="pres">
      <dgm:prSet presAssocID="{83147D9D-3AB0-4E4A-BF04-266F2B56C4D0}" presName="desTx" presStyleLbl="revTx" presStyleIdx="2" presStyleCnt="6">
        <dgm:presLayoutVars>
          <dgm:bulletEnabled val="1"/>
        </dgm:presLayoutVars>
      </dgm:prSet>
      <dgm:spPr/>
    </dgm:pt>
    <dgm:pt modelId="{EB53F281-E8E8-453E-9A6C-795734A5445B}" type="pres">
      <dgm:prSet presAssocID="{C87B7770-FB3F-48EE-9CA8-242EFE35C45A}" presName="space" presStyleCnt="0"/>
      <dgm:spPr/>
    </dgm:pt>
    <dgm:pt modelId="{FFC65226-53CD-4B6E-8692-DED0D954E0FA}" type="pres">
      <dgm:prSet presAssocID="{959DA183-23AB-4CE2-86A8-BC6F1C9D10F4}" presName="composite" presStyleCnt="0"/>
      <dgm:spPr/>
    </dgm:pt>
    <dgm:pt modelId="{C2294086-BA9A-48B3-A3E0-E76337CE5BCD}" type="pres">
      <dgm:prSet presAssocID="{959DA183-23AB-4CE2-86A8-BC6F1C9D10F4}" presName="parTx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C232CC06-E68C-485C-9FE0-48BAA0312039}" type="pres">
      <dgm:prSet presAssocID="{959DA183-23AB-4CE2-86A8-BC6F1C9D10F4}" presName="desTx" presStyleLbl="revTx" presStyleIdx="3" presStyleCnt="6">
        <dgm:presLayoutVars>
          <dgm:bulletEnabled val="1"/>
        </dgm:presLayoutVars>
      </dgm:prSet>
      <dgm:spPr/>
    </dgm:pt>
    <dgm:pt modelId="{E56D58BF-C61F-420E-BD34-ADB394920D4F}" type="pres">
      <dgm:prSet presAssocID="{0124065C-CD1F-48C4-A6F8-2C6E51907985}" presName="space" presStyleCnt="0"/>
      <dgm:spPr/>
    </dgm:pt>
    <dgm:pt modelId="{CFA53AFA-8119-44FF-8374-D7777CB9553A}" type="pres">
      <dgm:prSet presAssocID="{A35FB332-4A50-444C-B390-EDCFCEBFFB9E}" presName="composite" presStyleCnt="0"/>
      <dgm:spPr/>
    </dgm:pt>
    <dgm:pt modelId="{D89046A1-E368-47BB-BBEA-6B1CD0796915}" type="pres">
      <dgm:prSet presAssocID="{A35FB332-4A50-444C-B390-EDCFCEBFFB9E}" presName="parTx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B1246DFB-844D-4D93-A0BB-1CD08DF21CDC}" type="pres">
      <dgm:prSet presAssocID="{A35FB332-4A50-444C-B390-EDCFCEBFFB9E}" presName="desTx" presStyleLbl="revTx" presStyleIdx="4" presStyleCnt="6">
        <dgm:presLayoutVars>
          <dgm:bulletEnabled val="1"/>
        </dgm:presLayoutVars>
      </dgm:prSet>
      <dgm:spPr/>
    </dgm:pt>
    <dgm:pt modelId="{FD06AA43-C8D3-4D21-AFC4-6E7090BDF7A0}" type="pres">
      <dgm:prSet presAssocID="{E0096133-1A08-42A1-8477-775787AC627D}" presName="space" presStyleCnt="0"/>
      <dgm:spPr/>
    </dgm:pt>
    <dgm:pt modelId="{895FD251-D66A-4C4D-82FF-F089F15519F4}" type="pres">
      <dgm:prSet presAssocID="{DC0A05F4-937B-4DE9-A697-2DF024145786}" presName="composite" presStyleCnt="0"/>
      <dgm:spPr/>
    </dgm:pt>
    <dgm:pt modelId="{4577C5DD-D43E-4B4E-BC61-883807E7E9A1}" type="pres">
      <dgm:prSet presAssocID="{DC0A05F4-937B-4DE9-A697-2DF024145786}" presName="parTx" presStyleLbl="node1" presStyleIdx="5" presStyleCnt="6">
        <dgm:presLayoutVars>
          <dgm:chMax val="0"/>
          <dgm:chPref val="0"/>
          <dgm:bulletEnabled val="1"/>
        </dgm:presLayoutVars>
      </dgm:prSet>
      <dgm:spPr/>
    </dgm:pt>
    <dgm:pt modelId="{339D4137-CB63-479D-865B-E5A8C07AC2BB}" type="pres">
      <dgm:prSet presAssocID="{DC0A05F4-937B-4DE9-A697-2DF024145786}" presName="desTx" presStyleLbl="revTx" presStyleIdx="5" presStyleCnt="6">
        <dgm:presLayoutVars>
          <dgm:bulletEnabled val="1"/>
        </dgm:presLayoutVars>
      </dgm:prSet>
      <dgm:spPr/>
    </dgm:pt>
  </dgm:ptLst>
  <dgm:cxnLst>
    <dgm:cxn modelId="{6CFD9211-9B18-4E5C-A896-13FCE0B7F468}" srcId="{533CBC5F-236F-4CAE-96DC-26FC54732B79}" destId="{2F14C11B-A2AA-4CD1-9ECB-C6CDC1488350}" srcOrd="0" destOrd="0" parTransId="{48568FB1-08D3-4276-A5F5-8064115713D2}" sibTransId="{C63C21EA-CA89-4B28-901A-E2D7F7A047E3}"/>
    <dgm:cxn modelId="{0D9F031C-7087-48C8-88BE-C70BAC7664CE}" srcId="{959DA183-23AB-4CE2-86A8-BC6F1C9D10F4}" destId="{0358ED64-0ADD-4F25-ADE8-EF1CD1B37E3E}" srcOrd="0" destOrd="0" parTransId="{D3654275-55EB-40D7-8225-D02A37D2033B}" sibTransId="{2935B730-617D-4137-8EBC-8C7CCB8AA54F}"/>
    <dgm:cxn modelId="{0D7A5932-21E6-47D4-8DD8-1B6B66EF027F}" type="presOf" srcId="{D95959D8-63D5-4C38-8751-10695C5742E6}" destId="{339D4137-CB63-479D-865B-E5A8C07AC2BB}" srcOrd="0" destOrd="0" presId="urn:microsoft.com/office/officeart/2005/8/layout/chevron1"/>
    <dgm:cxn modelId="{CF278B35-916B-402B-9862-CBFC2C424708}" type="presOf" srcId="{0E3BBEBA-4DA6-4EDA-9243-ECB2AD4F994D}" destId="{C5520807-48A2-4912-98A8-45E7CDFADCAE}" srcOrd="0" destOrd="1" presId="urn:microsoft.com/office/officeart/2005/8/layout/chevron1"/>
    <dgm:cxn modelId="{0DDE1563-EBB0-46EE-9466-2A061BB8EB7A}" type="presOf" srcId="{959DA183-23AB-4CE2-86A8-BC6F1C9D10F4}" destId="{C2294086-BA9A-48B3-A3E0-E76337CE5BCD}" srcOrd="0" destOrd="0" presId="urn:microsoft.com/office/officeart/2005/8/layout/chevron1"/>
    <dgm:cxn modelId="{E37F5069-717F-4D8C-87AA-F7360E0A5F62}" srcId="{96BB173D-6375-4DBD-8D5D-BFA9B3FC6F54}" destId="{DC0A05F4-937B-4DE9-A697-2DF024145786}" srcOrd="5" destOrd="0" parTransId="{704D8257-8E1E-485C-AE2B-5DFDA400526F}" sibTransId="{A441B0F1-B581-4FB3-9C96-A201CBFD7335}"/>
    <dgm:cxn modelId="{A036F56F-2CF1-466A-8D0E-204B0B7B275A}" srcId="{96BB173D-6375-4DBD-8D5D-BFA9B3FC6F54}" destId="{83147D9D-3AB0-4E4A-BF04-266F2B56C4D0}" srcOrd="2" destOrd="0" parTransId="{3AF7FAB0-0BD9-4BF9-8A5D-0BF4D148C3B0}" sibTransId="{C87B7770-FB3F-48EE-9CA8-242EFE35C45A}"/>
    <dgm:cxn modelId="{838AFC71-917A-4A5A-ACEF-1836CA24D438}" type="presOf" srcId="{96BB173D-6375-4DBD-8D5D-BFA9B3FC6F54}" destId="{018B9ECA-2F5E-41B2-8030-49225C9BB538}" srcOrd="0" destOrd="0" presId="urn:microsoft.com/office/officeart/2005/8/layout/chevron1"/>
    <dgm:cxn modelId="{D6991458-E570-43CD-BA06-96247A82541C}" srcId="{96BB173D-6375-4DBD-8D5D-BFA9B3FC6F54}" destId="{959DA183-23AB-4CE2-86A8-BC6F1C9D10F4}" srcOrd="3" destOrd="0" parTransId="{7C77A2B6-8CFA-486A-88A7-740665D57122}" sibTransId="{0124065C-CD1F-48C4-A6F8-2C6E51907985}"/>
    <dgm:cxn modelId="{98967079-B881-44AD-BB34-ED9A0DA946CC}" type="presOf" srcId="{1EDAAD1E-F83A-492B-9196-D37176855DF6}" destId="{B1246DFB-844D-4D93-A0BB-1CD08DF21CDC}" srcOrd="0" destOrd="0" presId="urn:microsoft.com/office/officeart/2005/8/layout/chevron1"/>
    <dgm:cxn modelId="{718DFD5A-48FF-43A7-9B41-B6877B6DDE62}" type="presOf" srcId="{0358ED64-0ADD-4F25-ADE8-EF1CD1B37E3E}" destId="{C232CC06-E68C-485C-9FE0-48BAA0312039}" srcOrd="0" destOrd="0" presId="urn:microsoft.com/office/officeart/2005/8/layout/chevron1"/>
    <dgm:cxn modelId="{7CD77C85-943A-4646-ADD1-AC76C9DD2B5D}" type="presOf" srcId="{533CBC5F-236F-4CAE-96DC-26FC54732B79}" destId="{C1EFB288-634F-41D7-A321-97A2E0262B5B}" srcOrd="0" destOrd="0" presId="urn:microsoft.com/office/officeart/2005/8/layout/chevron1"/>
    <dgm:cxn modelId="{1B6D3789-9ACE-4E64-87F9-5C87A1B43722}" type="presOf" srcId="{83147D9D-3AB0-4E4A-BF04-266F2B56C4D0}" destId="{5A854204-ED46-4F07-B8F4-EFB2DBB5BF42}" srcOrd="0" destOrd="0" presId="urn:microsoft.com/office/officeart/2005/8/layout/chevron1"/>
    <dgm:cxn modelId="{56ED378B-3445-453F-84E1-65366084E9DC}" srcId="{83147D9D-3AB0-4E4A-BF04-266F2B56C4D0}" destId="{A9F78FE0-D777-478D-B06A-3B4E179038FD}" srcOrd="0" destOrd="0" parTransId="{3D43624C-9628-4D6F-AE16-C8C23CF78133}" sibTransId="{02AF96DA-0C5E-4F1E-9C03-9FE8B250A6C2}"/>
    <dgm:cxn modelId="{9129D999-C02C-432B-B870-866325F1ABD3}" type="presOf" srcId="{71AA8DFC-F05C-4BEA-9EA4-782D89910CCC}" destId="{17BE08A4-C8E9-41D9-B77C-0367394E5E8D}" srcOrd="0" destOrd="0" presId="urn:microsoft.com/office/officeart/2005/8/layout/chevron1"/>
    <dgm:cxn modelId="{C00846A7-F928-4405-91D8-E34AD19DFB17}" type="presOf" srcId="{A35FB332-4A50-444C-B390-EDCFCEBFFB9E}" destId="{D89046A1-E368-47BB-BBEA-6B1CD0796915}" srcOrd="0" destOrd="0" presId="urn:microsoft.com/office/officeart/2005/8/layout/chevron1"/>
    <dgm:cxn modelId="{297050BC-374A-41D0-BD1C-6B511C0E29F6}" srcId="{96BB173D-6375-4DBD-8D5D-BFA9B3FC6F54}" destId="{A35FB332-4A50-444C-B390-EDCFCEBFFB9E}" srcOrd="4" destOrd="0" parTransId="{63AFD856-0F96-439E-8953-BF29613B1055}" sibTransId="{E0096133-1A08-42A1-8477-775787AC627D}"/>
    <dgm:cxn modelId="{247357BE-ED94-42E5-862C-3DAE9EE6B473}" type="presOf" srcId="{2F14C11B-A2AA-4CD1-9ECB-C6CDC1488350}" destId="{DB9B95BD-7526-4E36-A217-BBB5D9EBF496}" srcOrd="0" destOrd="0" presId="urn:microsoft.com/office/officeart/2005/8/layout/chevron1"/>
    <dgm:cxn modelId="{1CD285BF-8BC1-4E41-A872-B005A7FFC81D}" srcId="{96BB173D-6375-4DBD-8D5D-BFA9B3FC6F54}" destId="{71AA8DFC-F05C-4BEA-9EA4-782D89910CCC}" srcOrd="0" destOrd="0" parTransId="{F90F9C68-1C8D-4AFA-AF08-A598A4E047CA}" sibTransId="{C6570831-EB52-45E4-B4CC-E3FF57DCAE29}"/>
    <dgm:cxn modelId="{3C48A7C6-BF8D-40A0-A76D-4E75F6DB334D}" type="presOf" srcId="{DFBB8B76-4513-49C7-9704-0A2E494D0A72}" destId="{C5520807-48A2-4912-98A8-45E7CDFADCAE}" srcOrd="0" destOrd="0" presId="urn:microsoft.com/office/officeart/2005/8/layout/chevron1"/>
    <dgm:cxn modelId="{30E742D0-65D1-4AA5-9E6E-B6C70AB38DC8}" srcId="{A35FB332-4A50-444C-B390-EDCFCEBFFB9E}" destId="{1EDAAD1E-F83A-492B-9196-D37176855DF6}" srcOrd="0" destOrd="0" parTransId="{82F32B1D-138B-4F8E-940B-F65F0EC7F0E2}" sibTransId="{A8C2B903-948B-4FC6-90C4-827BC5852E0B}"/>
    <dgm:cxn modelId="{4569C9D8-D4EA-414F-978F-F3EDF8F109E5}" srcId="{DC0A05F4-937B-4DE9-A697-2DF024145786}" destId="{D95959D8-63D5-4C38-8751-10695C5742E6}" srcOrd="0" destOrd="0" parTransId="{28301792-5929-49AD-B873-A8901BD10F80}" sibTransId="{7DFF721A-5A96-4113-BA77-BBF9D4DBB98A}"/>
    <dgm:cxn modelId="{BC23BCE0-6556-4169-8D7E-261C710706B6}" type="presOf" srcId="{A9F78FE0-D777-478D-B06A-3B4E179038FD}" destId="{1D22FDFA-C6CA-42DE-9936-6708F7534F9B}" srcOrd="0" destOrd="0" presId="urn:microsoft.com/office/officeart/2005/8/layout/chevron1"/>
    <dgm:cxn modelId="{2BEEA9E4-03A8-4CF6-B2AE-2FDAD92C2551}" type="presOf" srcId="{DC0A05F4-937B-4DE9-A697-2DF024145786}" destId="{4577C5DD-D43E-4B4E-BC61-883807E7E9A1}" srcOrd="0" destOrd="0" presId="urn:microsoft.com/office/officeart/2005/8/layout/chevron1"/>
    <dgm:cxn modelId="{7555A0F7-76C5-4F5B-B867-33684003052C}" srcId="{71AA8DFC-F05C-4BEA-9EA4-782D89910CCC}" destId="{0E3BBEBA-4DA6-4EDA-9243-ECB2AD4F994D}" srcOrd="1" destOrd="0" parTransId="{EAEE2F45-265F-4355-83E8-33BA99C6EC45}" sibTransId="{B5653DE1-D3E1-4975-A904-7F04FC013AF7}"/>
    <dgm:cxn modelId="{858BC4F7-5983-4CAC-9CCE-065EDBC0B2D6}" srcId="{71AA8DFC-F05C-4BEA-9EA4-782D89910CCC}" destId="{DFBB8B76-4513-49C7-9704-0A2E494D0A72}" srcOrd="0" destOrd="0" parTransId="{C43B9B5F-0B9B-492F-A5D2-4F38000FDC28}" sibTransId="{E63F6088-458A-419D-9705-B5FABF530213}"/>
    <dgm:cxn modelId="{5106A5F8-9BD4-427B-A0D9-6A5E430DC805}" srcId="{96BB173D-6375-4DBD-8D5D-BFA9B3FC6F54}" destId="{533CBC5F-236F-4CAE-96DC-26FC54732B79}" srcOrd="1" destOrd="0" parTransId="{AD6EDDA2-1DA6-4C82-BA03-28340ABE8313}" sibTransId="{2DE852DD-CC09-490A-84AF-D19B027B5197}"/>
    <dgm:cxn modelId="{71199BF6-1BBC-4558-BE81-FA1A71449C67}" type="presParOf" srcId="{018B9ECA-2F5E-41B2-8030-49225C9BB538}" destId="{FBD41D06-4698-4CD7-853E-003FF51BD80A}" srcOrd="0" destOrd="0" presId="urn:microsoft.com/office/officeart/2005/8/layout/chevron1"/>
    <dgm:cxn modelId="{E4673B21-95F0-4540-B659-D5EB7B5DDEDD}" type="presParOf" srcId="{FBD41D06-4698-4CD7-853E-003FF51BD80A}" destId="{17BE08A4-C8E9-41D9-B77C-0367394E5E8D}" srcOrd="0" destOrd="0" presId="urn:microsoft.com/office/officeart/2005/8/layout/chevron1"/>
    <dgm:cxn modelId="{3142AC91-82C1-4B86-8E42-5A6F36A83470}" type="presParOf" srcId="{FBD41D06-4698-4CD7-853E-003FF51BD80A}" destId="{C5520807-48A2-4912-98A8-45E7CDFADCAE}" srcOrd="1" destOrd="0" presId="urn:microsoft.com/office/officeart/2005/8/layout/chevron1"/>
    <dgm:cxn modelId="{6EB3EDE2-3C9C-4AD0-A197-720502B0C783}" type="presParOf" srcId="{018B9ECA-2F5E-41B2-8030-49225C9BB538}" destId="{FC923CA4-D49C-4208-BC64-689FD9FFCA7B}" srcOrd="1" destOrd="0" presId="urn:microsoft.com/office/officeart/2005/8/layout/chevron1"/>
    <dgm:cxn modelId="{CD67D313-0393-4F0D-8B30-2C6A50A69B4F}" type="presParOf" srcId="{018B9ECA-2F5E-41B2-8030-49225C9BB538}" destId="{9B9DA24B-ACF7-4020-B59F-346C467CFCE1}" srcOrd="2" destOrd="0" presId="urn:microsoft.com/office/officeart/2005/8/layout/chevron1"/>
    <dgm:cxn modelId="{11AF1EDE-ACED-4F5C-A683-2ECB50E4D04A}" type="presParOf" srcId="{9B9DA24B-ACF7-4020-B59F-346C467CFCE1}" destId="{C1EFB288-634F-41D7-A321-97A2E0262B5B}" srcOrd="0" destOrd="0" presId="urn:microsoft.com/office/officeart/2005/8/layout/chevron1"/>
    <dgm:cxn modelId="{4356BF7B-C547-422A-97F9-F5FA541CC789}" type="presParOf" srcId="{9B9DA24B-ACF7-4020-B59F-346C467CFCE1}" destId="{DB9B95BD-7526-4E36-A217-BBB5D9EBF496}" srcOrd="1" destOrd="0" presId="urn:microsoft.com/office/officeart/2005/8/layout/chevron1"/>
    <dgm:cxn modelId="{13E155CE-1F6C-45F9-AF24-1C5B617EC531}" type="presParOf" srcId="{018B9ECA-2F5E-41B2-8030-49225C9BB538}" destId="{BA327D3A-D94F-46E2-9F24-1562B758F2F2}" srcOrd="3" destOrd="0" presId="urn:microsoft.com/office/officeart/2005/8/layout/chevron1"/>
    <dgm:cxn modelId="{0DCB49CC-4E30-4C50-B99A-4B3E7B529425}" type="presParOf" srcId="{018B9ECA-2F5E-41B2-8030-49225C9BB538}" destId="{EAE3702D-E483-4267-880A-312525D0A290}" srcOrd="4" destOrd="0" presId="urn:microsoft.com/office/officeart/2005/8/layout/chevron1"/>
    <dgm:cxn modelId="{DF736670-BDD5-499B-81EF-04FA15C8AD9E}" type="presParOf" srcId="{EAE3702D-E483-4267-880A-312525D0A290}" destId="{5A854204-ED46-4F07-B8F4-EFB2DBB5BF42}" srcOrd="0" destOrd="0" presId="urn:microsoft.com/office/officeart/2005/8/layout/chevron1"/>
    <dgm:cxn modelId="{52F2E5AD-5D36-43FD-8313-E28EE6755F77}" type="presParOf" srcId="{EAE3702D-E483-4267-880A-312525D0A290}" destId="{1D22FDFA-C6CA-42DE-9936-6708F7534F9B}" srcOrd="1" destOrd="0" presId="urn:microsoft.com/office/officeart/2005/8/layout/chevron1"/>
    <dgm:cxn modelId="{ECD7694B-B790-436B-9623-C0FB56E97E32}" type="presParOf" srcId="{018B9ECA-2F5E-41B2-8030-49225C9BB538}" destId="{EB53F281-E8E8-453E-9A6C-795734A5445B}" srcOrd="5" destOrd="0" presId="urn:microsoft.com/office/officeart/2005/8/layout/chevron1"/>
    <dgm:cxn modelId="{8A8EC1D5-A017-4BC8-AECD-0B1AC98EBAE2}" type="presParOf" srcId="{018B9ECA-2F5E-41B2-8030-49225C9BB538}" destId="{FFC65226-53CD-4B6E-8692-DED0D954E0FA}" srcOrd="6" destOrd="0" presId="urn:microsoft.com/office/officeart/2005/8/layout/chevron1"/>
    <dgm:cxn modelId="{A5282C8C-541D-4B2C-8A78-C417C22EF67A}" type="presParOf" srcId="{FFC65226-53CD-4B6E-8692-DED0D954E0FA}" destId="{C2294086-BA9A-48B3-A3E0-E76337CE5BCD}" srcOrd="0" destOrd="0" presId="urn:microsoft.com/office/officeart/2005/8/layout/chevron1"/>
    <dgm:cxn modelId="{F2B6E9D5-F040-4ABA-B264-EBAA808E705B}" type="presParOf" srcId="{FFC65226-53CD-4B6E-8692-DED0D954E0FA}" destId="{C232CC06-E68C-485C-9FE0-48BAA0312039}" srcOrd="1" destOrd="0" presId="urn:microsoft.com/office/officeart/2005/8/layout/chevron1"/>
    <dgm:cxn modelId="{273873CA-E42C-4164-B917-66E8F8475682}" type="presParOf" srcId="{018B9ECA-2F5E-41B2-8030-49225C9BB538}" destId="{E56D58BF-C61F-420E-BD34-ADB394920D4F}" srcOrd="7" destOrd="0" presId="urn:microsoft.com/office/officeart/2005/8/layout/chevron1"/>
    <dgm:cxn modelId="{BC3D16D0-331F-4EA3-B971-A6BDCB86A417}" type="presParOf" srcId="{018B9ECA-2F5E-41B2-8030-49225C9BB538}" destId="{CFA53AFA-8119-44FF-8374-D7777CB9553A}" srcOrd="8" destOrd="0" presId="urn:microsoft.com/office/officeart/2005/8/layout/chevron1"/>
    <dgm:cxn modelId="{54C090CE-EBE2-4FD0-911E-F0D6F367CCE8}" type="presParOf" srcId="{CFA53AFA-8119-44FF-8374-D7777CB9553A}" destId="{D89046A1-E368-47BB-BBEA-6B1CD0796915}" srcOrd="0" destOrd="0" presId="urn:microsoft.com/office/officeart/2005/8/layout/chevron1"/>
    <dgm:cxn modelId="{E9268C0B-13DD-4E37-B90C-80B9E408E286}" type="presParOf" srcId="{CFA53AFA-8119-44FF-8374-D7777CB9553A}" destId="{B1246DFB-844D-4D93-A0BB-1CD08DF21CDC}" srcOrd="1" destOrd="0" presId="urn:microsoft.com/office/officeart/2005/8/layout/chevron1"/>
    <dgm:cxn modelId="{95AFFE3E-9F03-429B-89D9-C5DED5C0424E}" type="presParOf" srcId="{018B9ECA-2F5E-41B2-8030-49225C9BB538}" destId="{FD06AA43-C8D3-4D21-AFC4-6E7090BDF7A0}" srcOrd="9" destOrd="0" presId="urn:microsoft.com/office/officeart/2005/8/layout/chevron1"/>
    <dgm:cxn modelId="{FB74616B-6DF3-416D-AC71-4D6B312F88D9}" type="presParOf" srcId="{018B9ECA-2F5E-41B2-8030-49225C9BB538}" destId="{895FD251-D66A-4C4D-82FF-F089F15519F4}" srcOrd="10" destOrd="0" presId="urn:microsoft.com/office/officeart/2005/8/layout/chevron1"/>
    <dgm:cxn modelId="{93175862-4306-479D-BEA8-891F53DEF652}" type="presParOf" srcId="{895FD251-D66A-4C4D-82FF-F089F15519F4}" destId="{4577C5DD-D43E-4B4E-BC61-883807E7E9A1}" srcOrd="0" destOrd="0" presId="urn:microsoft.com/office/officeart/2005/8/layout/chevron1"/>
    <dgm:cxn modelId="{DE58B0B1-DFBC-4E9D-83FF-2639A4C8BE95}" type="presParOf" srcId="{895FD251-D66A-4C4D-82FF-F089F15519F4}" destId="{339D4137-CB63-479D-865B-E5A8C07AC2BB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BE08A4-C8E9-41D9-B77C-0367394E5E8D}">
      <dsp:nvSpPr>
        <dsp:cNvPr id="0" name=""/>
        <dsp:cNvSpPr/>
      </dsp:nvSpPr>
      <dsp:spPr>
        <a:xfrm>
          <a:off x="4500" y="1566706"/>
          <a:ext cx="1606499" cy="642599"/>
        </a:xfrm>
        <a:prstGeom prst="chevron">
          <a:avLst/>
        </a:prstGeom>
        <a:solidFill>
          <a:srgbClr val="B4C7E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kern="1200" dirty="0"/>
            <a:t>Milestone 1</a:t>
          </a:r>
        </a:p>
      </dsp:txBody>
      <dsp:txXfrm>
        <a:off x="325800" y="1566706"/>
        <a:ext cx="963900" cy="642599"/>
      </dsp:txXfrm>
    </dsp:sp>
    <dsp:sp modelId="{C5520807-48A2-4912-98A8-45E7CDFADCAE}">
      <dsp:nvSpPr>
        <dsp:cNvPr id="0" name=""/>
        <dsp:cNvSpPr/>
      </dsp:nvSpPr>
      <dsp:spPr>
        <a:xfrm>
          <a:off x="4500" y="2289631"/>
          <a:ext cx="1285199" cy="49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1100" kern="1200" dirty="0"/>
            <a:t>Claim lodged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1100" kern="1200" dirty="0"/>
            <a:t>Employers accept as ‘arguable’</a:t>
          </a:r>
        </a:p>
      </dsp:txBody>
      <dsp:txXfrm>
        <a:off x="4500" y="2289631"/>
        <a:ext cx="1285199" cy="495000"/>
      </dsp:txXfrm>
    </dsp:sp>
    <dsp:sp modelId="{C1EFB288-634F-41D7-A321-97A2E0262B5B}">
      <dsp:nvSpPr>
        <dsp:cNvPr id="0" name=""/>
        <dsp:cNvSpPr/>
      </dsp:nvSpPr>
      <dsp:spPr>
        <a:xfrm>
          <a:off x="1395000" y="1566706"/>
          <a:ext cx="1606499" cy="642599"/>
        </a:xfrm>
        <a:prstGeom prst="chevron">
          <a:avLst/>
        </a:prstGeom>
        <a:solidFill>
          <a:srgbClr val="A3B9E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kern="1200" dirty="0"/>
            <a:t>Milestone 2</a:t>
          </a:r>
        </a:p>
      </dsp:txBody>
      <dsp:txXfrm>
        <a:off x="1716300" y="1566706"/>
        <a:ext cx="963900" cy="642599"/>
      </dsp:txXfrm>
    </dsp:sp>
    <dsp:sp modelId="{DB9B95BD-7526-4E36-A217-BBB5D9EBF496}">
      <dsp:nvSpPr>
        <dsp:cNvPr id="0" name=""/>
        <dsp:cNvSpPr/>
      </dsp:nvSpPr>
      <dsp:spPr>
        <a:xfrm>
          <a:off x="1395000" y="2289631"/>
          <a:ext cx="1285199" cy="49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1100" kern="1200" dirty="0"/>
            <a:t>Employer initial bargaining strategy</a:t>
          </a:r>
        </a:p>
      </dsp:txBody>
      <dsp:txXfrm>
        <a:off x="1395000" y="2289631"/>
        <a:ext cx="1285199" cy="495000"/>
      </dsp:txXfrm>
    </dsp:sp>
    <dsp:sp modelId="{5A854204-ED46-4F07-B8F4-EFB2DBB5BF42}">
      <dsp:nvSpPr>
        <dsp:cNvPr id="0" name=""/>
        <dsp:cNvSpPr/>
      </dsp:nvSpPr>
      <dsp:spPr>
        <a:xfrm>
          <a:off x="2785500" y="1566706"/>
          <a:ext cx="1606499" cy="642599"/>
        </a:xfrm>
        <a:prstGeom prst="chevron">
          <a:avLst/>
        </a:prstGeom>
        <a:solidFill>
          <a:srgbClr val="86AED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kern="1200" dirty="0"/>
            <a:t>Milestone 3</a:t>
          </a:r>
        </a:p>
      </dsp:txBody>
      <dsp:txXfrm>
        <a:off x="3106800" y="1566706"/>
        <a:ext cx="963900" cy="642599"/>
      </dsp:txXfrm>
    </dsp:sp>
    <dsp:sp modelId="{1D22FDFA-C6CA-42DE-9936-6708F7534F9B}">
      <dsp:nvSpPr>
        <dsp:cNvPr id="0" name=""/>
        <dsp:cNvSpPr/>
      </dsp:nvSpPr>
      <dsp:spPr>
        <a:xfrm>
          <a:off x="2785500" y="2289631"/>
          <a:ext cx="1285199" cy="49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1100" kern="1200" dirty="0"/>
            <a:t>Assess work of claimant and comparators</a:t>
          </a:r>
        </a:p>
      </dsp:txBody>
      <dsp:txXfrm>
        <a:off x="2785500" y="2289631"/>
        <a:ext cx="1285199" cy="495000"/>
      </dsp:txXfrm>
    </dsp:sp>
    <dsp:sp modelId="{C2294086-BA9A-48B3-A3E0-E76337CE5BCD}">
      <dsp:nvSpPr>
        <dsp:cNvPr id="0" name=""/>
        <dsp:cNvSpPr/>
      </dsp:nvSpPr>
      <dsp:spPr>
        <a:xfrm>
          <a:off x="4175999" y="1566706"/>
          <a:ext cx="1606499" cy="642599"/>
        </a:xfrm>
        <a:prstGeom prst="chevron">
          <a:avLst/>
        </a:prstGeom>
        <a:solidFill>
          <a:srgbClr val="6294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kern="1200" dirty="0"/>
            <a:t>Milestone 4</a:t>
          </a:r>
        </a:p>
      </dsp:txBody>
      <dsp:txXfrm>
        <a:off x="4497299" y="1566706"/>
        <a:ext cx="963900" cy="642599"/>
      </dsp:txXfrm>
    </dsp:sp>
    <dsp:sp modelId="{C232CC06-E68C-485C-9FE0-48BAA0312039}">
      <dsp:nvSpPr>
        <dsp:cNvPr id="0" name=""/>
        <dsp:cNvSpPr/>
      </dsp:nvSpPr>
      <dsp:spPr>
        <a:xfrm>
          <a:off x="4175999" y="2289631"/>
          <a:ext cx="1285199" cy="49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1100" kern="1200" dirty="0"/>
            <a:t>Assess under-valuation: compare rem and T&amp;Cs </a:t>
          </a:r>
        </a:p>
      </dsp:txBody>
      <dsp:txXfrm>
        <a:off x="4175999" y="2289631"/>
        <a:ext cx="1285199" cy="495000"/>
      </dsp:txXfrm>
    </dsp:sp>
    <dsp:sp modelId="{D89046A1-E368-47BB-BBEA-6B1CD0796915}">
      <dsp:nvSpPr>
        <dsp:cNvPr id="0" name=""/>
        <dsp:cNvSpPr/>
      </dsp:nvSpPr>
      <dsp:spPr>
        <a:xfrm>
          <a:off x="5566500" y="1566706"/>
          <a:ext cx="1606499" cy="642599"/>
        </a:xfrm>
        <a:prstGeom prst="chevron">
          <a:avLst/>
        </a:prstGeom>
        <a:solidFill>
          <a:srgbClr val="3F7DC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kern="1200" dirty="0"/>
            <a:t>Milestone 5</a:t>
          </a:r>
        </a:p>
      </dsp:txBody>
      <dsp:txXfrm>
        <a:off x="5887800" y="1566706"/>
        <a:ext cx="963900" cy="642599"/>
      </dsp:txXfrm>
    </dsp:sp>
    <dsp:sp modelId="{B1246DFB-844D-4D93-A0BB-1CD08DF21CDC}">
      <dsp:nvSpPr>
        <dsp:cNvPr id="0" name=""/>
        <dsp:cNvSpPr/>
      </dsp:nvSpPr>
      <dsp:spPr>
        <a:xfrm>
          <a:off x="5566500" y="2289631"/>
          <a:ext cx="1285199" cy="49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1100" kern="1200" dirty="0"/>
            <a:t>Employer settlement strategy</a:t>
          </a:r>
        </a:p>
      </dsp:txBody>
      <dsp:txXfrm>
        <a:off x="5566500" y="2289631"/>
        <a:ext cx="1285199" cy="495000"/>
      </dsp:txXfrm>
    </dsp:sp>
    <dsp:sp modelId="{4577C5DD-D43E-4B4E-BC61-883807E7E9A1}">
      <dsp:nvSpPr>
        <dsp:cNvPr id="0" name=""/>
        <dsp:cNvSpPr/>
      </dsp:nvSpPr>
      <dsp:spPr>
        <a:xfrm>
          <a:off x="6957000" y="1566706"/>
          <a:ext cx="1606499" cy="642599"/>
        </a:xfrm>
        <a:prstGeom prst="chevron">
          <a:avLst/>
        </a:prstGeom>
        <a:solidFill>
          <a:srgbClr val="28528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kern="1200" dirty="0"/>
            <a:t>Milestone 6</a:t>
          </a:r>
        </a:p>
      </dsp:txBody>
      <dsp:txXfrm>
        <a:off x="7278300" y="1566706"/>
        <a:ext cx="963900" cy="642599"/>
      </dsp:txXfrm>
    </dsp:sp>
    <dsp:sp modelId="{339D4137-CB63-479D-865B-E5A8C07AC2BB}">
      <dsp:nvSpPr>
        <dsp:cNvPr id="0" name=""/>
        <dsp:cNvSpPr/>
      </dsp:nvSpPr>
      <dsp:spPr>
        <a:xfrm>
          <a:off x="6957000" y="2289631"/>
          <a:ext cx="1285199" cy="49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1100" kern="1200" dirty="0"/>
            <a:t>Proposed settlement assessed</a:t>
          </a:r>
        </a:p>
      </dsp:txBody>
      <dsp:txXfrm>
        <a:off x="6957000" y="2289631"/>
        <a:ext cx="1285199" cy="495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113E8-3909-4319-BE77-72D2B50687F0}" type="datetimeFigureOut">
              <a:rPr lang="en-NZ" smtClean="0"/>
              <a:t>17/07/2023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EB063-6C12-4CF0-A1F9-28E304831C3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21006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A1258-4381-0059-B35D-EF8B5F7E7E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97F358-16CD-B262-1E08-C03F5EEBD7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C4A97-1F51-8D59-FEB7-09E9C9968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EA1E-8129-4AA5-ACC2-1F3B359106D0}" type="datetimeFigureOut">
              <a:rPr lang="en-NZ" smtClean="0"/>
              <a:t>17/07/2023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286FF-3D8C-35B7-FF8C-493C16CC5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CE645-7AAD-7A68-2E9A-396DB00BB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5C02-0EC9-4A7A-90A5-F396FA999208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7093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85176-1942-5847-67ED-A37B961E2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08ECC1-8A27-EF92-0CFE-9C827892D0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BE26E-50AD-F64D-E761-3B72F3314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EA1E-8129-4AA5-ACC2-1F3B359106D0}" type="datetimeFigureOut">
              <a:rPr lang="en-NZ" smtClean="0"/>
              <a:t>17/07/2023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C7837-C5B7-AADC-E1AC-9ED17B0F5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0E520-AA20-2D2D-6C53-0CBBD189B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5C02-0EC9-4A7A-90A5-F396FA999208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51947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E47398-C263-537E-4C07-96538AF3ED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D431BD-21C8-6981-547A-8A6B830A1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B82BD-424E-6AD7-F1BD-61417C4B9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EA1E-8129-4AA5-ACC2-1F3B359106D0}" type="datetimeFigureOut">
              <a:rPr lang="en-NZ" smtClean="0"/>
              <a:t>17/07/2023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901A6-DCAC-723B-ECC7-A044F1EC3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82E5B-F0A4-8FEA-A22B-880732C8C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5C02-0EC9-4A7A-90A5-F396FA999208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02463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9C123-904A-D269-5FE1-6C8A363E2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7C22B-8A68-7295-5FA2-975993A8A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A1066-1CF3-12CD-BA17-69BD65F58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EA1E-8129-4AA5-ACC2-1F3B359106D0}" type="datetimeFigureOut">
              <a:rPr lang="en-NZ" smtClean="0"/>
              <a:t>17/07/2023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8FB57-D148-6A7E-C550-B700B67CC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F29DD-806A-AED5-5188-9253211E5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5C02-0EC9-4A7A-90A5-F396FA999208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6249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A4DE9-6193-70E7-BA30-88AA132E1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1EF45B-4822-A735-90FC-080D35398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519FE-9C3C-FF8B-7D5A-FDE506157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EA1E-8129-4AA5-ACC2-1F3B359106D0}" type="datetimeFigureOut">
              <a:rPr lang="en-NZ" smtClean="0"/>
              <a:t>17/07/2023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AB44B-8A6B-A506-A1C6-FFAA9E821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69507-7570-FB46-A598-DDE33BA77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5C02-0EC9-4A7A-90A5-F396FA999208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0235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8AD8C-2EDB-40AE-6188-EACD54DB8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FFC71-B87D-A44F-F847-F9EBF858A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3F1D4-6865-E8A0-50BA-C053AAA7F7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5AC978-2D53-6F70-36EB-48F3A914D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EA1E-8129-4AA5-ACC2-1F3B359106D0}" type="datetimeFigureOut">
              <a:rPr lang="en-NZ" smtClean="0"/>
              <a:t>17/07/2023</a:t>
            </a:fld>
            <a:endParaRPr lang="en-N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3F222-A690-39F7-AF5C-76827F116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C52473-A3BD-EE58-F7C6-46F7959C5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5C02-0EC9-4A7A-90A5-F396FA999208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26321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57795-5A6E-1CA5-42E8-6A095E03D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BCC80-CB4D-8C98-98E1-8190735D6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E14536-0332-84E3-4222-10C4157A5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E032F7-6056-AA0D-7DC4-2051DE1DC0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840F15-97F6-53D2-2A40-D03ACA3CB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8A3379-90F6-E922-9A07-402A5782C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EA1E-8129-4AA5-ACC2-1F3B359106D0}" type="datetimeFigureOut">
              <a:rPr lang="en-NZ" smtClean="0"/>
              <a:t>17/07/2023</a:t>
            </a:fld>
            <a:endParaRPr lang="en-NZ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4249DB-F27E-7DD9-D2B5-F86299457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A5BACB-AC13-7AA5-D770-FCE906181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5C02-0EC9-4A7A-90A5-F396FA999208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8731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6D0AE-82C1-79F1-9361-8CEBA97FC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E9B4C0-6B87-1875-DD34-662838B94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EA1E-8129-4AA5-ACC2-1F3B359106D0}" type="datetimeFigureOut">
              <a:rPr lang="en-NZ" smtClean="0"/>
              <a:t>17/07/2023</a:t>
            </a:fld>
            <a:endParaRPr lang="en-N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E85481-1A09-1AF6-9A29-0188039B5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6848A4-BEA3-9564-E0DD-F4AA744E0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5C02-0EC9-4A7A-90A5-F396FA999208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8896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8607C1-D54C-A312-C028-8D929BA0E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EA1E-8129-4AA5-ACC2-1F3B359106D0}" type="datetimeFigureOut">
              <a:rPr lang="en-NZ" smtClean="0"/>
              <a:t>17/07/2023</a:t>
            </a:fld>
            <a:endParaRPr lang="en-N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223976-D003-C179-5847-ECBA27BE6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7AAA05-0682-6590-6053-CFA8FEEE2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5C02-0EC9-4A7A-90A5-F396FA999208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42595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DFEB7-7BC3-044A-C380-2F8CBC076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351E7-CC1F-162D-330B-514B50F61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D4B462-5288-6275-923F-3F79B5552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476490-09DD-712C-1880-FFABA7A5B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EA1E-8129-4AA5-ACC2-1F3B359106D0}" type="datetimeFigureOut">
              <a:rPr lang="en-NZ" smtClean="0"/>
              <a:t>17/07/2023</a:t>
            </a:fld>
            <a:endParaRPr lang="en-N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AAFB9-6DB0-F21D-C606-FF976D385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81BDBC-6393-8386-B58A-4312954AA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5C02-0EC9-4A7A-90A5-F396FA999208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442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543C0-8F79-72F8-8094-0D4C19189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7D835A-3F5C-4D41-C153-6A16342213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05F0C1-D7EB-9221-5E43-CFA3A6EF90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BC41C8-E129-30E6-34AC-6066E1F87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EA1E-8129-4AA5-ACC2-1F3B359106D0}" type="datetimeFigureOut">
              <a:rPr lang="en-NZ" smtClean="0"/>
              <a:t>17/07/2023</a:t>
            </a:fld>
            <a:endParaRPr lang="en-N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E4676B-5095-1506-F734-4C5159A07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E8273-6E46-633D-BB52-DC7C7D6E1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5C02-0EC9-4A7A-90A5-F396FA999208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3095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F5389E-5331-21C7-D5F3-14931955A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4F11A-024C-CFCB-B410-EF109316D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4DE85-FA5F-7DD0-940E-34AF2A505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FEA1E-8129-4AA5-ACC2-1F3B359106D0}" type="datetimeFigureOut">
              <a:rPr lang="en-NZ" smtClean="0"/>
              <a:t>17/07/2023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C1977-6934-F6AA-1FE4-CD79C1268D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A1E35-2459-F952-F023-4690C6B98F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05C02-0EC9-4A7A-90A5-F396FA999208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84644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9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C4B03C-18EB-E1D5-615B-39CD35C7E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303" y="1119116"/>
            <a:ext cx="4925337" cy="2213635"/>
          </a:xfrm>
          <a:prstGeom prst="rect">
            <a:avLst/>
          </a:prstGeom>
        </p:spPr>
      </p:pic>
      <p:sp>
        <p:nvSpPr>
          <p:cNvPr id="20" name="Right Triangle 1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40A36A-FC0A-98EB-D603-DDBA283630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9304" y="3429000"/>
            <a:ext cx="8921672" cy="1713305"/>
          </a:xfrm>
        </p:spPr>
        <p:txBody>
          <a:bodyPr anchor="b">
            <a:normAutofit/>
          </a:bodyPr>
          <a:lstStyle/>
          <a:p>
            <a:pPr algn="l"/>
            <a:r>
              <a:rPr lang="en-NZ" sz="5600" dirty="0"/>
              <a:t>NZDSN Conference </a:t>
            </a:r>
            <a:br>
              <a:rPr lang="en-NZ" sz="5600" dirty="0"/>
            </a:br>
            <a:r>
              <a:rPr lang="en-NZ" sz="5600" dirty="0"/>
              <a:t>Pay Equity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BF41CD-6574-BD60-D789-4930A62624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9303" y="5142305"/>
            <a:ext cx="7321298" cy="753165"/>
          </a:xfrm>
        </p:spPr>
        <p:txBody>
          <a:bodyPr anchor="t">
            <a:normAutofit/>
          </a:bodyPr>
          <a:lstStyle/>
          <a:p>
            <a:pPr algn="l"/>
            <a:r>
              <a:rPr lang="en-NZ"/>
              <a:t>19 July 2023</a:t>
            </a:r>
          </a:p>
        </p:txBody>
      </p:sp>
    </p:spTree>
    <p:extLst>
      <p:ext uri="{BB962C8B-B14F-4D97-AF65-F5344CB8AC3E}">
        <p14:creationId xmlns:p14="http://schemas.microsoft.com/office/powerpoint/2010/main" val="2715810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0380C-94EE-CFE9-16DB-84ED27FCA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8452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Government Funded Framework for Pay Equity</a:t>
            </a:r>
            <a:endParaRPr lang="en-NZ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3B4EC-8526-6136-AFFC-31030E84E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241" y="1499054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The Pay Equity funded framework for addressing sector workforce Pay Equity:</a:t>
            </a:r>
          </a:p>
          <a:p>
            <a:pPr lvl="1"/>
            <a:r>
              <a:rPr lang="en-US" sz="2800" dirty="0"/>
              <a:t>Funded framework – Cost increase funded by government – separate funding pool for Pay  Equity claims outside of Funder budgets  </a:t>
            </a:r>
          </a:p>
          <a:p>
            <a:pPr lvl="1"/>
            <a:r>
              <a:rPr lang="en-US" sz="2800" dirty="0"/>
              <a:t>Pay Equity process is evidenced based and is process driven</a:t>
            </a:r>
          </a:p>
          <a:p>
            <a:pPr lvl="1"/>
            <a:r>
              <a:rPr lang="en-US" sz="2800" dirty="0"/>
              <a:t>Requires employers from various sectors to work together and with unions</a:t>
            </a:r>
          </a:p>
          <a:p>
            <a:pPr lvl="1"/>
            <a:r>
              <a:rPr lang="en-US" sz="2800" dirty="0"/>
              <a:t>Requires significant third-party resources and cost to support the claim </a:t>
            </a:r>
          </a:p>
          <a:p>
            <a:pPr lvl="1"/>
            <a:r>
              <a:rPr lang="en-US" sz="2800" dirty="0"/>
              <a:t>Very resource intensive for employers involved in the claim </a:t>
            </a:r>
          </a:p>
          <a:p>
            <a:pPr lvl="1"/>
            <a:r>
              <a:rPr lang="en-US" sz="2800" dirty="0"/>
              <a:t>Requires HR, finance, reporting resources. </a:t>
            </a:r>
          </a:p>
          <a:p>
            <a:pPr lvl="1"/>
            <a:endParaRPr lang="en-US" sz="280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6140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51C4F-6DAE-F009-C8DF-604821637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339" y="136169"/>
            <a:ext cx="10515600" cy="1325563"/>
          </a:xfrm>
        </p:spPr>
        <p:txBody>
          <a:bodyPr/>
          <a:lstStyle/>
          <a:p>
            <a:r>
              <a:rPr lang="en-NZ" b="1" dirty="0">
                <a:solidFill>
                  <a:schemeClr val="accent1"/>
                </a:solidFill>
              </a:rPr>
              <a:t>Extension process – separate process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484E2-67DB-1FCC-3483-B7AE6B288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39" y="1461732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b="0" i="0" u="none" strike="noStrike" baseline="0" dirty="0">
                <a:solidFill>
                  <a:srgbClr val="252525"/>
                </a:solidFill>
                <a:latin typeface="Source Sans Pro" panose="020B0503030403020204" pitchFamily="34" charset="0"/>
              </a:rPr>
              <a:t>The Funded Framework sets out a process for how the benefits of settled claims can be extended to a whole sector receiving government funding. </a:t>
            </a:r>
          </a:p>
          <a:p>
            <a:r>
              <a:rPr lang="en-US" sz="2400" b="0" i="0" u="none" strike="noStrike" baseline="0" dirty="0">
                <a:solidFill>
                  <a:srgbClr val="262626"/>
                </a:solidFill>
                <a:latin typeface="Source Sans Pro" panose="020B0503030403020204" pitchFamily="34" charset="0"/>
              </a:rPr>
              <a:t>The decision about whether to extend the benefits of the current claim sits with Government Ministers. For Ministers to make their decision PSC needs to go through a ‘validation’ process.</a:t>
            </a:r>
          </a:p>
          <a:p>
            <a:pPr algn="l"/>
            <a:r>
              <a:rPr lang="en-US" sz="2400" b="0" i="0" u="none" strike="noStrike" baseline="0" dirty="0">
                <a:solidFill>
                  <a:srgbClr val="262626"/>
                </a:solidFill>
                <a:latin typeface="Source Sans Pro" panose="020B0503030403020204" pitchFamily="34" charset="0"/>
              </a:rPr>
              <a:t>The ‘validation’ process seeks to find out whether</a:t>
            </a:r>
            <a:r>
              <a:rPr lang="en-US" sz="2400" i="0" u="none" strike="noStrike" baseline="0" dirty="0">
                <a:solidFill>
                  <a:srgbClr val="262626"/>
                </a:solidFill>
                <a:latin typeface="Source Sans Pro" panose="020B0503030403020204" pitchFamily="34" charset="0"/>
              </a:rPr>
              <a:t> </a:t>
            </a:r>
            <a:r>
              <a:rPr lang="en-US" sz="2400" i="0" u="none" strike="noStrike" baseline="0" dirty="0">
                <a:solidFill>
                  <a:srgbClr val="262626"/>
                </a:solidFill>
                <a:latin typeface="Source Sans Pro,Bold"/>
              </a:rPr>
              <a:t>the work done in your organisation </a:t>
            </a:r>
            <a:r>
              <a:rPr lang="en-US" sz="2400" i="0" u="none" strike="noStrike" baseline="0" dirty="0">
                <a:solidFill>
                  <a:srgbClr val="262626"/>
                </a:solidFill>
                <a:latin typeface="Source Sans Pro" panose="020B0503030403020204" pitchFamily="34" charset="0"/>
              </a:rPr>
              <a:t>is the same or substantially similar to the work carried out by th</a:t>
            </a:r>
            <a:r>
              <a:rPr lang="en-US" sz="2400" b="0" i="0" u="none" strike="noStrike" baseline="0" dirty="0">
                <a:solidFill>
                  <a:srgbClr val="262626"/>
                </a:solidFill>
                <a:latin typeface="Source Sans Pro" panose="020B0503030403020204" pitchFamily="34" charset="0"/>
              </a:rPr>
              <a:t>ose covered by the current claim.</a:t>
            </a:r>
          </a:p>
          <a:p>
            <a:pPr algn="l"/>
            <a:r>
              <a:rPr lang="en-US" sz="2400" dirty="0">
                <a:solidFill>
                  <a:srgbClr val="262626"/>
                </a:solidFill>
                <a:latin typeface="Source Sans Pro" panose="020B0503030403020204" pitchFamily="34" charset="0"/>
              </a:rPr>
              <a:t>Care and support workers claim - Peak bodies, Unions, and the 15 employers are pushing for the extension process to coincide with the settlement.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640006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51C4F-6DAE-F009-C8DF-604821637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5887"/>
          </a:xfrm>
        </p:spPr>
        <p:txBody>
          <a:bodyPr/>
          <a:lstStyle/>
          <a:p>
            <a:r>
              <a:rPr lang="en-NZ" b="1" dirty="0">
                <a:solidFill>
                  <a:schemeClr val="accent1"/>
                </a:solidFill>
              </a:rPr>
              <a:t>Claims in progress – Care and Support workers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484E2-67DB-1FCC-3483-B7AE6B288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074" y="1119673"/>
            <a:ext cx="11384902" cy="5240030"/>
          </a:xfrm>
        </p:spPr>
        <p:txBody>
          <a:bodyPr>
            <a:normAutofit fontScale="92500" lnSpcReduction="20000"/>
          </a:bodyPr>
          <a:lstStyle/>
          <a:p>
            <a:pPr lvl="1"/>
            <a:endParaRPr lang="en-NZ" dirty="0"/>
          </a:p>
          <a:p>
            <a:pPr lvl="1"/>
            <a:r>
              <a:rPr lang="en-NZ" sz="2800" dirty="0"/>
              <a:t>Four sectors: Disability, Mental Health,  Home and Community, Aged Residential  </a:t>
            </a:r>
          </a:p>
          <a:p>
            <a:pPr lvl="1"/>
            <a:r>
              <a:rPr lang="en-NZ" sz="2800" dirty="0"/>
              <a:t>15 employers</a:t>
            </a:r>
          </a:p>
          <a:p>
            <a:pPr lvl="1"/>
            <a:r>
              <a:rPr lang="en-NZ" sz="2800" dirty="0"/>
              <a:t>3 unions: PSA, ETU, NZNO</a:t>
            </a:r>
          </a:p>
          <a:p>
            <a:pPr lvl="1"/>
            <a:r>
              <a:rPr lang="en-NZ" sz="2800" dirty="0"/>
              <a:t>Te Whatu Ora is the lead funder </a:t>
            </a:r>
          </a:p>
          <a:p>
            <a:pPr lvl="1"/>
            <a:r>
              <a:rPr lang="en-NZ" sz="2800" dirty="0"/>
              <a:t>17,405 employees representing 30% of total workforce estimated at 55,000</a:t>
            </a:r>
          </a:p>
          <a:p>
            <a:pPr lvl="1"/>
            <a:r>
              <a:rPr lang="en-NZ" sz="2800" dirty="0"/>
              <a:t>At Milestone 5 Employer bargaining strategy waiting for Contingency funding in order to commence bargaining.  </a:t>
            </a:r>
          </a:p>
          <a:p>
            <a:pPr lvl="1"/>
            <a:r>
              <a:rPr lang="en-NZ" sz="2800" dirty="0"/>
              <a:t>Employer/sector reps and unions working together to achieve settlement prior to election. Dependent on government process.</a:t>
            </a:r>
          </a:p>
          <a:p>
            <a:pPr lvl="1"/>
            <a:r>
              <a:rPr lang="en-NZ" sz="2800" dirty="0"/>
              <a:t>Hopeful Bargaining with unions commences in August subject to contingency funding</a:t>
            </a:r>
          </a:p>
          <a:p>
            <a:pPr lvl="1"/>
            <a:r>
              <a:rPr lang="en-NZ" sz="2800" dirty="0"/>
              <a:t>“How and what we will be funded”  crucial for sustainability of our sector</a:t>
            </a:r>
          </a:p>
          <a:p>
            <a:pPr lvl="1"/>
            <a:r>
              <a:rPr lang="en-NZ" sz="2800" dirty="0"/>
              <a:t>Aim is to achieve Pay Equity settlement and extension at the same time </a:t>
            </a:r>
            <a:endParaRPr lang="en-NZ" dirty="0"/>
          </a:p>
          <a:p>
            <a:pPr lvl="1"/>
            <a:endParaRPr lang="en-NZ" dirty="0"/>
          </a:p>
          <a:p>
            <a:pPr lvl="1"/>
            <a:endParaRPr lang="en-NZ" dirty="0"/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70503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51C4F-6DAE-F009-C8DF-604821637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>
                <a:solidFill>
                  <a:schemeClr val="accent1"/>
                </a:solidFill>
              </a:rPr>
              <a:t>Claims in progress - Front Line Managers</a:t>
            </a:r>
            <a:br>
              <a:rPr lang="en-NZ" dirty="0"/>
            </a:br>
            <a:endParaRPr lang="en-NZ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484E2-67DB-1FCC-3483-B7AE6B288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56" y="1359095"/>
            <a:ext cx="10515600" cy="5133780"/>
          </a:xfrm>
        </p:spPr>
        <p:txBody>
          <a:bodyPr>
            <a:normAutofit fontScale="92500"/>
          </a:bodyPr>
          <a:lstStyle/>
          <a:p>
            <a:pPr lvl="1"/>
            <a:r>
              <a:rPr lang="en-NZ" sz="3200" dirty="0"/>
              <a:t>Three sectors: Disability, Mental Health,  Home and Community</a:t>
            </a:r>
          </a:p>
          <a:p>
            <a:pPr lvl="1"/>
            <a:r>
              <a:rPr lang="en-NZ" sz="3200" dirty="0"/>
              <a:t>9 employers</a:t>
            </a:r>
          </a:p>
          <a:p>
            <a:pPr lvl="1"/>
            <a:r>
              <a:rPr lang="en-NZ" sz="3200" dirty="0"/>
              <a:t>2 unions: PSA, ETU</a:t>
            </a:r>
          </a:p>
          <a:p>
            <a:pPr lvl="1"/>
            <a:r>
              <a:rPr lang="en-NZ" sz="3200" dirty="0"/>
              <a:t>Te Whatu Ora and Whaikaha joint lead funders </a:t>
            </a:r>
          </a:p>
          <a:p>
            <a:pPr lvl="1"/>
            <a:r>
              <a:rPr lang="en-NZ" sz="3200" dirty="0"/>
              <a:t>&gt;1000 employees </a:t>
            </a:r>
          </a:p>
          <a:p>
            <a:pPr lvl="1"/>
            <a:r>
              <a:rPr lang="en-NZ" sz="3200" dirty="0"/>
              <a:t>Pay Equity process is at the beginning  looking at Milestone 2.</a:t>
            </a:r>
          </a:p>
          <a:p>
            <a:pPr lvl="1"/>
            <a:r>
              <a:rPr lang="en-NZ" sz="3200" dirty="0"/>
              <a:t>The claim has been slow to progress without lead funder appointed and funding available for the Pay Equity claim</a:t>
            </a:r>
          </a:p>
          <a:p>
            <a:pPr lvl="1"/>
            <a:r>
              <a:rPr lang="en-NZ" sz="3200" dirty="0"/>
              <a:t>This claim is complex as roles vary and we need comparator groups – this claim could take some time to complete</a:t>
            </a:r>
          </a:p>
          <a:p>
            <a:pPr lvl="1"/>
            <a:endParaRPr lang="en-NZ" sz="3200" dirty="0"/>
          </a:p>
          <a:p>
            <a:pPr lvl="1"/>
            <a:endParaRPr lang="en-NZ" dirty="0"/>
          </a:p>
          <a:p>
            <a:pPr lvl="1"/>
            <a:endParaRPr lang="en-NZ" dirty="0"/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38580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51C4F-6DAE-F009-C8DF-604821637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927" y="430439"/>
            <a:ext cx="10515600" cy="735887"/>
          </a:xfrm>
        </p:spPr>
        <p:txBody>
          <a:bodyPr/>
          <a:lstStyle/>
          <a:p>
            <a:r>
              <a:rPr lang="en-NZ" b="1" dirty="0">
                <a:solidFill>
                  <a:schemeClr val="accent1"/>
                </a:solidFill>
              </a:rPr>
              <a:t>Implications for the Disability sector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484E2-67DB-1FCC-3483-B7AE6B288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347" y="1266731"/>
            <a:ext cx="11384902" cy="4835383"/>
          </a:xfrm>
        </p:spPr>
        <p:txBody>
          <a:bodyPr>
            <a:normAutofit fontScale="85000" lnSpcReduction="20000"/>
          </a:bodyPr>
          <a:lstStyle/>
          <a:p>
            <a:pPr lvl="1"/>
            <a:endParaRPr lang="en-NZ" sz="3200" dirty="0"/>
          </a:p>
          <a:p>
            <a:pPr lvl="1"/>
            <a:r>
              <a:rPr lang="en-NZ" sz="3200" dirty="0"/>
              <a:t>Potential “game changer” for the sector in terms of recruitment and retention.</a:t>
            </a:r>
          </a:p>
          <a:p>
            <a:pPr lvl="1"/>
            <a:r>
              <a:rPr lang="en-NZ" sz="3200" dirty="0"/>
              <a:t>The timing of the settlements and extension of the claims are uncertain</a:t>
            </a:r>
          </a:p>
          <a:p>
            <a:pPr lvl="1"/>
            <a:r>
              <a:rPr lang="en-NZ" sz="3200" dirty="0"/>
              <a:t>Likely significant increase in support workers wages (other claims circa 30% increase)</a:t>
            </a:r>
          </a:p>
          <a:p>
            <a:pPr lvl="1"/>
            <a:r>
              <a:rPr lang="en-NZ" sz="3200" dirty="0"/>
              <a:t>Likely increase in complexity compared to existing REM and T&amp;C structure - -this will require changes to systems </a:t>
            </a:r>
          </a:p>
          <a:p>
            <a:pPr lvl="1"/>
            <a:r>
              <a:rPr lang="en-NZ" sz="3200" dirty="0"/>
              <a:t>Relativity implications for other employee groups including FLM</a:t>
            </a:r>
          </a:p>
          <a:p>
            <a:pPr lvl="1"/>
            <a:r>
              <a:rPr lang="en-NZ" sz="3200" dirty="0"/>
              <a:t>Settlement needs to be fully funded and addresses additional costs. </a:t>
            </a:r>
          </a:p>
          <a:p>
            <a:pPr lvl="2"/>
            <a:r>
              <a:rPr lang="en-NZ" sz="2800" dirty="0"/>
              <a:t>Treasury risk of assessing that employers make a contribution</a:t>
            </a:r>
          </a:p>
          <a:p>
            <a:pPr lvl="2"/>
            <a:r>
              <a:rPr lang="en-NZ" sz="2800" dirty="0"/>
              <a:t>There is a risk relating to “how we will be funded” by the  settlement.  </a:t>
            </a:r>
          </a:p>
          <a:p>
            <a:pPr lvl="1"/>
            <a:r>
              <a:rPr lang="en-NZ" sz="3200" dirty="0"/>
              <a:t>Pay Equity funding is cost recovery only – it will not address historic inconsistent and under funding. This needs to be addressed separately.  </a:t>
            </a:r>
          </a:p>
          <a:p>
            <a:pPr lvl="1"/>
            <a:endParaRPr lang="en-NZ" sz="3200" dirty="0"/>
          </a:p>
          <a:p>
            <a:pPr lvl="1"/>
            <a:endParaRPr lang="en-NZ" dirty="0"/>
          </a:p>
          <a:p>
            <a:pPr lvl="1"/>
            <a:endParaRPr lang="en-NZ" dirty="0"/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4383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51C4F-6DAE-F009-C8DF-604821637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910" y="2315223"/>
            <a:ext cx="10515600" cy="1325563"/>
          </a:xfrm>
        </p:spPr>
        <p:txBody>
          <a:bodyPr/>
          <a:lstStyle/>
          <a:p>
            <a:r>
              <a:rPr lang="en-NZ" dirty="0"/>
              <a:t>Questions </a:t>
            </a:r>
          </a:p>
        </p:txBody>
      </p:sp>
    </p:spTree>
    <p:extLst>
      <p:ext uri="{BB962C8B-B14F-4D97-AF65-F5344CB8AC3E}">
        <p14:creationId xmlns:p14="http://schemas.microsoft.com/office/powerpoint/2010/main" val="1129054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51C4F-6DAE-F009-C8DF-604821637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8557" y="1138036"/>
            <a:ext cx="5444382" cy="1402470"/>
          </a:xfrm>
        </p:spPr>
        <p:txBody>
          <a:bodyPr anchor="t">
            <a:normAutofit/>
          </a:bodyPr>
          <a:lstStyle/>
          <a:p>
            <a:r>
              <a:rPr lang="en-NZ" sz="3200" dirty="0"/>
              <a:t>Agenda </a:t>
            </a:r>
          </a:p>
        </p:txBody>
      </p:sp>
      <p:pic>
        <p:nvPicPr>
          <p:cNvPr id="5" name="Picture 4" descr="Antique cash register keys">
            <a:extLst>
              <a:ext uri="{FF2B5EF4-FFF2-40B4-BE49-F238E27FC236}">
                <a16:creationId xmlns:a16="http://schemas.microsoft.com/office/drawing/2014/main" id="{05F5F64C-2E72-0C57-CC2E-89CC04BA77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344" r="26706"/>
          <a:stretch/>
        </p:blipFill>
        <p:spPr>
          <a:xfrm>
            <a:off x="-1" y="10"/>
            <a:ext cx="5151179" cy="685799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71697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484E2-67DB-1FCC-3483-B7AE6B288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8556" y="1762126"/>
            <a:ext cx="5732893" cy="4380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NZ" dirty="0"/>
              <a:t>What is Pay Equity?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/>
              <a:t>Pay Equity  - a short History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/>
              <a:t>Government Funded Framework for Pay Equity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/>
              <a:t>The “Pay Equity”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/>
              <a:t>The “Extension” Process 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/>
              <a:t>Pay Equity claims in progress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/>
              <a:t>Implications for the Disability sector </a:t>
            </a:r>
          </a:p>
        </p:txBody>
      </p:sp>
    </p:spTree>
    <p:extLst>
      <p:ext uri="{BB962C8B-B14F-4D97-AF65-F5344CB8AC3E}">
        <p14:creationId xmlns:p14="http://schemas.microsoft.com/office/powerpoint/2010/main" val="456712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CAA58-3A59-3856-1487-231B28EA8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016" y="13186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What is Pay Equity?</a:t>
            </a:r>
            <a:endParaRPr lang="en-NZ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F0620-42AC-7144-A8FC-70567B0A4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016" y="109783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Key terms include:</a:t>
            </a:r>
          </a:p>
          <a:p>
            <a:r>
              <a:rPr lang="en-US" sz="3200" dirty="0"/>
              <a:t>Equal pay – is about men and women getting the same pay for doing the same job. The process for making equal pay claims is covered under the Equal Pay Act 1972.</a:t>
            </a:r>
          </a:p>
          <a:p>
            <a:r>
              <a:rPr lang="en-US" sz="3200" dirty="0">
                <a:highlight>
                  <a:srgbClr val="FFFF00"/>
                </a:highlight>
              </a:rPr>
              <a:t>Pay equity – is about women and men receiving the same pay for doing jobs that are different, but of equal value (that is, jobs that require similar degrees of skills, responsibility, and effort).</a:t>
            </a:r>
          </a:p>
          <a:p>
            <a:r>
              <a:rPr lang="en-US" sz="3200" dirty="0"/>
              <a:t>Employment equity – is about fairness at work. It means people have the same opportunities to participate fully in employment regardless of their gender.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2406745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CAA58-3A59-3856-1487-231B28EA8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694" y="98846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Pay Equity History - ‘Terranova’ case</a:t>
            </a:r>
            <a:endParaRPr lang="en-NZ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F0620-42AC-7144-A8FC-70567B0A4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927" y="1253331"/>
            <a:ext cx="10515600" cy="5250106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2013 Terranova case – SFWU union filed against residential aged care employer for ‘care and support workers’ under the outdated Equal Pay Act 1972 (Kristine Bartlett, union member, was named employee in the case)</a:t>
            </a:r>
          </a:p>
          <a:p>
            <a:r>
              <a:rPr lang="en-US" sz="2400" dirty="0"/>
              <a:t>Government agreed to sector settlement negotiations – across the wider aged care, home and community, disability, and mental health and addictions sectors.</a:t>
            </a:r>
          </a:p>
          <a:p>
            <a:r>
              <a:rPr lang="en-US" sz="2400" b="1" dirty="0"/>
              <a:t>June 2017 - Settlement between Unions (NZCTU, PSA, E Tu, NZNO) and Government (note employers were excluded)</a:t>
            </a:r>
          </a:p>
          <a:p>
            <a:r>
              <a:rPr lang="en-US" sz="2400" dirty="0"/>
              <a:t>Led to 2 other related settlement agreements (vocational workers/MHA workers) in 2017/18</a:t>
            </a:r>
          </a:p>
          <a:p>
            <a:r>
              <a:rPr lang="en-US" sz="2400" b="1" dirty="0"/>
              <a:t>Led to Support Worker legislation across aged care, home and community, disability and mental health and addiction sectors – effective 1 July 2017</a:t>
            </a:r>
          </a:p>
          <a:p>
            <a:r>
              <a:rPr lang="en-US" sz="2400" dirty="0"/>
              <a:t>This Act set minimum wage rates and qualification requirements for support workers across the 4 sectors and funding for the cost increases </a:t>
            </a:r>
          </a:p>
          <a:p>
            <a:r>
              <a:rPr lang="en-US" sz="2400" dirty="0"/>
              <a:t>Pay Equity has not been fully funded relating to funding relating to oncosts and movement in annual leave provisions. </a:t>
            </a:r>
          </a:p>
          <a:p>
            <a:r>
              <a:rPr lang="en-US" sz="2400" dirty="0"/>
              <a:t>Section 18 of the act: “ The funder’s determination of the additional amounts is final”</a:t>
            </a:r>
          </a:p>
          <a:p>
            <a:pPr marL="0" indent="0">
              <a:buNone/>
            </a:pP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1656051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B5A2D-9850-1CE4-0657-E0A8F79D6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686" y="11319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/>
                </a:solidFill>
              </a:rPr>
              <a:t>Support Workers (Pay Equity) Settlements Act 2017</a:t>
            </a:r>
            <a:endParaRPr lang="en-NZ" sz="40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4BA25-3623-3EC1-8E77-509F45FE7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740" y="1053700"/>
            <a:ext cx="10515600" cy="5496390"/>
          </a:xfrm>
        </p:spPr>
        <p:txBody>
          <a:bodyPr>
            <a:normAutofit/>
          </a:bodyPr>
          <a:lstStyle/>
          <a:p>
            <a:r>
              <a:rPr lang="en-US" dirty="0"/>
              <a:t>This Act was set to expire on 30 June 2022.</a:t>
            </a:r>
          </a:p>
          <a:p>
            <a:r>
              <a:rPr lang="en-US" b="1" dirty="0"/>
              <a:t>Government amended the Act to extend it for 18 months to end 2023 </a:t>
            </a:r>
            <a:r>
              <a:rPr lang="en-US" dirty="0"/>
              <a:t>(the amendment act was passed under urgency at the end of June 2022).</a:t>
            </a:r>
          </a:p>
          <a:p>
            <a:r>
              <a:rPr lang="en-US" dirty="0"/>
              <a:t>This Act continues to set minimum wage rates and qualification requirements for support workers across the 4 sectors.</a:t>
            </a:r>
          </a:p>
          <a:p>
            <a:r>
              <a:rPr lang="en-US" dirty="0"/>
              <a:t>This Act allows for new pay equity claims to be filed under the Equal Pay Act from 1 July 2022 (for the same work covered by the previous settlement agreements).</a:t>
            </a:r>
          </a:p>
          <a:p>
            <a:r>
              <a:rPr lang="en-US" dirty="0"/>
              <a:t>It is uncertain what happens after 31 December 2023 when Act expires.  This could open up discussions between Employers and Unions.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518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0380C-94EE-CFE9-16DB-84ED27FCA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8452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Government Funded Framework for Pay Equity</a:t>
            </a:r>
            <a:endParaRPr lang="en-NZ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3B4EC-8526-6136-AFFC-31030E84E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241" y="1499054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In November 2021, Cabinet approved a new framework for addressing sector workforce pay equity matters in parallel with a pay equity claim (“Pay Equity in the Funded Sector”, 8 Nov 2021)</a:t>
            </a:r>
          </a:p>
          <a:p>
            <a:r>
              <a:rPr lang="en-US" sz="2400" dirty="0"/>
              <a:t>The Funded Framework process allows Government to consider how to fund any settlement of a claim, in addition to extending the benefits of a settlement to the relevant sector workforce (and service providers).</a:t>
            </a:r>
          </a:p>
          <a:p>
            <a:r>
              <a:rPr lang="en-US" sz="2400" dirty="0"/>
              <a:t>This framework requires a lead ‘oversight agency’ – responsible for coordinating relevant agencies (e.g. multiple funders), and keeping Cabinet and Ministers informed.</a:t>
            </a:r>
          </a:p>
          <a:p>
            <a:r>
              <a:rPr lang="en-US" sz="2400" dirty="0"/>
              <a:t>Responsible Agency (with key leadership role): </a:t>
            </a:r>
          </a:p>
          <a:p>
            <a:pPr lvl="1"/>
            <a:r>
              <a:rPr lang="en-US" dirty="0"/>
              <a:t>Public Service Commission (PSC) – Te Kawa Mataaho (TKM) </a:t>
            </a:r>
          </a:p>
          <a:p>
            <a:pPr lvl="1"/>
            <a:r>
              <a:rPr lang="en-US" dirty="0"/>
              <a:t>PSC Pay Equity Taskforce (skilled and resources in pay equity matters)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3296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ACD9A-BFD1-65DE-9524-18385A0A4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945" y="153470"/>
            <a:ext cx="10515600" cy="867144"/>
          </a:xfrm>
        </p:spPr>
        <p:txBody>
          <a:bodyPr>
            <a:normAutofit/>
          </a:bodyPr>
          <a:lstStyle/>
          <a:p>
            <a:r>
              <a:rPr lang="en-NZ" dirty="0">
                <a:solidFill>
                  <a:schemeClr val="accent1"/>
                </a:solidFill>
              </a:rPr>
              <a:t>Who’s Who in a Pay Equity Claim?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33A178-AFD7-4064-9954-62257E16BCFB}"/>
              </a:ext>
            </a:extLst>
          </p:cNvPr>
          <p:cNvSpPr/>
          <p:nvPr/>
        </p:nvSpPr>
        <p:spPr>
          <a:xfrm>
            <a:off x="838200" y="1040234"/>
            <a:ext cx="10587606" cy="15687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678B910-62DB-B69F-B60A-C832E35B9382}"/>
              </a:ext>
            </a:extLst>
          </p:cNvPr>
          <p:cNvSpPr/>
          <p:nvPr/>
        </p:nvSpPr>
        <p:spPr>
          <a:xfrm>
            <a:off x="5661169" y="1287100"/>
            <a:ext cx="1946246" cy="114479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b="1" dirty="0"/>
              <a:t>Union(s) </a:t>
            </a:r>
          </a:p>
          <a:p>
            <a:pPr algn="ctr"/>
            <a:r>
              <a:rPr lang="en-NZ" dirty="0"/>
              <a:t>who lodged the claim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8D72ED-39BD-DA3E-AD13-FA47572A20F7}"/>
              </a:ext>
            </a:extLst>
          </p:cNvPr>
          <p:cNvSpPr txBox="1"/>
          <p:nvPr/>
        </p:nvSpPr>
        <p:spPr>
          <a:xfrm>
            <a:off x="1132514" y="1362940"/>
            <a:ext cx="11017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dirty="0"/>
              <a:t>The parties to a claim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4C683D-FED9-CA95-8BF3-95E7B13F506D}"/>
              </a:ext>
            </a:extLst>
          </p:cNvPr>
          <p:cNvSpPr txBox="1"/>
          <p:nvPr/>
        </p:nvSpPr>
        <p:spPr>
          <a:xfrm>
            <a:off x="9370154" y="1224441"/>
            <a:ext cx="1510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i="1" dirty="0"/>
              <a:t>Investigate a claim and reach  a settlement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BD31DB-1420-D489-2CF7-E4F605751B60}"/>
              </a:ext>
            </a:extLst>
          </p:cNvPr>
          <p:cNvSpPr/>
          <p:nvPr/>
        </p:nvSpPr>
        <p:spPr>
          <a:xfrm>
            <a:off x="838200" y="3258884"/>
            <a:ext cx="10587605" cy="156874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BAC7049-059E-00F1-9AD4-D2389AE1BE15}"/>
              </a:ext>
            </a:extLst>
          </p:cNvPr>
          <p:cNvSpPr/>
          <p:nvPr/>
        </p:nvSpPr>
        <p:spPr>
          <a:xfrm>
            <a:off x="2779203" y="3470855"/>
            <a:ext cx="1947600" cy="1144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b="1" dirty="0"/>
              <a:t>Lead funding agency </a:t>
            </a:r>
          </a:p>
          <a:p>
            <a:pPr algn="ctr"/>
            <a:r>
              <a:rPr lang="en-NZ" dirty="0"/>
              <a:t>Main point of contact 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838B229-EC5D-A298-742D-C455DD552E85}"/>
              </a:ext>
            </a:extLst>
          </p:cNvPr>
          <p:cNvSpPr/>
          <p:nvPr/>
        </p:nvSpPr>
        <p:spPr>
          <a:xfrm>
            <a:off x="7056190" y="3470855"/>
            <a:ext cx="1947600" cy="1144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b="1" dirty="0"/>
              <a:t>Oversight Group</a:t>
            </a:r>
          </a:p>
          <a:p>
            <a:pPr algn="ctr"/>
            <a:r>
              <a:rPr lang="en-NZ" dirty="0"/>
              <a:t>reviews process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B44BBD7-997E-56BC-09CC-527182BE1200}"/>
              </a:ext>
            </a:extLst>
          </p:cNvPr>
          <p:cNvSpPr txBox="1"/>
          <p:nvPr/>
        </p:nvSpPr>
        <p:spPr>
          <a:xfrm>
            <a:off x="838201" y="3720090"/>
            <a:ext cx="136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dirty="0"/>
              <a:t>Government agencies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AA84FBC-1FCD-9FC7-A8A6-99642B150190}"/>
              </a:ext>
            </a:extLst>
          </p:cNvPr>
          <p:cNvSpPr txBox="1"/>
          <p:nvPr/>
        </p:nvSpPr>
        <p:spPr>
          <a:xfrm>
            <a:off x="9473618" y="3443091"/>
            <a:ext cx="1845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i="1" dirty="0"/>
              <a:t>Oversight of claim. Prepare        Cabinet papers to propose funding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7CF06CE-B687-7DE2-E9BB-4A64EAB9D3A5}"/>
              </a:ext>
            </a:extLst>
          </p:cNvPr>
          <p:cNvSpPr/>
          <p:nvPr/>
        </p:nvSpPr>
        <p:spPr>
          <a:xfrm>
            <a:off x="813032" y="5004711"/>
            <a:ext cx="10612771" cy="15687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E7A57544-9A46-1D2D-3960-0D42A85E9C2E}"/>
              </a:ext>
            </a:extLst>
          </p:cNvPr>
          <p:cNvSpPr/>
          <p:nvPr/>
        </p:nvSpPr>
        <p:spPr>
          <a:xfrm>
            <a:off x="3061982" y="5188293"/>
            <a:ext cx="4690843" cy="11448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b="1" dirty="0"/>
              <a:t>Cabinet</a:t>
            </a:r>
          </a:p>
          <a:p>
            <a:pPr algn="ctr"/>
            <a:r>
              <a:rPr lang="en-NZ" dirty="0"/>
              <a:t>Approves funding to implement a settlement.</a:t>
            </a:r>
          </a:p>
          <a:p>
            <a:pPr algn="ctr"/>
            <a:r>
              <a:rPr lang="en-NZ" dirty="0"/>
              <a:t>Agrees to extend the benefits of a settlement to others doing the same work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D8EEED7-6E96-F2CD-E9A2-95397C720B85}"/>
              </a:ext>
            </a:extLst>
          </p:cNvPr>
          <p:cNvSpPr txBox="1"/>
          <p:nvPr/>
        </p:nvSpPr>
        <p:spPr>
          <a:xfrm>
            <a:off x="870402" y="5465916"/>
            <a:ext cx="136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dirty="0"/>
              <a:t>Ministers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4F19A8A-1159-068A-B051-BB3A04014ACA}"/>
              </a:ext>
            </a:extLst>
          </p:cNvPr>
          <p:cNvSpPr txBox="1"/>
          <p:nvPr/>
        </p:nvSpPr>
        <p:spPr>
          <a:xfrm>
            <a:off x="9083879" y="5166711"/>
            <a:ext cx="21322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i="1" dirty="0"/>
              <a:t>Decides whether and how much to fund. </a:t>
            </a:r>
          </a:p>
          <a:p>
            <a:r>
              <a:rPr lang="en-NZ" i="1" dirty="0"/>
              <a:t>Decides whether to extend a settlement.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C17D3EF-1A80-31A4-F3AC-59BCD41A2BAB}"/>
              </a:ext>
            </a:extLst>
          </p:cNvPr>
          <p:cNvSpPr/>
          <p:nvPr/>
        </p:nvSpPr>
        <p:spPr>
          <a:xfrm>
            <a:off x="4917696" y="3470855"/>
            <a:ext cx="1947600" cy="1144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b="1" dirty="0"/>
              <a:t>Other funders</a:t>
            </a:r>
          </a:p>
          <a:p>
            <a:pPr algn="ctr"/>
            <a:r>
              <a:rPr lang="en-NZ" dirty="0"/>
              <a:t>Contracted services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A1BA89A-2C0F-E315-AB29-C910A0B230AA}"/>
              </a:ext>
            </a:extLst>
          </p:cNvPr>
          <p:cNvSpPr/>
          <p:nvPr/>
        </p:nvSpPr>
        <p:spPr>
          <a:xfrm>
            <a:off x="3461157" y="1287100"/>
            <a:ext cx="1946246" cy="114479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b="1" dirty="0"/>
              <a:t>Employers</a:t>
            </a:r>
            <a:r>
              <a:rPr lang="en-NZ" dirty="0"/>
              <a:t> named in a claim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B0FEF71-8AF6-8930-B559-840C48979FF6}"/>
              </a:ext>
            </a:extLst>
          </p:cNvPr>
          <p:cNvSpPr txBox="1"/>
          <p:nvPr/>
        </p:nvSpPr>
        <p:spPr>
          <a:xfrm>
            <a:off x="1529592" y="2615473"/>
            <a:ext cx="9764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Peak bodies, eg NZDSN, may support or represent employers but are not parties to a claim</a:t>
            </a:r>
          </a:p>
        </p:txBody>
      </p:sp>
    </p:spTree>
    <p:extLst>
      <p:ext uri="{BB962C8B-B14F-4D97-AF65-F5344CB8AC3E}">
        <p14:creationId xmlns:p14="http://schemas.microsoft.com/office/powerpoint/2010/main" val="1856892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51C4F-6DAE-F009-C8DF-604821637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960"/>
            <a:ext cx="10515600" cy="967388"/>
          </a:xfrm>
        </p:spPr>
        <p:txBody>
          <a:bodyPr>
            <a:normAutofit fontScale="90000"/>
          </a:bodyPr>
          <a:lstStyle/>
          <a:p>
            <a:r>
              <a:rPr lang="en-NZ" b="1" dirty="0">
                <a:solidFill>
                  <a:schemeClr val="accent1"/>
                </a:solidFill>
              </a:rPr>
              <a:t>The Pay Equity process – complex and demanding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4C60002-A058-46C4-614F-7E865BDA51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196" y="139960"/>
            <a:ext cx="11881607" cy="681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196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5F7336DA-8099-0CD5-AFA6-8B15EAF2FBDE}"/>
              </a:ext>
            </a:extLst>
          </p:cNvPr>
          <p:cNvSpPr/>
          <p:nvPr/>
        </p:nvSpPr>
        <p:spPr>
          <a:xfrm>
            <a:off x="1143001" y="3856025"/>
            <a:ext cx="9906000" cy="1876691"/>
          </a:xfrm>
          <a:prstGeom prst="rect">
            <a:avLst/>
          </a:prstGeom>
          <a:solidFill>
            <a:srgbClr val="FFE5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8D6E57-B61B-AF77-920D-25E2C285A2D5}"/>
              </a:ext>
            </a:extLst>
          </p:cNvPr>
          <p:cNvSpPr/>
          <p:nvPr/>
        </p:nvSpPr>
        <p:spPr>
          <a:xfrm>
            <a:off x="1143000" y="2704453"/>
            <a:ext cx="9906000" cy="936000"/>
          </a:xfrm>
          <a:prstGeom prst="rect">
            <a:avLst/>
          </a:prstGeom>
          <a:solidFill>
            <a:srgbClr val="FFCC99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1AB5CB-04F9-8A45-7D5D-2B98790BD40A}"/>
              </a:ext>
            </a:extLst>
          </p:cNvPr>
          <p:cNvSpPr txBox="1"/>
          <p:nvPr/>
        </p:nvSpPr>
        <p:spPr>
          <a:xfrm>
            <a:off x="4203647" y="4489751"/>
            <a:ext cx="1093094" cy="1021556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NZ" sz="900" dirty="0"/>
              <a:t>Parties agree:</a:t>
            </a:r>
          </a:p>
          <a:p>
            <a:pPr marL="85725" indent="-85725">
              <a:buFont typeface="Courier New" panose="02070309020205020404" pitchFamily="49" charset="0"/>
              <a:buChar char="o"/>
            </a:pPr>
            <a:r>
              <a:rPr lang="en-NZ" sz="900" dirty="0"/>
              <a:t>Methodology</a:t>
            </a:r>
          </a:p>
          <a:p>
            <a:pPr marL="85725" indent="-85725">
              <a:buFont typeface="Courier New" panose="02070309020205020404" pitchFamily="49" charset="0"/>
              <a:buChar char="o"/>
            </a:pPr>
            <a:r>
              <a:rPr lang="en-NZ" sz="900" dirty="0"/>
              <a:t>Comparators</a:t>
            </a:r>
          </a:p>
          <a:p>
            <a:pPr marL="85725" indent="-85725">
              <a:buFont typeface="Courier New" panose="02070309020205020404" pitchFamily="49" charset="0"/>
              <a:buChar char="o"/>
            </a:pPr>
            <a:r>
              <a:rPr lang="en-NZ" sz="900" dirty="0"/>
              <a:t>Interview plan</a:t>
            </a:r>
          </a:p>
          <a:p>
            <a:pPr marL="85725" indent="-85725">
              <a:buFont typeface="Courier New" panose="02070309020205020404" pitchFamily="49" charset="0"/>
              <a:buChar char="o"/>
            </a:pPr>
            <a:r>
              <a:rPr lang="en-NZ" sz="900" dirty="0"/>
              <a:t>Assessment panel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F4C26C-79EE-72BF-274D-B01F29055AED}"/>
              </a:ext>
            </a:extLst>
          </p:cNvPr>
          <p:cNvSpPr txBox="1"/>
          <p:nvPr/>
        </p:nvSpPr>
        <p:spPr>
          <a:xfrm>
            <a:off x="8581379" y="4077855"/>
            <a:ext cx="906651" cy="44267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000" dirty="0"/>
              <a:t>Settlement in principle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C4BDB39-E8AF-7066-B835-B30FC966237C}"/>
              </a:ext>
            </a:extLst>
          </p:cNvPr>
          <p:cNvSpPr txBox="1"/>
          <p:nvPr/>
        </p:nvSpPr>
        <p:spPr>
          <a:xfrm>
            <a:off x="10038276" y="4052100"/>
            <a:ext cx="906651" cy="44267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000" dirty="0"/>
              <a:t>Settlement signed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9C0A9C8-7FC1-2EE0-0661-C2153C278A38}"/>
              </a:ext>
            </a:extLst>
          </p:cNvPr>
          <p:cNvSpPr txBox="1"/>
          <p:nvPr/>
        </p:nvSpPr>
        <p:spPr>
          <a:xfrm>
            <a:off x="5490276" y="5307091"/>
            <a:ext cx="3091103" cy="27241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7030A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000" dirty="0"/>
              <a:t>Pre-bargaining activity</a:t>
            </a:r>
          </a:p>
        </p:txBody>
      </p:sp>
      <p:sp>
        <p:nvSpPr>
          <p:cNvPr id="30" name="Arrow: Pentagon 29">
            <a:extLst>
              <a:ext uri="{FF2B5EF4-FFF2-40B4-BE49-F238E27FC236}">
                <a16:creationId xmlns:a16="http://schemas.microsoft.com/office/drawing/2014/main" id="{095FA8EC-DC65-FA33-2BF4-83C80383865F}"/>
              </a:ext>
            </a:extLst>
          </p:cNvPr>
          <p:cNvSpPr/>
          <p:nvPr/>
        </p:nvSpPr>
        <p:spPr>
          <a:xfrm>
            <a:off x="1271149" y="2966069"/>
            <a:ext cx="1040299" cy="502720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NZ" sz="1000" dirty="0">
                <a:solidFill>
                  <a:schemeClr val="tx1"/>
                </a:solidFill>
              </a:rPr>
              <a:t>Employers provide data for Cabinet papers</a:t>
            </a:r>
          </a:p>
        </p:txBody>
      </p:sp>
      <p:sp>
        <p:nvSpPr>
          <p:cNvPr id="1032" name="Rectangle: Rounded Corners 1031">
            <a:extLst>
              <a:ext uri="{FF2B5EF4-FFF2-40B4-BE49-F238E27FC236}">
                <a16:creationId xmlns:a16="http://schemas.microsoft.com/office/drawing/2014/main" id="{A1524879-6FF9-1682-C11F-8528A600D5CD}"/>
              </a:ext>
            </a:extLst>
          </p:cNvPr>
          <p:cNvSpPr/>
          <p:nvPr/>
        </p:nvSpPr>
        <p:spPr>
          <a:xfrm>
            <a:off x="8910548" y="5277960"/>
            <a:ext cx="2000077" cy="31106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000" dirty="0">
                <a:solidFill>
                  <a:schemeClr val="tx1"/>
                </a:solidFill>
              </a:rPr>
              <a:t>Employer authority to sign (once drawdown funding confirmed)</a:t>
            </a:r>
          </a:p>
        </p:txBody>
      </p:sp>
      <p:sp>
        <p:nvSpPr>
          <p:cNvPr id="1033" name="Rectangle: Rounded Corners 1032">
            <a:extLst>
              <a:ext uri="{FF2B5EF4-FFF2-40B4-BE49-F238E27FC236}">
                <a16:creationId xmlns:a16="http://schemas.microsoft.com/office/drawing/2014/main" id="{3CC4DCBB-F596-72B1-4216-80ECB9257EA5}"/>
              </a:ext>
            </a:extLst>
          </p:cNvPr>
          <p:cNvSpPr/>
          <p:nvPr/>
        </p:nvSpPr>
        <p:spPr>
          <a:xfrm>
            <a:off x="8900790" y="4872276"/>
            <a:ext cx="2000077" cy="311066"/>
          </a:xfrm>
          <a:prstGeom prst="roundRect">
            <a:avLst/>
          </a:prstGeom>
          <a:solidFill>
            <a:srgbClr val="FF9999"/>
          </a:solidFill>
          <a:ln w="6350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000" dirty="0">
                <a:solidFill>
                  <a:schemeClr val="tx1"/>
                </a:solidFill>
              </a:rPr>
              <a:t>Union authority to sign (once worker ratification confirmed)</a:t>
            </a:r>
          </a:p>
        </p:txBody>
      </p:sp>
      <p:sp>
        <p:nvSpPr>
          <p:cNvPr id="1034" name="Rectangle: Rounded Corners 1033">
            <a:extLst>
              <a:ext uri="{FF2B5EF4-FFF2-40B4-BE49-F238E27FC236}">
                <a16:creationId xmlns:a16="http://schemas.microsoft.com/office/drawing/2014/main" id="{5B029CD0-0C46-5037-4C5B-36C0440CB640}"/>
              </a:ext>
            </a:extLst>
          </p:cNvPr>
          <p:cNvSpPr/>
          <p:nvPr/>
        </p:nvSpPr>
        <p:spPr>
          <a:xfrm>
            <a:off x="1264714" y="4480898"/>
            <a:ext cx="810567" cy="311066"/>
          </a:xfrm>
          <a:prstGeom prst="roundRect">
            <a:avLst/>
          </a:prstGeom>
          <a:solidFill>
            <a:srgbClr val="FF9999"/>
          </a:solidFill>
          <a:ln w="6350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000" dirty="0">
                <a:solidFill>
                  <a:schemeClr val="tx1"/>
                </a:solidFill>
              </a:rPr>
              <a:t>Unions lodge claim</a:t>
            </a:r>
          </a:p>
        </p:txBody>
      </p:sp>
      <p:sp>
        <p:nvSpPr>
          <p:cNvPr id="1051" name="Rectangle: Rounded Corners 1050">
            <a:extLst>
              <a:ext uri="{FF2B5EF4-FFF2-40B4-BE49-F238E27FC236}">
                <a16:creationId xmlns:a16="http://schemas.microsoft.com/office/drawing/2014/main" id="{5917743E-3AD2-07CA-C408-4449D5AE5081}"/>
              </a:ext>
            </a:extLst>
          </p:cNvPr>
          <p:cNvSpPr/>
          <p:nvPr/>
        </p:nvSpPr>
        <p:spPr>
          <a:xfrm>
            <a:off x="8427203" y="2831159"/>
            <a:ext cx="962431" cy="468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1000" dirty="0"/>
              <a:t>Contingency funding</a:t>
            </a:r>
          </a:p>
        </p:txBody>
      </p:sp>
      <p:sp>
        <p:nvSpPr>
          <p:cNvPr id="1052" name="Rectangle: Rounded Corners 1051">
            <a:extLst>
              <a:ext uri="{FF2B5EF4-FFF2-40B4-BE49-F238E27FC236}">
                <a16:creationId xmlns:a16="http://schemas.microsoft.com/office/drawing/2014/main" id="{4A9D0F78-7D96-EABF-1E65-3E5BEF2BDA03}"/>
              </a:ext>
            </a:extLst>
          </p:cNvPr>
          <p:cNvSpPr/>
          <p:nvPr/>
        </p:nvSpPr>
        <p:spPr>
          <a:xfrm>
            <a:off x="9883868" y="2831159"/>
            <a:ext cx="684001" cy="468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1000" dirty="0"/>
              <a:t>Draw down funding</a:t>
            </a:r>
          </a:p>
        </p:txBody>
      </p:sp>
      <p:graphicFrame>
        <p:nvGraphicFramePr>
          <p:cNvPr id="1060" name="Table 1060">
            <a:extLst>
              <a:ext uri="{FF2B5EF4-FFF2-40B4-BE49-F238E27FC236}">
                <a16:creationId xmlns:a16="http://schemas.microsoft.com/office/drawing/2014/main" id="{D565253D-52B8-472E-F262-E4188EAED46A}"/>
              </a:ext>
            </a:extLst>
          </p:cNvPr>
          <p:cNvGraphicFramePr>
            <a:graphicFrameLocks noGrp="1"/>
          </p:cNvGraphicFramePr>
          <p:nvPr/>
        </p:nvGraphicFramePr>
        <p:xfrm>
          <a:off x="8063431" y="6300061"/>
          <a:ext cx="1440096" cy="4292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926">
                  <a:extLst>
                    <a:ext uri="{9D8B030D-6E8A-4147-A177-3AD203B41FA5}">
                      <a16:colId xmlns:a16="http://schemas.microsoft.com/office/drawing/2014/main" val="3972143307"/>
                    </a:ext>
                  </a:extLst>
                </a:gridCol>
                <a:gridCol w="1076170">
                  <a:extLst>
                    <a:ext uri="{9D8B030D-6E8A-4147-A177-3AD203B41FA5}">
                      <a16:colId xmlns:a16="http://schemas.microsoft.com/office/drawing/2014/main" val="2487783673"/>
                    </a:ext>
                  </a:extLst>
                </a:gridCol>
              </a:tblGrid>
              <a:tr h="214641">
                <a:tc>
                  <a:txBody>
                    <a:bodyPr/>
                    <a:lstStyle/>
                    <a:p>
                      <a:endParaRPr lang="en-NZ" sz="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800" dirty="0"/>
                        <a:t>Unions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39236664"/>
                  </a:ext>
                </a:extLst>
              </a:tr>
              <a:tr h="214641">
                <a:tc>
                  <a:txBody>
                    <a:bodyPr/>
                    <a:lstStyle/>
                    <a:p>
                      <a:endParaRPr lang="en-NZ" sz="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800" dirty="0"/>
                        <a:t>Employers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91515596"/>
                  </a:ext>
                </a:extLst>
              </a:tr>
            </a:tbl>
          </a:graphicData>
        </a:graphic>
      </p:graphicFrame>
      <p:sp>
        <p:nvSpPr>
          <p:cNvPr id="1063" name="TextBox 1062">
            <a:extLst>
              <a:ext uri="{FF2B5EF4-FFF2-40B4-BE49-F238E27FC236}">
                <a16:creationId xmlns:a16="http://schemas.microsoft.com/office/drawing/2014/main" id="{1843BD38-0D60-926A-EFE2-4A939E04F11C}"/>
              </a:ext>
            </a:extLst>
          </p:cNvPr>
          <p:cNvSpPr txBox="1"/>
          <p:nvPr/>
        </p:nvSpPr>
        <p:spPr>
          <a:xfrm>
            <a:off x="2690249" y="356367"/>
            <a:ext cx="6927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>
                <a:latin typeface="Candara" panose="020E0502030303020204" pitchFamily="34" charset="0"/>
              </a:rPr>
              <a:t>Pay Equity for Workers and their Employers in the Funded Sector</a:t>
            </a: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D700F12A-2432-CAC3-98E8-852849719BD8}"/>
              </a:ext>
            </a:extLst>
          </p:cNvPr>
          <p:cNvSpPr/>
          <p:nvPr/>
        </p:nvSpPr>
        <p:spPr>
          <a:xfrm>
            <a:off x="7257968" y="4597028"/>
            <a:ext cx="1163342" cy="412327"/>
          </a:xfrm>
          <a:prstGeom prst="wedgeRoundRectCallout">
            <a:avLst>
              <a:gd name="adj1" fmla="val 60433"/>
              <a:gd name="adj2" fmla="val -131811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800" dirty="0">
                <a:solidFill>
                  <a:schemeClr val="tx1"/>
                </a:solidFill>
              </a:rPr>
              <a:t>Employers require confirmation of contingency funding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16B230-82C6-EC21-43CF-2B1478406CC3}"/>
              </a:ext>
            </a:extLst>
          </p:cNvPr>
          <p:cNvSpPr txBox="1"/>
          <p:nvPr/>
        </p:nvSpPr>
        <p:spPr>
          <a:xfrm>
            <a:off x="2193974" y="4709454"/>
            <a:ext cx="759600" cy="27241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000" dirty="0"/>
              <a:t>BPA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A7077AE-9FC1-4633-AC34-82EDA8E2FC72}"/>
              </a:ext>
            </a:extLst>
          </p:cNvPr>
          <p:cNvSpPr/>
          <p:nvPr/>
        </p:nvSpPr>
        <p:spPr>
          <a:xfrm>
            <a:off x="2700532" y="5132231"/>
            <a:ext cx="759418" cy="31106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000" dirty="0">
                <a:solidFill>
                  <a:schemeClr val="tx1"/>
                </a:solidFill>
              </a:rPr>
              <a:t>MEPEPA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F8825E1-163F-D001-112E-BA9476191937}"/>
              </a:ext>
            </a:extLst>
          </p:cNvPr>
          <p:cNvSpPr txBox="1"/>
          <p:nvPr/>
        </p:nvSpPr>
        <p:spPr>
          <a:xfrm>
            <a:off x="1242995" y="2557353"/>
            <a:ext cx="1009859" cy="258128"/>
          </a:xfrm>
          <a:prstGeom prst="snip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Candara" panose="020E0502030303020204" pitchFamily="34" charset="0"/>
              </a:rPr>
              <a:t>Funding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8396C52-CA81-3AD9-6E55-BEBF93D782DA}"/>
              </a:ext>
            </a:extLst>
          </p:cNvPr>
          <p:cNvSpPr txBox="1"/>
          <p:nvPr/>
        </p:nvSpPr>
        <p:spPr>
          <a:xfrm>
            <a:off x="1242994" y="3725371"/>
            <a:ext cx="1247136" cy="419457"/>
          </a:xfrm>
          <a:prstGeom prst="snip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rIns="72000" rtlCol="0">
            <a:spAutoFit/>
          </a:bodyPr>
          <a:lstStyle/>
          <a:p>
            <a:r>
              <a:rPr lang="en-NZ" sz="1000" dirty="0">
                <a:latin typeface="Candara" panose="020E0502030303020204" pitchFamily="34" charset="0"/>
              </a:rPr>
              <a:t>Union &amp; employer activity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2AB5AD2E-4D17-E9A3-16C2-C224BCA49FD0}"/>
              </a:ext>
            </a:extLst>
          </p:cNvPr>
          <p:cNvSpPr/>
          <p:nvPr/>
        </p:nvSpPr>
        <p:spPr>
          <a:xfrm>
            <a:off x="9353232" y="4570968"/>
            <a:ext cx="836234" cy="241972"/>
          </a:xfrm>
          <a:prstGeom prst="roundRect">
            <a:avLst/>
          </a:prstGeom>
          <a:solidFill>
            <a:srgbClr val="FF9999"/>
          </a:solidFill>
          <a:ln w="6350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000" dirty="0">
                <a:solidFill>
                  <a:schemeClr val="tx1"/>
                </a:solidFill>
              </a:rPr>
              <a:t>Ratification</a:t>
            </a:r>
          </a:p>
        </p:txBody>
      </p:sp>
      <p:sp>
        <p:nvSpPr>
          <p:cNvPr id="2" name="Arrow: Pentagon 1">
            <a:extLst>
              <a:ext uri="{FF2B5EF4-FFF2-40B4-BE49-F238E27FC236}">
                <a16:creationId xmlns:a16="http://schemas.microsoft.com/office/drawing/2014/main" id="{AFCB7D93-88D5-F6A8-5B38-8269705DC0DD}"/>
              </a:ext>
            </a:extLst>
          </p:cNvPr>
          <p:cNvSpPr/>
          <p:nvPr/>
        </p:nvSpPr>
        <p:spPr>
          <a:xfrm>
            <a:off x="1392780" y="5853517"/>
            <a:ext cx="9421163" cy="311066"/>
          </a:xfrm>
          <a:prstGeom prst="homePlate">
            <a:avLst/>
          </a:prstGeom>
          <a:solidFill>
            <a:srgbClr val="FF9999"/>
          </a:solidFill>
          <a:ln w="6350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000" dirty="0">
                <a:solidFill>
                  <a:schemeClr val="tx1"/>
                </a:solidFill>
              </a:rPr>
              <a:t>Union communication, organising and recruitment activity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D82F5B6-81B4-FD94-D2A8-1E3CE31DC03D}"/>
              </a:ext>
            </a:extLst>
          </p:cNvPr>
          <p:cNvGraphicFramePr>
            <a:graphicFrameLocks noGrp="1"/>
          </p:cNvGraphicFramePr>
          <p:nvPr/>
        </p:nvGraphicFramePr>
        <p:xfrm>
          <a:off x="9504830" y="6300062"/>
          <a:ext cx="1440096" cy="4268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926">
                  <a:extLst>
                    <a:ext uri="{9D8B030D-6E8A-4147-A177-3AD203B41FA5}">
                      <a16:colId xmlns:a16="http://schemas.microsoft.com/office/drawing/2014/main" val="3258760699"/>
                    </a:ext>
                  </a:extLst>
                </a:gridCol>
                <a:gridCol w="1076170">
                  <a:extLst>
                    <a:ext uri="{9D8B030D-6E8A-4147-A177-3AD203B41FA5}">
                      <a16:colId xmlns:a16="http://schemas.microsoft.com/office/drawing/2014/main" val="2353985377"/>
                    </a:ext>
                  </a:extLst>
                </a:gridCol>
              </a:tblGrid>
              <a:tr h="213525">
                <a:tc>
                  <a:txBody>
                    <a:bodyPr/>
                    <a:lstStyle/>
                    <a:p>
                      <a:endParaRPr lang="en-NZ" sz="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800" dirty="0"/>
                        <a:t>Joint union-employer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1757844"/>
                  </a:ext>
                </a:extLst>
              </a:tr>
              <a:tr h="211833">
                <a:tc>
                  <a:txBody>
                    <a:bodyPr/>
                    <a:lstStyle/>
                    <a:p>
                      <a:endParaRPr lang="en-NZ" sz="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800" dirty="0"/>
                        <a:t>Cabinet 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7578729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829DB713-400E-8DA0-5FE4-47E9AB2FF872}"/>
              </a:ext>
            </a:extLst>
          </p:cNvPr>
          <p:cNvSpPr/>
          <p:nvPr/>
        </p:nvSpPr>
        <p:spPr>
          <a:xfrm>
            <a:off x="1143001" y="928163"/>
            <a:ext cx="9906000" cy="1584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902719E9-F3DA-3CCB-7137-9820850665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951358"/>
              </p:ext>
            </p:extLst>
          </p:nvPr>
        </p:nvGraphicFramePr>
        <p:xfrm>
          <a:off x="1999868" y="-384398"/>
          <a:ext cx="85680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092F3EAB-84CE-C5A3-C130-19546DCA1648}"/>
              </a:ext>
            </a:extLst>
          </p:cNvPr>
          <p:cNvSpPr txBox="1"/>
          <p:nvPr/>
        </p:nvSpPr>
        <p:spPr>
          <a:xfrm>
            <a:off x="1242995" y="702240"/>
            <a:ext cx="1173829" cy="419457"/>
          </a:xfrm>
          <a:prstGeom prst="snip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Candara" panose="020E0502030303020204" pitchFamily="34" charset="0"/>
              </a:rPr>
              <a:t>Investigating &amp; settling a claim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A6CC195-FFE4-873D-57E8-7BBC14BCB941}"/>
              </a:ext>
            </a:extLst>
          </p:cNvPr>
          <p:cNvCxnSpPr>
            <a:cxnSpLocks/>
          </p:cNvCxnSpPr>
          <p:nvPr/>
        </p:nvCxnSpPr>
        <p:spPr>
          <a:xfrm flipV="1">
            <a:off x="4679411" y="2316421"/>
            <a:ext cx="7749" cy="216000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4044E474-F467-4C53-43A2-273C025F2B27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944874" y="3318940"/>
            <a:ext cx="2916000" cy="720000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46381F01-AA36-87E3-2D91-FBFEE98A7A25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483430" y="3303486"/>
            <a:ext cx="2471014" cy="352419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4" name="Straight Arrow Connector 1053">
            <a:extLst>
              <a:ext uri="{FF2B5EF4-FFF2-40B4-BE49-F238E27FC236}">
                <a16:creationId xmlns:a16="http://schemas.microsoft.com/office/drawing/2014/main" id="{40665E73-7C97-BDBD-DE1E-1A1443C03B1C}"/>
              </a:ext>
            </a:extLst>
          </p:cNvPr>
          <p:cNvCxnSpPr>
            <a:cxnSpLocks/>
          </p:cNvCxnSpPr>
          <p:nvPr/>
        </p:nvCxnSpPr>
        <p:spPr>
          <a:xfrm flipV="1">
            <a:off x="3290445" y="2260382"/>
            <a:ext cx="1" cy="648000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0" name="Rectangle: Rounded Corners 1049">
            <a:extLst>
              <a:ext uri="{FF2B5EF4-FFF2-40B4-BE49-F238E27FC236}">
                <a16:creationId xmlns:a16="http://schemas.microsoft.com/office/drawing/2014/main" id="{2ABACCBB-2B84-592C-ACB4-2B977205F47F}"/>
              </a:ext>
            </a:extLst>
          </p:cNvPr>
          <p:cNvSpPr/>
          <p:nvPr/>
        </p:nvSpPr>
        <p:spPr>
          <a:xfrm>
            <a:off x="2938896" y="2831159"/>
            <a:ext cx="684001" cy="468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1000" dirty="0"/>
              <a:t>In- principle funding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C87B8F4-DC35-3005-5FA8-581C213BCDF4}"/>
              </a:ext>
            </a:extLst>
          </p:cNvPr>
          <p:cNvCxnSpPr>
            <a:cxnSpLocks/>
          </p:cNvCxnSpPr>
          <p:nvPr/>
        </p:nvCxnSpPr>
        <p:spPr>
          <a:xfrm flipV="1">
            <a:off x="8966764" y="2222536"/>
            <a:ext cx="1" cy="612000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28D5EB4-0BB5-4642-E423-B8F1B84CCCB4}"/>
              </a:ext>
            </a:extLst>
          </p:cNvPr>
          <p:cNvCxnSpPr>
            <a:cxnSpLocks/>
          </p:cNvCxnSpPr>
          <p:nvPr/>
        </p:nvCxnSpPr>
        <p:spPr>
          <a:xfrm flipV="1">
            <a:off x="10224879" y="2202159"/>
            <a:ext cx="1" cy="612000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5CB3769E-83EE-F73B-C7E0-8B0E93901E15}"/>
              </a:ext>
            </a:extLst>
          </p:cNvPr>
          <p:cNvSpPr txBox="1"/>
          <p:nvPr/>
        </p:nvSpPr>
        <p:spPr>
          <a:xfrm>
            <a:off x="858416" y="6386698"/>
            <a:ext cx="3828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Multi-Employer Pay Equity Process Agreement (“MEPEPA”) 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1077600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2827</TotalTime>
  <Words>1455</Words>
  <Application>Microsoft Office PowerPoint</Application>
  <PresentationFormat>Widescreen</PresentationFormat>
  <Paragraphs>152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Candara</vt:lpstr>
      <vt:lpstr>Courier New</vt:lpstr>
      <vt:lpstr>Source Sans Pro</vt:lpstr>
      <vt:lpstr>Source Sans Pro,Bold</vt:lpstr>
      <vt:lpstr>Office Theme</vt:lpstr>
      <vt:lpstr>NZDSN Conference  Pay Equity </vt:lpstr>
      <vt:lpstr>Agenda </vt:lpstr>
      <vt:lpstr>What is Pay Equity?</vt:lpstr>
      <vt:lpstr>Pay Equity History - ‘Terranova’ case</vt:lpstr>
      <vt:lpstr>Support Workers (Pay Equity) Settlements Act 2017</vt:lpstr>
      <vt:lpstr>Government Funded Framework for Pay Equity</vt:lpstr>
      <vt:lpstr>Who’s Who in a Pay Equity Claim?</vt:lpstr>
      <vt:lpstr>The Pay Equity process – complex and demanding</vt:lpstr>
      <vt:lpstr>PowerPoint Presentation</vt:lpstr>
      <vt:lpstr>Government Funded Framework for Pay Equity</vt:lpstr>
      <vt:lpstr>Extension process – separate process </vt:lpstr>
      <vt:lpstr>Claims in progress – Care and Support workers</vt:lpstr>
      <vt:lpstr>Claims in progress - Front Line Managers </vt:lpstr>
      <vt:lpstr>Implications for the Disability sector </vt:lpstr>
      <vt:lpstr>Questions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NZDSN Conference  Pay Equity</dc:title>
  <dc:creator>Richard Williams</dc:creator>
  <cp:lastModifiedBy>Richard Williams</cp:lastModifiedBy>
  <cp:revision>15</cp:revision>
  <cp:lastPrinted>2023-07-18T07:20:56Z</cp:lastPrinted>
  <dcterms:created xsi:type="dcterms:W3CDTF">2023-07-17T03:30:33Z</dcterms:created>
  <dcterms:modified xsi:type="dcterms:W3CDTF">2023-07-19T02:38:29Z</dcterms:modified>
</cp:coreProperties>
</file>