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AEDE"/>
    <a:srgbClr val="8FB4E1"/>
    <a:srgbClr val="A3B9E1"/>
    <a:srgbClr val="B4C7E7"/>
    <a:srgbClr val="8FB4DC"/>
    <a:srgbClr val="8FAADC"/>
    <a:srgbClr val="285284"/>
    <a:srgbClr val="6294CC"/>
    <a:srgbClr val="3F7DC1"/>
    <a:srgbClr val="498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B173D-6375-4DBD-8D5D-BFA9B3FC6F54}" type="doc">
      <dgm:prSet loTypeId="urn:microsoft.com/office/officeart/2005/8/layout/chevron1" loCatId="process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NZ"/>
        </a:p>
      </dgm:t>
    </dgm:pt>
    <dgm:pt modelId="{71AA8DFC-F05C-4BEA-9EA4-782D89910CCC}">
      <dgm:prSet phldrT="[Text]"/>
      <dgm:spPr>
        <a:solidFill>
          <a:srgbClr val="B4C7E7"/>
        </a:solidFill>
      </dgm:spPr>
      <dgm:t>
        <a:bodyPr/>
        <a:lstStyle/>
        <a:p>
          <a:r>
            <a:rPr lang="en-NZ" dirty="0"/>
            <a:t>Milestone 1</a:t>
          </a:r>
        </a:p>
      </dgm:t>
    </dgm:pt>
    <dgm:pt modelId="{F90F9C68-1C8D-4AFA-AF08-A598A4E047CA}" type="parTrans" cxnId="{1CD285BF-8BC1-4E41-A872-B005A7FFC81D}">
      <dgm:prSet/>
      <dgm:spPr/>
      <dgm:t>
        <a:bodyPr/>
        <a:lstStyle/>
        <a:p>
          <a:endParaRPr lang="en-NZ"/>
        </a:p>
      </dgm:t>
    </dgm:pt>
    <dgm:pt modelId="{C6570831-EB52-45E4-B4CC-E3FF57DCAE29}" type="sibTrans" cxnId="{1CD285BF-8BC1-4E41-A872-B005A7FFC81D}">
      <dgm:prSet/>
      <dgm:spPr/>
      <dgm:t>
        <a:bodyPr/>
        <a:lstStyle/>
        <a:p>
          <a:endParaRPr lang="en-NZ"/>
        </a:p>
      </dgm:t>
    </dgm:pt>
    <dgm:pt modelId="{533CBC5F-236F-4CAE-96DC-26FC54732B79}">
      <dgm:prSet phldrT="[Text]"/>
      <dgm:spPr>
        <a:solidFill>
          <a:srgbClr val="A3B9E1"/>
        </a:solidFill>
      </dgm:spPr>
      <dgm:t>
        <a:bodyPr/>
        <a:lstStyle/>
        <a:p>
          <a:r>
            <a:rPr lang="en-NZ" dirty="0"/>
            <a:t>Milestone 2</a:t>
          </a:r>
        </a:p>
      </dgm:t>
    </dgm:pt>
    <dgm:pt modelId="{AD6EDDA2-1DA6-4C82-BA03-28340ABE8313}" type="parTrans" cxnId="{5106A5F8-9BD4-427B-A0D9-6A5E430DC805}">
      <dgm:prSet/>
      <dgm:spPr/>
      <dgm:t>
        <a:bodyPr/>
        <a:lstStyle/>
        <a:p>
          <a:endParaRPr lang="en-NZ"/>
        </a:p>
      </dgm:t>
    </dgm:pt>
    <dgm:pt modelId="{2DE852DD-CC09-490A-84AF-D19B027B5197}" type="sibTrans" cxnId="{5106A5F8-9BD4-427B-A0D9-6A5E430DC805}">
      <dgm:prSet/>
      <dgm:spPr/>
      <dgm:t>
        <a:bodyPr/>
        <a:lstStyle/>
        <a:p>
          <a:endParaRPr lang="en-NZ"/>
        </a:p>
      </dgm:t>
    </dgm:pt>
    <dgm:pt modelId="{83147D9D-3AB0-4E4A-BF04-266F2B56C4D0}">
      <dgm:prSet phldrT="[Text]"/>
      <dgm:spPr>
        <a:solidFill>
          <a:srgbClr val="86AEDE"/>
        </a:solidFill>
      </dgm:spPr>
      <dgm:t>
        <a:bodyPr/>
        <a:lstStyle/>
        <a:p>
          <a:r>
            <a:rPr lang="en-NZ" dirty="0"/>
            <a:t>Milestone 3</a:t>
          </a:r>
        </a:p>
      </dgm:t>
    </dgm:pt>
    <dgm:pt modelId="{3AF7FAB0-0BD9-4BF9-8A5D-0BF4D148C3B0}" type="parTrans" cxnId="{A036F56F-2CF1-466A-8D0E-204B0B7B275A}">
      <dgm:prSet/>
      <dgm:spPr/>
      <dgm:t>
        <a:bodyPr/>
        <a:lstStyle/>
        <a:p>
          <a:endParaRPr lang="en-NZ"/>
        </a:p>
      </dgm:t>
    </dgm:pt>
    <dgm:pt modelId="{C87B7770-FB3F-48EE-9CA8-242EFE35C45A}" type="sibTrans" cxnId="{A036F56F-2CF1-466A-8D0E-204B0B7B275A}">
      <dgm:prSet/>
      <dgm:spPr/>
      <dgm:t>
        <a:bodyPr/>
        <a:lstStyle/>
        <a:p>
          <a:endParaRPr lang="en-NZ"/>
        </a:p>
      </dgm:t>
    </dgm:pt>
    <dgm:pt modelId="{959DA183-23AB-4CE2-86A8-BC6F1C9D10F4}">
      <dgm:prSet phldrT="[Text]"/>
      <dgm:spPr>
        <a:solidFill>
          <a:srgbClr val="6294CC"/>
        </a:solidFill>
      </dgm:spPr>
      <dgm:t>
        <a:bodyPr/>
        <a:lstStyle/>
        <a:p>
          <a:r>
            <a:rPr lang="en-NZ" dirty="0"/>
            <a:t>Milestone 4</a:t>
          </a:r>
        </a:p>
      </dgm:t>
    </dgm:pt>
    <dgm:pt modelId="{7C77A2B6-8CFA-486A-88A7-740665D57122}" type="parTrans" cxnId="{D6991458-E570-43CD-BA06-96247A82541C}">
      <dgm:prSet/>
      <dgm:spPr/>
      <dgm:t>
        <a:bodyPr/>
        <a:lstStyle/>
        <a:p>
          <a:endParaRPr lang="en-NZ"/>
        </a:p>
      </dgm:t>
    </dgm:pt>
    <dgm:pt modelId="{0124065C-CD1F-48C4-A6F8-2C6E51907985}" type="sibTrans" cxnId="{D6991458-E570-43CD-BA06-96247A82541C}">
      <dgm:prSet/>
      <dgm:spPr/>
      <dgm:t>
        <a:bodyPr/>
        <a:lstStyle/>
        <a:p>
          <a:endParaRPr lang="en-NZ"/>
        </a:p>
      </dgm:t>
    </dgm:pt>
    <dgm:pt modelId="{A35FB332-4A50-444C-B390-EDCFCEBFFB9E}">
      <dgm:prSet phldrT="[Text]"/>
      <dgm:spPr>
        <a:solidFill>
          <a:srgbClr val="3F7DC1"/>
        </a:solidFill>
      </dgm:spPr>
      <dgm:t>
        <a:bodyPr/>
        <a:lstStyle/>
        <a:p>
          <a:r>
            <a:rPr lang="en-NZ" dirty="0"/>
            <a:t>Milestone 5</a:t>
          </a:r>
        </a:p>
      </dgm:t>
    </dgm:pt>
    <dgm:pt modelId="{63AFD856-0F96-439E-8953-BF29613B1055}" type="parTrans" cxnId="{297050BC-374A-41D0-BD1C-6B511C0E29F6}">
      <dgm:prSet/>
      <dgm:spPr/>
      <dgm:t>
        <a:bodyPr/>
        <a:lstStyle/>
        <a:p>
          <a:endParaRPr lang="en-NZ"/>
        </a:p>
      </dgm:t>
    </dgm:pt>
    <dgm:pt modelId="{E0096133-1A08-42A1-8477-775787AC627D}" type="sibTrans" cxnId="{297050BC-374A-41D0-BD1C-6B511C0E29F6}">
      <dgm:prSet/>
      <dgm:spPr/>
      <dgm:t>
        <a:bodyPr/>
        <a:lstStyle/>
        <a:p>
          <a:endParaRPr lang="en-NZ"/>
        </a:p>
      </dgm:t>
    </dgm:pt>
    <dgm:pt modelId="{DC0A05F4-937B-4DE9-A697-2DF024145786}">
      <dgm:prSet phldrT="[Text]"/>
      <dgm:spPr>
        <a:solidFill>
          <a:srgbClr val="285284"/>
        </a:solidFill>
      </dgm:spPr>
      <dgm:t>
        <a:bodyPr/>
        <a:lstStyle/>
        <a:p>
          <a:r>
            <a:rPr lang="en-NZ" dirty="0"/>
            <a:t>Milestone 6</a:t>
          </a:r>
        </a:p>
      </dgm:t>
    </dgm:pt>
    <dgm:pt modelId="{704D8257-8E1E-485C-AE2B-5DFDA400526F}" type="parTrans" cxnId="{E37F5069-717F-4D8C-87AA-F7360E0A5F62}">
      <dgm:prSet/>
      <dgm:spPr/>
      <dgm:t>
        <a:bodyPr/>
        <a:lstStyle/>
        <a:p>
          <a:endParaRPr lang="en-NZ"/>
        </a:p>
      </dgm:t>
    </dgm:pt>
    <dgm:pt modelId="{A441B0F1-B581-4FB3-9C96-A201CBFD7335}" type="sibTrans" cxnId="{E37F5069-717F-4D8C-87AA-F7360E0A5F62}">
      <dgm:prSet/>
      <dgm:spPr/>
      <dgm:t>
        <a:bodyPr/>
        <a:lstStyle/>
        <a:p>
          <a:endParaRPr lang="en-NZ"/>
        </a:p>
      </dgm:t>
    </dgm:pt>
    <dgm:pt modelId="{DFBB8B76-4513-49C7-9704-0A2E494D0A72}">
      <dgm:prSet phldrT="[Text]" custT="1"/>
      <dgm:spPr/>
      <dgm:t>
        <a:bodyPr/>
        <a:lstStyle/>
        <a:p>
          <a:r>
            <a:rPr lang="en-NZ" sz="1100" dirty="0"/>
            <a:t>Claim lodged</a:t>
          </a:r>
        </a:p>
      </dgm:t>
    </dgm:pt>
    <dgm:pt modelId="{C43B9B5F-0B9B-492F-A5D2-4F38000FDC28}" type="parTrans" cxnId="{858BC4F7-5983-4CAC-9CCE-065EDBC0B2D6}">
      <dgm:prSet/>
      <dgm:spPr/>
      <dgm:t>
        <a:bodyPr/>
        <a:lstStyle/>
        <a:p>
          <a:endParaRPr lang="en-NZ"/>
        </a:p>
      </dgm:t>
    </dgm:pt>
    <dgm:pt modelId="{E63F6088-458A-419D-9705-B5FABF530213}" type="sibTrans" cxnId="{858BC4F7-5983-4CAC-9CCE-065EDBC0B2D6}">
      <dgm:prSet/>
      <dgm:spPr/>
      <dgm:t>
        <a:bodyPr/>
        <a:lstStyle/>
        <a:p>
          <a:endParaRPr lang="en-NZ"/>
        </a:p>
      </dgm:t>
    </dgm:pt>
    <dgm:pt modelId="{0E3BBEBA-4DA6-4EDA-9243-ECB2AD4F994D}">
      <dgm:prSet phldrT="[Text]" custT="1"/>
      <dgm:spPr/>
      <dgm:t>
        <a:bodyPr/>
        <a:lstStyle/>
        <a:p>
          <a:r>
            <a:rPr lang="en-NZ" sz="1100" dirty="0"/>
            <a:t>Employers accept as ‘arguable’</a:t>
          </a:r>
        </a:p>
      </dgm:t>
    </dgm:pt>
    <dgm:pt modelId="{EAEE2F45-265F-4355-83E8-33BA99C6EC45}" type="parTrans" cxnId="{7555A0F7-76C5-4F5B-B867-33684003052C}">
      <dgm:prSet/>
      <dgm:spPr/>
      <dgm:t>
        <a:bodyPr/>
        <a:lstStyle/>
        <a:p>
          <a:endParaRPr lang="en-NZ"/>
        </a:p>
      </dgm:t>
    </dgm:pt>
    <dgm:pt modelId="{B5653DE1-D3E1-4975-A904-7F04FC013AF7}" type="sibTrans" cxnId="{7555A0F7-76C5-4F5B-B867-33684003052C}">
      <dgm:prSet/>
      <dgm:spPr/>
      <dgm:t>
        <a:bodyPr/>
        <a:lstStyle/>
        <a:p>
          <a:endParaRPr lang="en-NZ"/>
        </a:p>
      </dgm:t>
    </dgm:pt>
    <dgm:pt modelId="{2F14C11B-A2AA-4CD1-9ECB-C6CDC1488350}">
      <dgm:prSet phldrT="[Text]" custT="1"/>
      <dgm:spPr/>
      <dgm:t>
        <a:bodyPr/>
        <a:lstStyle/>
        <a:p>
          <a:r>
            <a:rPr lang="en-NZ" sz="1100" dirty="0"/>
            <a:t>Employer initial bargaining strategy</a:t>
          </a:r>
        </a:p>
      </dgm:t>
    </dgm:pt>
    <dgm:pt modelId="{48568FB1-08D3-4276-A5F5-8064115713D2}" type="parTrans" cxnId="{6CFD9211-9B18-4E5C-A896-13FCE0B7F468}">
      <dgm:prSet/>
      <dgm:spPr/>
      <dgm:t>
        <a:bodyPr/>
        <a:lstStyle/>
        <a:p>
          <a:endParaRPr lang="en-NZ"/>
        </a:p>
      </dgm:t>
    </dgm:pt>
    <dgm:pt modelId="{C63C21EA-CA89-4B28-901A-E2D7F7A047E3}" type="sibTrans" cxnId="{6CFD9211-9B18-4E5C-A896-13FCE0B7F468}">
      <dgm:prSet/>
      <dgm:spPr/>
      <dgm:t>
        <a:bodyPr/>
        <a:lstStyle/>
        <a:p>
          <a:endParaRPr lang="en-NZ"/>
        </a:p>
      </dgm:t>
    </dgm:pt>
    <dgm:pt modelId="{A9F78FE0-D777-478D-B06A-3B4E179038FD}">
      <dgm:prSet phldrT="[Text]" custT="1"/>
      <dgm:spPr/>
      <dgm:t>
        <a:bodyPr/>
        <a:lstStyle/>
        <a:p>
          <a:r>
            <a:rPr lang="en-NZ" sz="1100" dirty="0"/>
            <a:t>Assess work of claimant and comparators</a:t>
          </a:r>
        </a:p>
      </dgm:t>
    </dgm:pt>
    <dgm:pt modelId="{3D43624C-9628-4D6F-AE16-C8C23CF78133}" type="parTrans" cxnId="{56ED378B-3445-453F-84E1-65366084E9DC}">
      <dgm:prSet/>
      <dgm:spPr/>
      <dgm:t>
        <a:bodyPr/>
        <a:lstStyle/>
        <a:p>
          <a:endParaRPr lang="en-NZ"/>
        </a:p>
      </dgm:t>
    </dgm:pt>
    <dgm:pt modelId="{02AF96DA-0C5E-4F1E-9C03-9FE8B250A6C2}" type="sibTrans" cxnId="{56ED378B-3445-453F-84E1-65366084E9DC}">
      <dgm:prSet/>
      <dgm:spPr/>
      <dgm:t>
        <a:bodyPr/>
        <a:lstStyle/>
        <a:p>
          <a:endParaRPr lang="en-NZ"/>
        </a:p>
      </dgm:t>
    </dgm:pt>
    <dgm:pt modelId="{0358ED64-0ADD-4F25-ADE8-EF1CD1B37E3E}">
      <dgm:prSet phldrT="[Text]" custT="1"/>
      <dgm:spPr/>
      <dgm:t>
        <a:bodyPr/>
        <a:lstStyle/>
        <a:p>
          <a:r>
            <a:rPr lang="en-NZ" sz="1100" dirty="0"/>
            <a:t>Assess under-valuation: compare rem and T&amp;Cs </a:t>
          </a:r>
        </a:p>
      </dgm:t>
    </dgm:pt>
    <dgm:pt modelId="{D3654275-55EB-40D7-8225-D02A37D2033B}" type="parTrans" cxnId="{0D9F031C-7087-48C8-88BE-C70BAC7664CE}">
      <dgm:prSet/>
      <dgm:spPr/>
      <dgm:t>
        <a:bodyPr/>
        <a:lstStyle/>
        <a:p>
          <a:endParaRPr lang="en-NZ"/>
        </a:p>
      </dgm:t>
    </dgm:pt>
    <dgm:pt modelId="{2935B730-617D-4137-8EBC-8C7CCB8AA54F}" type="sibTrans" cxnId="{0D9F031C-7087-48C8-88BE-C70BAC7664CE}">
      <dgm:prSet/>
      <dgm:spPr/>
      <dgm:t>
        <a:bodyPr/>
        <a:lstStyle/>
        <a:p>
          <a:endParaRPr lang="en-NZ"/>
        </a:p>
      </dgm:t>
    </dgm:pt>
    <dgm:pt modelId="{1EDAAD1E-F83A-492B-9196-D37176855DF6}">
      <dgm:prSet phldrT="[Text]" custT="1"/>
      <dgm:spPr/>
      <dgm:t>
        <a:bodyPr/>
        <a:lstStyle/>
        <a:p>
          <a:r>
            <a:rPr lang="en-NZ" sz="1100" dirty="0"/>
            <a:t>Employer settlement strategy</a:t>
          </a:r>
        </a:p>
      </dgm:t>
    </dgm:pt>
    <dgm:pt modelId="{82F32B1D-138B-4F8E-940B-F65F0EC7F0E2}" type="parTrans" cxnId="{30E742D0-65D1-4AA5-9E6E-B6C70AB38DC8}">
      <dgm:prSet/>
      <dgm:spPr/>
      <dgm:t>
        <a:bodyPr/>
        <a:lstStyle/>
        <a:p>
          <a:endParaRPr lang="en-NZ"/>
        </a:p>
      </dgm:t>
    </dgm:pt>
    <dgm:pt modelId="{A8C2B903-948B-4FC6-90C4-827BC5852E0B}" type="sibTrans" cxnId="{30E742D0-65D1-4AA5-9E6E-B6C70AB38DC8}">
      <dgm:prSet/>
      <dgm:spPr/>
      <dgm:t>
        <a:bodyPr/>
        <a:lstStyle/>
        <a:p>
          <a:endParaRPr lang="en-NZ"/>
        </a:p>
      </dgm:t>
    </dgm:pt>
    <dgm:pt modelId="{D95959D8-63D5-4C38-8751-10695C5742E6}">
      <dgm:prSet phldrT="[Text]" custT="1"/>
      <dgm:spPr/>
      <dgm:t>
        <a:bodyPr/>
        <a:lstStyle/>
        <a:p>
          <a:r>
            <a:rPr lang="en-NZ" sz="1100" dirty="0"/>
            <a:t>Proposed settlement assessed</a:t>
          </a:r>
        </a:p>
      </dgm:t>
    </dgm:pt>
    <dgm:pt modelId="{28301792-5929-49AD-B873-A8901BD10F80}" type="parTrans" cxnId="{4569C9D8-D4EA-414F-978F-F3EDF8F109E5}">
      <dgm:prSet/>
      <dgm:spPr/>
      <dgm:t>
        <a:bodyPr/>
        <a:lstStyle/>
        <a:p>
          <a:endParaRPr lang="en-NZ"/>
        </a:p>
      </dgm:t>
    </dgm:pt>
    <dgm:pt modelId="{7DFF721A-5A96-4113-BA77-BBF9D4DBB98A}" type="sibTrans" cxnId="{4569C9D8-D4EA-414F-978F-F3EDF8F109E5}">
      <dgm:prSet/>
      <dgm:spPr/>
      <dgm:t>
        <a:bodyPr/>
        <a:lstStyle/>
        <a:p>
          <a:endParaRPr lang="en-NZ"/>
        </a:p>
      </dgm:t>
    </dgm:pt>
    <dgm:pt modelId="{018B9ECA-2F5E-41B2-8030-49225C9BB538}" type="pres">
      <dgm:prSet presAssocID="{96BB173D-6375-4DBD-8D5D-BFA9B3FC6F54}" presName="Name0" presStyleCnt="0">
        <dgm:presLayoutVars>
          <dgm:dir/>
          <dgm:animLvl val="lvl"/>
          <dgm:resizeHandles val="exact"/>
        </dgm:presLayoutVars>
      </dgm:prSet>
      <dgm:spPr/>
    </dgm:pt>
    <dgm:pt modelId="{FBD41D06-4698-4CD7-853E-003FF51BD80A}" type="pres">
      <dgm:prSet presAssocID="{71AA8DFC-F05C-4BEA-9EA4-782D89910CCC}" presName="composite" presStyleCnt="0"/>
      <dgm:spPr/>
    </dgm:pt>
    <dgm:pt modelId="{17BE08A4-C8E9-41D9-B77C-0367394E5E8D}" type="pres">
      <dgm:prSet presAssocID="{71AA8DFC-F05C-4BEA-9EA4-782D89910CCC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5520807-48A2-4912-98A8-45E7CDFADCAE}" type="pres">
      <dgm:prSet presAssocID="{71AA8DFC-F05C-4BEA-9EA4-782D89910CCC}" presName="desTx" presStyleLbl="revTx" presStyleIdx="0" presStyleCnt="6">
        <dgm:presLayoutVars>
          <dgm:bulletEnabled val="1"/>
        </dgm:presLayoutVars>
      </dgm:prSet>
      <dgm:spPr/>
    </dgm:pt>
    <dgm:pt modelId="{FC923CA4-D49C-4208-BC64-689FD9FFCA7B}" type="pres">
      <dgm:prSet presAssocID="{C6570831-EB52-45E4-B4CC-E3FF57DCAE29}" presName="space" presStyleCnt="0"/>
      <dgm:spPr/>
    </dgm:pt>
    <dgm:pt modelId="{9B9DA24B-ACF7-4020-B59F-346C467CFCE1}" type="pres">
      <dgm:prSet presAssocID="{533CBC5F-236F-4CAE-96DC-26FC54732B79}" presName="composite" presStyleCnt="0"/>
      <dgm:spPr/>
    </dgm:pt>
    <dgm:pt modelId="{C1EFB288-634F-41D7-A321-97A2E0262B5B}" type="pres">
      <dgm:prSet presAssocID="{533CBC5F-236F-4CAE-96DC-26FC54732B79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B9B95BD-7526-4E36-A217-BBB5D9EBF496}" type="pres">
      <dgm:prSet presAssocID="{533CBC5F-236F-4CAE-96DC-26FC54732B79}" presName="desTx" presStyleLbl="revTx" presStyleIdx="1" presStyleCnt="6">
        <dgm:presLayoutVars>
          <dgm:bulletEnabled val="1"/>
        </dgm:presLayoutVars>
      </dgm:prSet>
      <dgm:spPr/>
    </dgm:pt>
    <dgm:pt modelId="{BA327D3A-D94F-46E2-9F24-1562B758F2F2}" type="pres">
      <dgm:prSet presAssocID="{2DE852DD-CC09-490A-84AF-D19B027B5197}" presName="space" presStyleCnt="0"/>
      <dgm:spPr/>
    </dgm:pt>
    <dgm:pt modelId="{EAE3702D-E483-4267-880A-312525D0A290}" type="pres">
      <dgm:prSet presAssocID="{83147D9D-3AB0-4E4A-BF04-266F2B56C4D0}" presName="composite" presStyleCnt="0"/>
      <dgm:spPr/>
    </dgm:pt>
    <dgm:pt modelId="{5A854204-ED46-4F07-B8F4-EFB2DBB5BF42}" type="pres">
      <dgm:prSet presAssocID="{83147D9D-3AB0-4E4A-BF04-266F2B56C4D0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1D22FDFA-C6CA-42DE-9936-6708F7534F9B}" type="pres">
      <dgm:prSet presAssocID="{83147D9D-3AB0-4E4A-BF04-266F2B56C4D0}" presName="desTx" presStyleLbl="revTx" presStyleIdx="2" presStyleCnt="6">
        <dgm:presLayoutVars>
          <dgm:bulletEnabled val="1"/>
        </dgm:presLayoutVars>
      </dgm:prSet>
      <dgm:spPr/>
    </dgm:pt>
    <dgm:pt modelId="{EB53F281-E8E8-453E-9A6C-795734A5445B}" type="pres">
      <dgm:prSet presAssocID="{C87B7770-FB3F-48EE-9CA8-242EFE35C45A}" presName="space" presStyleCnt="0"/>
      <dgm:spPr/>
    </dgm:pt>
    <dgm:pt modelId="{FFC65226-53CD-4B6E-8692-DED0D954E0FA}" type="pres">
      <dgm:prSet presAssocID="{959DA183-23AB-4CE2-86A8-BC6F1C9D10F4}" presName="composite" presStyleCnt="0"/>
      <dgm:spPr/>
    </dgm:pt>
    <dgm:pt modelId="{C2294086-BA9A-48B3-A3E0-E76337CE5BCD}" type="pres">
      <dgm:prSet presAssocID="{959DA183-23AB-4CE2-86A8-BC6F1C9D10F4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232CC06-E68C-485C-9FE0-48BAA0312039}" type="pres">
      <dgm:prSet presAssocID="{959DA183-23AB-4CE2-86A8-BC6F1C9D10F4}" presName="desTx" presStyleLbl="revTx" presStyleIdx="3" presStyleCnt="6">
        <dgm:presLayoutVars>
          <dgm:bulletEnabled val="1"/>
        </dgm:presLayoutVars>
      </dgm:prSet>
      <dgm:spPr/>
    </dgm:pt>
    <dgm:pt modelId="{E56D58BF-C61F-420E-BD34-ADB394920D4F}" type="pres">
      <dgm:prSet presAssocID="{0124065C-CD1F-48C4-A6F8-2C6E51907985}" presName="space" presStyleCnt="0"/>
      <dgm:spPr/>
    </dgm:pt>
    <dgm:pt modelId="{CFA53AFA-8119-44FF-8374-D7777CB9553A}" type="pres">
      <dgm:prSet presAssocID="{A35FB332-4A50-444C-B390-EDCFCEBFFB9E}" presName="composite" presStyleCnt="0"/>
      <dgm:spPr/>
    </dgm:pt>
    <dgm:pt modelId="{D89046A1-E368-47BB-BBEA-6B1CD0796915}" type="pres">
      <dgm:prSet presAssocID="{A35FB332-4A50-444C-B390-EDCFCEBFFB9E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B1246DFB-844D-4D93-A0BB-1CD08DF21CDC}" type="pres">
      <dgm:prSet presAssocID="{A35FB332-4A50-444C-B390-EDCFCEBFFB9E}" presName="desTx" presStyleLbl="revTx" presStyleIdx="4" presStyleCnt="6">
        <dgm:presLayoutVars>
          <dgm:bulletEnabled val="1"/>
        </dgm:presLayoutVars>
      </dgm:prSet>
      <dgm:spPr/>
    </dgm:pt>
    <dgm:pt modelId="{FD06AA43-C8D3-4D21-AFC4-6E7090BDF7A0}" type="pres">
      <dgm:prSet presAssocID="{E0096133-1A08-42A1-8477-775787AC627D}" presName="space" presStyleCnt="0"/>
      <dgm:spPr/>
    </dgm:pt>
    <dgm:pt modelId="{895FD251-D66A-4C4D-82FF-F089F15519F4}" type="pres">
      <dgm:prSet presAssocID="{DC0A05F4-937B-4DE9-A697-2DF024145786}" presName="composite" presStyleCnt="0"/>
      <dgm:spPr/>
    </dgm:pt>
    <dgm:pt modelId="{4577C5DD-D43E-4B4E-BC61-883807E7E9A1}" type="pres">
      <dgm:prSet presAssocID="{DC0A05F4-937B-4DE9-A697-2DF024145786}" presName="par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339D4137-CB63-479D-865B-E5A8C07AC2BB}" type="pres">
      <dgm:prSet presAssocID="{DC0A05F4-937B-4DE9-A697-2DF024145786}" presName="desTx" presStyleLbl="revTx" presStyleIdx="5" presStyleCnt="6">
        <dgm:presLayoutVars>
          <dgm:bulletEnabled val="1"/>
        </dgm:presLayoutVars>
      </dgm:prSet>
      <dgm:spPr/>
    </dgm:pt>
  </dgm:ptLst>
  <dgm:cxnLst>
    <dgm:cxn modelId="{6CFD9211-9B18-4E5C-A896-13FCE0B7F468}" srcId="{533CBC5F-236F-4CAE-96DC-26FC54732B79}" destId="{2F14C11B-A2AA-4CD1-9ECB-C6CDC1488350}" srcOrd="0" destOrd="0" parTransId="{48568FB1-08D3-4276-A5F5-8064115713D2}" sibTransId="{C63C21EA-CA89-4B28-901A-E2D7F7A047E3}"/>
    <dgm:cxn modelId="{0D9F031C-7087-48C8-88BE-C70BAC7664CE}" srcId="{959DA183-23AB-4CE2-86A8-BC6F1C9D10F4}" destId="{0358ED64-0ADD-4F25-ADE8-EF1CD1B37E3E}" srcOrd="0" destOrd="0" parTransId="{D3654275-55EB-40D7-8225-D02A37D2033B}" sibTransId="{2935B730-617D-4137-8EBC-8C7CCB8AA54F}"/>
    <dgm:cxn modelId="{0D7A5932-21E6-47D4-8DD8-1B6B66EF027F}" type="presOf" srcId="{D95959D8-63D5-4C38-8751-10695C5742E6}" destId="{339D4137-CB63-479D-865B-E5A8C07AC2BB}" srcOrd="0" destOrd="0" presId="urn:microsoft.com/office/officeart/2005/8/layout/chevron1"/>
    <dgm:cxn modelId="{CF278B35-916B-402B-9862-CBFC2C424708}" type="presOf" srcId="{0E3BBEBA-4DA6-4EDA-9243-ECB2AD4F994D}" destId="{C5520807-48A2-4912-98A8-45E7CDFADCAE}" srcOrd="0" destOrd="1" presId="urn:microsoft.com/office/officeart/2005/8/layout/chevron1"/>
    <dgm:cxn modelId="{0DDE1563-EBB0-46EE-9466-2A061BB8EB7A}" type="presOf" srcId="{959DA183-23AB-4CE2-86A8-BC6F1C9D10F4}" destId="{C2294086-BA9A-48B3-A3E0-E76337CE5BCD}" srcOrd="0" destOrd="0" presId="urn:microsoft.com/office/officeart/2005/8/layout/chevron1"/>
    <dgm:cxn modelId="{E37F5069-717F-4D8C-87AA-F7360E0A5F62}" srcId="{96BB173D-6375-4DBD-8D5D-BFA9B3FC6F54}" destId="{DC0A05F4-937B-4DE9-A697-2DF024145786}" srcOrd="5" destOrd="0" parTransId="{704D8257-8E1E-485C-AE2B-5DFDA400526F}" sibTransId="{A441B0F1-B581-4FB3-9C96-A201CBFD7335}"/>
    <dgm:cxn modelId="{A036F56F-2CF1-466A-8D0E-204B0B7B275A}" srcId="{96BB173D-6375-4DBD-8D5D-BFA9B3FC6F54}" destId="{83147D9D-3AB0-4E4A-BF04-266F2B56C4D0}" srcOrd="2" destOrd="0" parTransId="{3AF7FAB0-0BD9-4BF9-8A5D-0BF4D148C3B0}" sibTransId="{C87B7770-FB3F-48EE-9CA8-242EFE35C45A}"/>
    <dgm:cxn modelId="{838AFC71-917A-4A5A-ACEF-1836CA24D438}" type="presOf" srcId="{96BB173D-6375-4DBD-8D5D-BFA9B3FC6F54}" destId="{018B9ECA-2F5E-41B2-8030-49225C9BB538}" srcOrd="0" destOrd="0" presId="urn:microsoft.com/office/officeart/2005/8/layout/chevron1"/>
    <dgm:cxn modelId="{D6991458-E570-43CD-BA06-96247A82541C}" srcId="{96BB173D-6375-4DBD-8D5D-BFA9B3FC6F54}" destId="{959DA183-23AB-4CE2-86A8-BC6F1C9D10F4}" srcOrd="3" destOrd="0" parTransId="{7C77A2B6-8CFA-486A-88A7-740665D57122}" sibTransId="{0124065C-CD1F-48C4-A6F8-2C6E51907985}"/>
    <dgm:cxn modelId="{98967079-B881-44AD-BB34-ED9A0DA946CC}" type="presOf" srcId="{1EDAAD1E-F83A-492B-9196-D37176855DF6}" destId="{B1246DFB-844D-4D93-A0BB-1CD08DF21CDC}" srcOrd="0" destOrd="0" presId="urn:microsoft.com/office/officeart/2005/8/layout/chevron1"/>
    <dgm:cxn modelId="{718DFD5A-48FF-43A7-9B41-B6877B6DDE62}" type="presOf" srcId="{0358ED64-0ADD-4F25-ADE8-EF1CD1B37E3E}" destId="{C232CC06-E68C-485C-9FE0-48BAA0312039}" srcOrd="0" destOrd="0" presId="urn:microsoft.com/office/officeart/2005/8/layout/chevron1"/>
    <dgm:cxn modelId="{7CD77C85-943A-4646-ADD1-AC76C9DD2B5D}" type="presOf" srcId="{533CBC5F-236F-4CAE-96DC-26FC54732B79}" destId="{C1EFB288-634F-41D7-A321-97A2E0262B5B}" srcOrd="0" destOrd="0" presId="urn:microsoft.com/office/officeart/2005/8/layout/chevron1"/>
    <dgm:cxn modelId="{1B6D3789-9ACE-4E64-87F9-5C87A1B43722}" type="presOf" srcId="{83147D9D-3AB0-4E4A-BF04-266F2B56C4D0}" destId="{5A854204-ED46-4F07-B8F4-EFB2DBB5BF42}" srcOrd="0" destOrd="0" presId="urn:microsoft.com/office/officeart/2005/8/layout/chevron1"/>
    <dgm:cxn modelId="{56ED378B-3445-453F-84E1-65366084E9DC}" srcId="{83147D9D-3AB0-4E4A-BF04-266F2B56C4D0}" destId="{A9F78FE0-D777-478D-B06A-3B4E179038FD}" srcOrd="0" destOrd="0" parTransId="{3D43624C-9628-4D6F-AE16-C8C23CF78133}" sibTransId="{02AF96DA-0C5E-4F1E-9C03-9FE8B250A6C2}"/>
    <dgm:cxn modelId="{9129D999-C02C-432B-B870-866325F1ABD3}" type="presOf" srcId="{71AA8DFC-F05C-4BEA-9EA4-782D89910CCC}" destId="{17BE08A4-C8E9-41D9-B77C-0367394E5E8D}" srcOrd="0" destOrd="0" presId="urn:microsoft.com/office/officeart/2005/8/layout/chevron1"/>
    <dgm:cxn modelId="{C00846A7-F928-4405-91D8-E34AD19DFB17}" type="presOf" srcId="{A35FB332-4A50-444C-B390-EDCFCEBFFB9E}" destId="{D89046A1-E368-47BB-BBEA-6B1CD0796915}" srcOrd="0" destOrd="0" presId="urn:microsoft.com/office/officeart/2005/8/layout/chevron1"/>
    <dgm:cxn modelId="{297050BC-374A-41D0-BD1C-6B511C0E29F6}" srcId="{96BB173D-6375-4DBD-8D5D-BFA9B3FC6F54}" destId="{A35FB332-4A50-444C-B390-EDCFCEBFFB9E}" srcOrd="4" destOrd="0" parTransId="{63AFD856-0F96-439E-8953-BF29613B1055}" sibTransId="{E0096133-1A08-42A1-8477-775787AC627D}"/>
    <dgm:cxn modelId="{247357BE-ED94-42E5-862C-3DAE9EE6B473}" type="presOf" srcId="{2F14C11B-A2AA-4CD1-9ECB-C6CDC1488350}" destId="{DB9B95BD-7526-4E36-A217-BBB5D9EBF496}" srcOrd="0" destOrd="0" presId="urn:microsoft.com/office/officeart/2005/8/layout/chevron1"/>
    <dgm:cxn modelId="{1CD285BF-8BC1-4E41-A872-B005A7FFC81D}" srcId="{96BB173D-6375-4DBD-8D5D-BFA9B3FC6F54}" destId="{71AA8DFC-F05C-4BEA-9EA4-782D89910CCC}" srcOrd="0" destOrd="0" parTransId="{F90F9C68-1C8D-4AFA-AF08-A598A4E047CA}" sibTransId="{C6570831-EB52-45E4-B4CC-E3FF57DCAE29}"/>
    <dgm:cxn modelId="{3C48A7C6-BF8D-40A0-A76D-4E75F6DB334D}" type="presOf" srcId="{DFBB8B76-4513-49C7-9704-0A2E494D0A72}" destId="{C5520807-48A2-4912-98A8-45E7CDFADCAE}" srcOrd="0" destOrd="0" presId="urn:microsoft.com/office/officeart/2005/8/layout/chevron1"/>
    <dgm:cxn modelId="{30E742D0-65D1-4AA5-9E6E-B6C70AB38DC8}" srcId="{A35FB332-4A50-444C-B390-EDCFCEBFFB9E}" destId="{1EDAAD1E-F83A-492B-9196-D37176855DF6}" srcOrd="0" destOrd="0" parTransId="{82F32B1D-138B-4F8E-940B-F65F0EC7F0E2}" sibTransId="{A8C2B903-948B-4FC6-90C4-827BC5852E0B}"/>
    <dgm:cxn modelId="{4569C9D8-D4EA-414F-978F-F3EDF8F109E5}" srcId="{DC0A05F4-937B-4DE9-A697-2DF024145786}" destId="{D95959D8-63D5-4C38-8751-10695C5742E6}" srcOrd="0" destOrd="0" parTransId="{28301792-5929-49AD-B873-A8901BD10F80}" sibTransId="{7DFF721A-5A96-4113-BA77-BBF9D4DBB98A}"/>
    <dgm:cxn modelId="{BC23BCE0-6556-4169-8D7E-261C710706B6}" type="presOf" srcId="{A9F78FE0-D777-478D-B06A-3B4E179038FD}" destId="{1D22FDFA-C6CA-42DE-9936-6708F7534F9B}" srcOrd="0" destOrd="0" presId="urn:microsoft.com/office/officeart/2005/8/layout/chevron1"/>
    <dgm:cxn modelId="{2BEEA9E4-03A8-4CF6-B2AE-2FDAD92C2551}" type="presOf" srcId="{DC0A05F4-937B-4DE9-A697-2DF024145786}" destId="{4577C5DD-D43E-4B4E-BC61-883807E7E9A1}" srcOrd="0" destOrd="0" presId="urn:microsoft.com/office/officeart/2005/8/layout/chevron1"/>
    <dgm:cxn modelId="{7555A0F7-76C5-4F5B-B867-33684003052C}" srcId="{71AA8DFC-F05C-4BEA-9EA4-782D89910CCC}" destId="{0E3BBEBA-4DA6-4EDA-9243-ECB2AD4F994D}" srcOrd="1" destOrd="0" parTransId="{EAEE2F45-265F-4355-83E8-33BA99C6EC45}" sibTransId="{B5653DE1-D3E1-4975-A904-7F04FC013AF7}"/>
    <dgm:cxn modelId="{858BC4F7-5983-4CAC-9CCE-065EDBC0B2D6}" srcId="{71AA8DFC-F05C-4BEA-9EA4-782D89910CCC}" destId="{DFBB8B76-4513-49C7-9704-0A2E494D0A72}" srcOrd="0" destOrd="0" parTransId="{C43B9B5F-0B9B-492F-A5D2-4F38000FDC28}" sibTransId="{E63F6088-458A-419D-9705-B5FABF530213}"/>
    <dgm:cxn modelId="{5106A5F8-9BD4-427B-A0D9-6A5E430DC805}" srcId="{96BB173D-6375-4DBD-8D5D-BFA9B3FC6F54}" destId="{533CBC5F-236F-4CAE-96DC-26FC54732B79}" srcOrd="1" destOrd="0" parTransId="{AD6EDDA2-1DA6-4C82-BA03-28340ABE8313}" sibTransId="{2DE852DD-CC09-490A-84AF-D19B027B5197}"/>
    <dgm:cxn modelId="{71199BF6-1BBC-4558-BE81-FA1A71449C67}" type="presParOf" srcId="{018B9ECA-2F5E-41B2-8030-49225C9BB538}" destId="{FBD41D06-4698-4CD7-853E-003FF51BD80A}" srcOrd="0" destOrd="0" presId="urn:microsoft.com/office/officeart/2005/8/layout/chevron1"/>
    <dgm:cxn modelId="{E4673B21-95F0-4540-B659-D5EB7B5DDEDD}" type="presParOf" srcId="{FBD41D06-4698-4CD7-853E-003FF51BD80A}" destId="{17BE08A4-C8E9-41D9-B77C-0367394E5E8D}" srcOrd="0" destOrd="0" presId="urn:microsoft.com/office/officeart/2005/8/layout/chevron1"/>
    <dgm:cxn modelId="{3142AC91-82C1-4B86-8E42-5A6F36A83470}" type="presParOf" srcId="{FBD41D06-4698-4CD7-853E-003FF51BD80A}" destId="{C5520807-48A2-4912-98A8-45E7CDFADCAE}" srcOrd="1" destOrd="0" presId="urn:microsoft.com/office/officeart/2005/8/layout/chevron1"/>
    <dgm:cxn modelId="{6EB3EDE2-3C9C-4AD0-A197-720502B0C783}" type="presParOf" srcId="{018B9ECA-2F5E-41B2-8030-49225C9BB538}" destId="{FC923CA4-D49C-4208-BC64-689FD9FFCA7B}" srcOrd="1" destOrd="0" presId="urn:microsoft.com/office/officeart/2005/8/layout/chevron1"/>
    <dgm:cxn modelId="{CD67D313-0393-4F0D-8B30-2C6A50A69B4F}" type="presParOf" srcId="{018B9ECA-2F5E-41B2-8030-49225C9BB538}" destId="{9B9DA24B-ACF7-4020-B59F-346C467CFCE1}" srcOrd="2" destOrd="0" presId="urn:microsoft.com/office/officeart/2005/8/layout/chevron1"/>
    <dgm:cxn modelId="{11AF1EDE-ACED-4F5C-A683-2ECB50E4D04A}" type="presParOf" srcId="{9B9DA24B-ACF7-4020-B59F-346C467CFCE1}" destId="{C1EFB288-634F-41D7-A321-97A2E0262B5B}" srcOrd="0" destOrd="0" presId="urn:microsoft.com/office/officeart/2005/8/layout/chevron1"/>
    <dgm:cxn modelId="{4356BF7B-C547-422A-97F9-F5FA541CC789}" type="presParOf" srcId="{9B9DA24B-ACF7-4020-B59F-346C467CFCE1}" destId="{DB9B95BD-7526-4E36-A217-BBB5D9EBF496}" srcOrd="1" destOrd="0" presId="urn:microsoft.com/office/officeart/2005/8/layout/chevron1"/>
    <dgm:cxn modelId="{13E155CE-1F6C-45F9-AF24-1C5B617EC531}" type="presParOf" srcId="{018B9ECA-2F5E-41B2-8030-49225C9BB538}" destId="{BA327D3A-D94F-46E2-9F24-1562B758F2F2}" srcOrd="3" destOrd="0" presId="urn:microsoft.com/office/officeart/2005/8/layout/chevron1"/>
    <dgm:cxn modelId="{0DCB49CC-4E30-4C50-B99A-4B3E7B529425}" type="presParOf" srcId="{018B9ECA-2F5E-41B2-8030-49225C9BB538}" destId="{EAE3702D-E483-4267-880A-312525D0A290}" srcOrd="4" destOrd="0" presId="urn:microsoft.com/office/officeart/2005/8/layout/chevron1"/>
    <dgm:cxn modelId="{DF736670-BDD5-499B-81EF-04FA15C8AD9E}" type="presParOf" srcId="{EAE3702D-E483-4267-880A-312525D0A290}" destId="{5A854204-ED46-4F07-B8F4-EFB2DBB5BF42}" srcOrd="0" destOrd="0" presId="urn:microsoft.com/office/officeart/2005/8/layout/chevron1"/>
    <dgm:cxn modelId="{52F2E5AD-5D36-43FD-8313-E28EE6755F77}" type="presParOf" srcId="{EAE3702D-E483-4267-880A-312525D0A290}" destId="{1D22FDFA-C6CA-42DE-9936-6708F7534F9B}" srcOrd="1" destOrd="0" presId="urn:microsoft.com/office/officeart/2005/8/layout/chevron1"/>
    <dgm:cxn modelId="{ECD7694B-B790-436B-9623-C0FB56E97E32}" type="presParOf" srcId="{018B9ECA-2F5E-41B2-8030-49225C9BB538}" destId="{EB53F281-E8E8-453E-9A6C-795734A5445B}" srcOrd="5" destOrd="0" presId="urn:microsoft.com/office/officeart/2005/8/layout/chevron1"/>
    <dgm:cxn modelId="{8A8EC1D5-A017-4BC8-AECD-0B1AC98EBAE2}" type="presParOf" srcId="{018B9ECA-2F5E-41B2-8030-49225C9BB538}" destId="{FFC65226-53CD-4B6E-8692-DED0D954E0FA}" srcOrd="6" destOrd="0" presId="urn:microsoft.com/office/officeart/2005/8/layout/chevron1"/>
    <dgm:cxn modelId="{A5282C8C-541D-4B2C-8A78-C417C22EF67A}" type="presParOf" srcId="{FFC65226-53CD-4B6E-8692-DED0D954E0FA}" destId="{C2294086-BA9A-48B3-A3E0-E76337CE5BCD}" srcOrd="0" destOrd="0" presId="urn:microsoft.com/office/officeart/2005/8/layout/chevron1"/>
    <dgm:cxn modelId="{F2B6E9D5-F040-4ABA-B264-EBAA808E705B}" type="presParOf" srcId="{FFC65226-53CD-4B6E-8692-DED0D954E0FA}" destId="{C232CC06-E68C-485C-9FE0-48BAA0312039}" srcOrd="1" destOrd="0" presId="urn:microsoft.com/office/officeart/2005/8/layout/chevron1"/>
    <dgm:cxn modelId="{273873CA-E42C-4164-B917-66E8F8475682}" type="presParOf" srcId="{018B9ECA-2F5E-41B2-8030-49225C9BB538}" destId="{E56D58BF-C61F-420E-BD34-ADB394920D4F}" srcOrd="7" destOrd="0" presId="urn:microsoft.com/office/officeart/2005/8/layout/chevron1"/>
    <dgm:cxn modelId="{BC3D16D0-331F-4EA3-B971-A6BDCB86A417}" type="presParOf" srcId="{018B9ECA-2F5E-41B2-8030-49225C9BB538}" destId="{CFA53AFA-8119-44FF-8374-D7777CB9553A}" srcOrd="8" destOrd="0" presId="urn:microsoft.com/office/officeart/2005/8/layout/chevron1"/>
    <dgm:cxn modelId="{54C090CE-EBE2-4FD0-911E-F0D6F367CCE8}" type="presParOf" srcId="{CFA53AFA-8119-44FF-8374-D7777CB9553A}" destId="{D89046A1-E368-47BB-BBEA-6B1CD0796915}" srcOrd="0" destOrd="0" presId="urn:microsoft.com/office/officeart/2005/8/layout/chevron1"/>
    <dgm:cxn modelId="{E9268C0B-13DD-4E37-B90C-80B9E408E286}" type="presParOf" srcId="{CFA53AFA-8119-44FF-8374-D7777CB9553A}" destId="{B1246DFB-844D-4D93-A0BB-1CD08DF21CDC}" srcOrd="1" destOrd="0" presId="urn:microsoft.com/office/officeart/2005/8/layout/chevron1"/>
    <dgm:cxn modelId="{95AFFE3E-9F03-429B-89D9-C5DED5C0424E}" type="presParOf" srcId="{018B9ECA-2F5E-41B2-8030-49225C9BB538}" destId="{FD06AA43-C8D3-4D21-AFC4-6E7090BDF7A0}" srcOrd="9" destOrd="0" presId="urn:microsoft.com/office/officeart/2005/8/layout/chevron1"/>
    <dgm:cxn modelId="{FB74616B-6DF3-416D-AC71-4D6B312F88D9}" type="presParOf" srcId="{018B9ECA-2F5E-41B2-8030-49225C9BB538}" destId="{895FD251-D66A-4C4D-82FF-F089F15519F4}" srcOrd="10" destOrd="0" presId="urn:microsoft.com/office/officeart/2005/8/layout/chevron1"/>
    <dgm:cxn modelId="{93175862-4306-479D-BEA8-891F53DEF652}" type="presParOf" srcId="{895FD251-D66A-4C4D-82FF-F089F15519F4}" destId="{4577C5DD-D43E-4B4E-BC61-883807E7E9A1}" srcOrd="0" destOrd="0" presId="urn:microsoft.com/office/officeart/2005/8/layout/chevron1"/>
    <dgm:cxn modelId="{DE58B0B1-DFBC-4E9D-83FF-2639A4C8BE95}" type="presParOf" srcId="{895FD251-D66A-4C4D-82FF-F089F15519F4}" destId="{339D4137-CB63-479D-865B-E5A8C07AC2B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E08A4-C8E9-41D9-B77C-0367394E5E8D}">
      <dsp:nvSpPr>
        <dsp:cNvPr id="0" name=""/>
        <dsp:cNvSpPr/>
      </dsp:nvSpPr>
      <dsp:spPr>
        <a:xfrm>
          <a:off x="4500" y="1566706"/>
          <a:ext cx="1606499" cy="642599"/>
        </a:xfrm>
        <a:prstGeom prst="chevron">
          <a:avLst/>
        </a:prstGeom>
        <a:solidFill>
          <a:srgbClr val="B4C7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1</a:t>
          </a:r>
        </a:p>
      </dsp:txBody>
      <dsp:txXfrm>
        <a:off x="325800" y="1566706"/>
        <a:ext cx="963900" cy="642599"/>
      </dsp:txXfrm>
    </dsp:sp>
    <dsp:sp modelId="{C5520807-48A2-4912-98A8-45E7CDFADCAE}">
      <dsp:nvSpPr>
        <dsp:cNvPr id="0" name=""/>
        <dsp:cNvSpPr/>
      </dsp:nvSpPr>
      <dsp:spPr>
        <a:xfrm>
          <a:off x="45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Claim lodged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Employers accept as ‘arguable’</a:t>
          </a:r>
        </a:p>
      </dsp:txBody>
      <dsp:txXfrm>
        <a:off x="4500" y="2289631"/>
        <a:ext cx="1285199" cy="495000"/>
      </dsp:txXfrm>
    </dsp:sp>
    <dsp:sp modelId="{C1EFB288-634F-41D7-A321-97A2E0262B5B}">
      <dsp:nvSpPr>
        <dsp:cNvPr id="0" name=""/>
        <dsp:cNvSpPr/>
      </dsp:nvSpPr>
      <dsp:spPr>
        <a:xfrm>
          <a:off x="1395000" y="1566706"/>
          <a:ext cx="1606499" cy="642599"/>
        </a:xfrm>
        <a:prstGeom prst="chevron">
          <a:avLst/>
        </a:prstGeom>
        <a:solidFill>
          <a:srgbClr val="A3B9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2</a:t>
          </a:r>
        </a:p>
      </dsp:txBody>
      <dsp:txXfrm>
        <a:off x="1716300" y="1566706"/>
        <a:ext cx="963900" cy="642599"/>
      </dsp:txXfrm>
    </dsp:sp>
    <dsp:sp modelId="{DB9B95BD-7526-4E36-A217-BBB5D9EBF496}">
      <dsp:nvSpPr>
        <dsp:cNvPr id="0" name=""/>
        <dsp:cNvSpPr/>
      </dsp:nvSpPr>
      <dsp:spPr>
        <a:xfrm>
          <a:off x="13950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Employer initial bargaining strategy</a:t>
          </a:r>
        </a:p>
      </dsp:txBody>
      <dsp:txXfrm>
        <a:off x="1395000" y="2289631"/>
        <a:ext cx="1285199" cy="495000"/>
      </dsp:txXfrm>
    </dsp:sp>
    <dsp:sp modelId="{5A854204-ED46-4F07-B8F4-EFB2DBB5BF42}">
      <dsp:nvSpPr>
        <dsp:cNvPr id="0" name=""/>
        <dsp:cNvSpPr/>
      </dsp:nvSpPr>
      <dsp:spPr>
        <a:xfrm>
          <a:off x="2785500" y="1566706"/>
          <a:ext cx="1606499" cy="642599"/>
        </a:xfrm>
        <a:prstGeom prst="chevron">
          <a:avLst/>
        </a:prstGeom>
        <a:solidFill>
          <a:srgbClr val="86AED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3</a:t>
          </a:r>
        </a:p>
      </dsp:txBody>
      <dsp:txXfrm>
        <a:off x="3106800" y="1566706"/>
        <a:ext cx="963900" cy="642599"/>
      </dsp:txXfrm>
    </dsp:sp>
    <dsp:sp modelId="{1D22FDFA-C6CA-42DE-9936-6708F7534F9B}">
      <dsp:nvSpPr>
        <dsp:cNvPr id="0" name=""/>
        <dsp:cNvSpPr/>
      </dsp:nvSpPr>
      <dsp:spPr>
        <a:xfrm>
          <a:off x="27855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Assess work of claimant and comparators</a:t>
          </a:r>
        </a:p>
      </dsp:txBody>
      <dsp:txXfrm>
        <a:off x="2785500" y="2289631"/>
        <a:ext cx="1285199" cy="495000"/>
      </dsp:txXfrm>
    </dsp:sp>
    <dsp:sp modelId="{C2294086-BA9A-48B3-A3E0-E76337CE5BCD}">
      <dsp:nvSpPr>
        <dsp:cNvPr id="0" name=""/>
        <dsp:cNvSpPr/>
      </dsp:nvSpPr>
      <dsp:spPr>
        <a:xfrm>
          <a:off x="4175999" y="1566706"/>
          <a:ext cx="1606499" cy="642599"/>
        </a:xfrm>
        <a:prstGeom prst="chevron">
          <a:avLst/>
        </a:prstGeom>
        <a:solidFill>
          <a:srgbClr val="6294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4</a:t>
          </a:r>
        </a:p>
      </dsp:txBody>
      <dsp:txXfrm>
        <a:off x="4497299" y="1566706"/>
        <a:ext cx="963900" cy="642599"/>
      </dsp:txXfrm>
    </dsp:sp>
    <dsp:sp modelId="{C232CC06-E68C-485C-9FE0-48BAA0312039}">
      <dsp:nvSpPr>
        <dsp:cNvPr id="0" name=""/>
        <dsp:cNvSpPr/>
      </dsp:nvSpPr>
      <dsp:spPr>
        <a:xfrm>
          <a:off x="4175999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Assess under-valuation: compare rem and T&amp;Cs </a:t>
          </a:r>
        </a:p>
      </dsp:txBody>
      <dsp:txXfrm>
        <a:off x="4175999" y="2289631"/>
        <a:ext cx="1285199" cy="495000"/>
      </dsp:txXfrm>
    </dsp:sp>
    <dsp:sp modelId="{D89046A1-E368-47BB-BBEA-6B1CD0796915}">
      <dsp:nvSpPr>
        <dsp:cNvPr id="0" name=""/>
        <dsp:cNvSpPr/>
      </dsp:nvSpPr>
      <dsp:spPr>
        <a:xfrm>
          <a:off x="5566500" y="1566706"/>
          <a:ext cx="1606499" cy="642599"/>
        </a:xfrm>
        <a:prstGeom prst="chevron">
          <a:avLst/>
        </a:prstGeom>
        <a:solidFill>
          <a:srgbClr val="3F7D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5</a:t>
          </a:r>
        </a:p>
      </dsp:txBody>
      <dsp:txXfrm>
        <a:off x="5887800" y="1566706"/>
        <a:ext cx="963900" cy="642599"/>
      </dsp:txXfrm>
    </dsp:sp>
    <dsp:sp modelId="{B1246DFB-844D-4D93-A0BB-1CD08DF21CDC}">
      <dsp:nvSpPr>
        <dsp:cNvPr id="0" name=""/>
        <dsp:cNvSpPr/>
      </dsp:nvSpPr>
      <dsp:spPr>
        <a:xfrm>
          <a:off x="55665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Employer settlement strategy</a:t>
          </a:r>
        </a:p>
      </dsp:txBody>
      <dsp:txXfrm>
        <a:off x="5566500" y="2289631"/>
        <a:ext cx="1285199" cy="495000"/>
      </dsp:txXfrm>
    </dsp:sp>
    <dsp:sp modelId="{4577C5DD-D43E-4B4E-BC61-883807E7E9A1}">
      <dsp:nvSpPr>
        <dsp:cNvPr id="0" name=""/>
        <dsp:cNvSpPr/>
      </dsp:nvSpPr>
      <dsp:spPr>
        <a:xfrm>
          <a:off x="6957000" y="1566706"/>
          <a:ext cx="1606499" cy="642599"/>
        </a:xfrm>
        <a:prstGeom prst="chevron">
          <a:avLst/>
        </a:prstGeom>
        <a:solidFill>
          <a:srgbClr val="28528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Milestone 6</a:t>
          </a:r>
        </a:p>
      </dsp:txBody>
      <dsp:txXfrm>
        <a:off x="7278300" y="1566706"/>
        <a:ext cx="963900" cy="642599"/>
      </dsp:txXfrm>
    </dsp:sp>
    <dsp:sp modelId="{339D4137-CB63-479D-865B-E5A8C07AC2BB}">
      <dsp:nvSpPr>
        <dsp:cNvPr id="0" name=""/>
        <dsp:cNvSpPr/>
      </dsp:nvSpPr>
      <dsp:spPr>
        <a:xfrm>
          <a:off x="6957000" y="2289631"/>
          <a:ext cx="1285199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100" kern="1200" dirty="0"/>
            <a:t>Proposed settlement assessed</a:t>
          </a:r>
        </a:p>
      </dsp:txBody>
      <dsp:txXfrm>
        <a:off x="6957000" y="2289631"/>
        <a:ext cx="1285199" cy="49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332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622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5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105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475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449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63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967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763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67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659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A918-8E86-4505-936F-85BFD167637B}" type="datetimeFigureOut">
              <a:rPr lang="en-NZ" smtClean="0"/>
              <a:t>18/06/2023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54A82-5A4C-4278-AF69-C1BF8C2424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21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F7336DA-8099-0CD5-AFA6-8B15EAF2FBDE}"/>
              </a:ext>
            </a:extLst>
          </p:cNvPr>
          <p:cNvSpPr/>
          <p:nvPr/>
        </p:nvSpPr>
        <p:spPr>
          <a:xfrm>
            <a:off x="1" y="3856024"/>
            <a:ext cx="9906000" cy="1876691"/>
          </a:xfrm>
          <a:prstGeom prst="rect">
            <a:avLst/>
          </a:prstGeom>
          <a:solidFill>
            <a:srgbClr val="FFE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8D6E57-B61B-AF77-920D-25E2C285A2D5}"/>
              </a:ext>
            </a:extLst>
          </p:cNvPr>
          <p:cNvSpPr/>
          <p:nvPr/>
        </p:nvSpPr>
        <p:spPr>
          <a:xfrm>
            <a:off x="0" y="2704453"/>
            <a:ext cx="9906000" cy="936000"/>
          </a:xfrm>
          <a:prstGeom prst="rect">
            <a:avLst/>
          </a:prstGeom>
          <a:solidFill>
            <a:srgbClr val="FFCC9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1AB5CB-04F9-8A45-7D5D-2B98790BD40A}"/>
              </a:ext>
            </a:extLst>
          </p:cNvPr>
          <p:cNvSpPr txBox="1"/>
          <p:nvPr/>
        </p:nvSpPr>
        <p:spPr>
          <a:xfrm>
            <a:off x="3060647" y="4489751"/>
            <a:ext cx="1093094" cy="102155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NZ" sz="900" dirty="0"/>
              <a:t>Parties agree:</a:t>
            </a:r>
          </a:p>
          <a:p>
            <a:pPr marL="85725" indent="-85725">
              <a:buFont typeface="Courier New" panose="02070309020205020404" pitchFamily="49" charset="0"/>
              <a:buChar char="o"/>
            </a:pPr>
            <a:r>
              <a:rPr lang="en-NZ" sz="900" dirty="0"/>
              <a:t>Methodology</a:t>
            </a:r>
          </a:p>
          <a:p>
            <a:pPr marL="85725" indent="-85725">
              <a:buFont typeface="Courier New" panose="02070309020205020404" pitchFamily="49" charset="0"/>
              <a:buChar char="o"/>
            </a:pPr>
            <a:r>
              <a:rPr lang="en-NZ" sz="900" dirty="0"/>
              <a:t>Comparators</a:t>
            </a:r>
          </a:p>
          <a:p>
            <a:pPr marL="85725" indent="-85725">
              <a:buFont typeface="Courier New" panose="02070309020205020404" pitchFamily="49" charset="0"/>
              <a:buChar char="o"/>
            </a:pPr>
            <a:r>
              <a:rPr lang="en-NZ" sz="900" dirty="0"/>
              <a:t>Interview plan</a:t>
            </a:r>
          </a:p>
          <a:p>
            <a:pPr marL="85725" indent="-85725">
              <a:buFont typeface="Courier New" panose="02070309020205020404" pitchFamily="49" charset="0"/>
              <a:buChar char="o"/>
            </a:pPr>
            <a:r>
              <a:rPr lang="en-NZ" sz="900" dirty="0"/>
              <a:t>Assessment panel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4C26C-79EE-72BF-274D-B01F29055AED}"/>
              </a:ext>
            </a:extLst>
          </p:cNvPr>
          <p:cNvSpPr txBox="1"/>
          <p:nvPr/>
        </p:nvSpPr>
        <p:spPr>
          <a:xfrm>
            <a:off x="7438378" y="4077855"/>
            <a:ext cx="906651" cy="4426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Settlement in principle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4BDB39-E8AF-7066-B835-B30FC966237C}"/>
              </a:ext>
            </a:extLst>
          </p:cNvPr>
          <p:cNvSpPr txBox="1"/>
          <p:nvPr/>
        </p:nvSpPr>
        <p:spPr>
          <a:xfrm>
            <a:off x="8895275" y="4052100"/>
            <a:ext cx="906651" cy="4426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Settlement signed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C0A9C8-7FC1-2EE0-0661-C2153C278A38}"/>
              </a:ext>
            </a:extLst>
          </p:cNvPr>
          <p:cNvSpPr txBox="1"/>
          <p:nvPr/>
        </p:nvSpPr>
        <p:spPr>
          <a:xfrm>
            <a:off x="4347275" y="5307090"/>
            <a:ext cx="3091103" cy="2724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Pre-bargaining activity</a:t>
            </a:r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095FA8EC-DC65-FA33-2BF4-83C80383865F}"/>
              </a:ext>
            </a:extLst>
          </p:cNvPr>
          <p:cNvSpPr/>
          <p:nvPr/>
        </p:nvSpPr>
        <p:spPr>
          <a:xfrm>
            <a:off x="128148" y="2966069"/>
            <a:ext cx="1040299" cy="50272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Employers provide data for Cabinet papers</a:t>
            </a:r>
          </a:p>
        </p:txBody>
      </p:sp>
      <p:sp>
        <p:nvSpPr>
          <p:cNvPr id="1032" name="Rectangle: Rounded Corners 1031">
            <a:extLst>
              <a:ext uri="{FF2B5EF4-FFF2-40B4-BE49-F238E27FC236}">
                <a16:creationId xmlns:a16="http://schemas.microsoft.com/office/drawing/2014/main" id="{A1524879-6FF9-1682-C11F-8528A600D5CD}"/>
              </a:ext>
            </a:extLst>
          </p:cNvPr>
          <p:cNvSpPr/>
          <p:nvPr/>
        </p:nvSpPr>
        <p:spPr>
          <a:xfrm>
            <a:off x="7767547" y="5277960"/>
            <a:ext cx="2000077" cy="311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Employer authority to sign (once drawdown funding confirmed)</a:t>
            </a:r>
          </a:p>
        </p:txBody>
      </p:sp>
      <p:sp>
        <p:nvSpPr>
          <p:cNvPr id="1033" name="Rectangle: Rounded Corners 1032">
            <a:extLst>
              <a:ext uri="{FF2B5EF4-FFF2-40B4-BE49-F238E27FC236}">
                <a16:creationId xmlns:a16="http://schemas.microsoft.com/office/drawing/2014/main" id="{3CC4DCBB-F596-72B1-4216-80ECB9257EA5}"/>
              </a:ext>
            </a:extLst>
          </p:cNvPr>
          <p:cNvSpPr/>
          <p:nvPr/>
        </p:nvSpPr>
        <p:spPr>
          <a:xfrm>
            <a:off x="7757789" y="4872276"/>
            <a:ext cx="2000077" cy="311066"/>
          </a:xfrm>
          <a:prstGeom prst="roundRect">
            <a:avLst/>
          </a:prstGeom>
          <a:solidFill>
            <a:srgbClr val="FF9999"/>
          </a:solid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Union authority to sign (once worker ratification confirmed)</a:t>
            </a:r>
          </a:p>
        </p:txBody>
      </p:sp>
      <p:sp>
        <p:nvSpPr>
          <p:cNvPr id="1034" name="Rectangle: Rounded Corners 1033">
            <a:extLst>
              <a:ext uri="{FF2B5EF4-FFF2-40B4-BE49-F238E27FC236}">
                <a16:creationId xmlns:a16="http://schemas.microsoft.com/office/drawing/2014/main" id="{5B029CD0-0C46-5037-4C5B-36C0440CB640}"/>
              </a:ext>
            </a:extLst>
          </p:cNvPr>
          <p:cNvSpPr/>
          <p:nvPr/>
        </p:nvSpPr>
        <p:spPr>
          <a:xfrm>
            <a:off x="121713" y="4480898"/>
            <a:ext cx="810567" cy="311066"/>
          </a:xfrm>
          <a:prstGeom prst="roundRect">
            <a:avLst/>
          </a:prstGeom>
          <a:solidFill>
            <a:srgbClr val="FF9999"/>
          </a:solid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Unions lodge claim</a:t>
            </a:r>
          </a:p>
        </p:txBody>
      </p:sp>
      <p:sp>
        <p:nvSpPr>
          <p:cNvPr id="1051" name="Rectangle: Rounded Corners 1050">
            <a:extLst>
              <a:ext uri="{FF2B5EF4-FFF2-40B4-BE49-F238E27FC236}">
                <a16:creationId xmlns:a16="http://schemas.microsoft.com/office/drawing/2014/main" id="{5917743E-3AD2-07CA-C408-4449D5AE5081}"/>
              </a:ext>
            </a:extLst>
          </p:cNvPr>
          <p:cNvSpPr/>
          <p:nvPr/>
        </p:nvSpPr>
        <p:spPr>
          <a:xfrm>
            <a:off x="7284202" y="2831159"/>
            <a:ext cx="962431" cy="46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000" dirty="0"/>
              <a:t>Contingency funding</a:t>
            </a:r>
          </a:p>
        </p:txBody>
      </p:sp>
      <p:sp>
        <p:nvSpPr>
          <p:cNvPr id="1052" name="Rectangle: Rounded Corners 1051">
            <a:extLst>
              <a:ext uri="{FF2B5EF4-FFF2-40B4-BE49-F238E27FC236}">
                <a16:creationId xmlns:a16="http://schemas.microsoft.com/office/drawing/2014/main" id="{4A9D0F78-7D96-EABF-1E65-3E5BEF2BDA03}"/>
              </a:ext>
            </a:extLst>
          </p:cNvPr>
          <p:cNvSpPr/>
          <p:nvPr/>
        </p:nvSpPr>
        <p:spPr>
          <a:xfrm>
            <a:off x="8740867" y="2831159"/>
            <a:ext cx="684001" cy="46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000" dirty="0"/>
              <a:t>Draw down funding</a:t>
            </a:r>
          </a:p>
        </p:txBody>
      </p:sp>
      <p:graphicFrame>
        <p:nvGraphicFramePr>
          <p:cNvPr id="1060" name="Table 1060">
            <a:extLst>
              <a:ext uri="{FF2B5EF4-FFF2-40B4-BE49-F238E27FC236}">
                <a16:creationId xmlns:a16="http://schemas.microsoft.com/office/drawing/2014/main" id="{D565253D-52B8-472E-F262-E4188EAED46A}"/>
              </a:ext>
            </a:extLst>
          </p:cNvPr>
          <p:cNvGraphicFramePr>
            <a:graphicFrameLocks noGrp="1"/>
          </p:cNvGraphicFramePr>
          <p:nvPr/>
        </p:nvGraphicFramePr>
        <p:xfrm>
          <a:off x="6920431" y="6300061"/>
          <a:ext cx="1440096" cy="429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926">
                  <a:extLst>
                    <a:ext uri="{9D8B030D-6E8A-4147-A177-3AD203B41FA5}">
                      <a16:colId xmlns:a16="http://schemas.microsoft.com/office/drawing/2014/main" val="3972143307"/>
                    </a:ext>
                  </a:extLst>
                </a:gridCol>
                <a:gridCol w="1076170">
                  <a:extLst>
                    <a:ext uri="{9D8B030D-6E8A-4147-A177-3AD203B41FA5}">
                      <a16:colId xmlns:a16="http://schemas.microsoft.com/office/drawing/2014/main" val="2487783673"/>
                    </a:ext>
                  </a:extLst>
                </a:gridCol>
              </a:tblGrid>
              <a:tr h="214641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800" dirty="0"/>
                        <a:t>Unions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236664"/>
                  </a:ext>
                </a:extLst>
              </a:tr>
              <a:tr h="214641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800" dirty="0"/>
                        <a:t>Employers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1515596"/>
                  </a:ext>
                </a:extLst>
              </a:tr>
            </a:tbl>
          </a:graphicData>
        </a:graphic>
      </p:graphicFrame>
      <p:sp>
        <p:nvSpPr>
          <p:cNvPr id="1063" name="TextBox 1062">
            <a:extLst>
              <a:ext uri="{FF2B5EF4-FFF2-40B4-BE49-F238E27FC236}">
                <a16:creationId xmlns:a16="http://schemas.microsoft.com/office/drawing/2014/main" id="{1843BD38-0D60-926A-EFE2-4A939E04F11C}"/>
              </a:ext>
            </a:extLst>
          </p:cNvPr>
          <p:cNvSpPr txBox="1"/>
          <p:nvPr/>
        </p:nvSpPr>
        <p:spPr>
          <a:xfrm>
            <a:off x="1547249" y="356367"/>
            <a:ext cx="692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latin typeface="Candara" panose="020E0502030303020204" pitchFamily="34" charset="0"/>
              </a:rPr>
              <a:t>Pay Equity for Workers and their Employers in the Funded Sector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D700F12A-2432-CAC3-98E8-852849719BD8}"/>
              </a:ext>
            </a:extLst>
          </p:cNvPr>
          <p:cNvSpPr/>
          <p:nvPr/>
        </p:nvSpPr>
        <p:spPr>
          <a:xfrm>
            <a:off x="6114968" y="4597027"/>
            <a:ext cx="1163342" cy="412327"/>
          </a:xfrm>
          <a:prstGeom prst="wedgeRoundRectCallout">
            <a:avLst>
              <a:gd name="adj1" fmla="val 60433"/>
              <a:gd name="adj2" fmla="val -13181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800" dirty="0">
                <a:solidFill>
                  <a:schemeClr val="tx1"/>
                </a:solidFill>
              </a:rPr>
              <a:t>Employers require confirmation of contingency funding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16B230-82C6-EC21-43CF-2B1478406CC3}"/>
              </a:ext>
            </a:extLst>
          </p:cNvPr>
          <p:cNvSpPr txBox="1"/>
          <p:nvPr/>
        </p:nvSpPr>
        <p:spPr>
          <a:xfrm>
            <a:off x="1050974" y="4709453"/>
            <a:ext cx="759600" cy="2724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BPA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7077AE-9FC1-4633-AC34-82EDA8E2FC72}"/>
              </a:ext>
            </a:extLst>
          </p:cNvPr>
          <p:cNvSpPr/>
          <p:nvPr/>
        </p:nvSpPr>
        <p:spPr>
          <a:xfrm>
            <a:off x="1557532" y="5132231"/>
            <a:ext cx="759418" cy="311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MEPEPA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8825E1-163F-D001-112E-BA9476191937}"/>
              </a:ext>
            </a:extLst>
          </p:cNvPr>
          <p:cNvSpPr txBox="1"/>
          <p:nvPr/>
        </p:nvSpPr>
        <p:spPr>
          <a:xfrm>
            <a:off x="99994" y="2557353"/>
            <a:ext cx="1009859" cy="258128"/>
          </a:xfrm>
          <a:prstGeom prst="snip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Candara" panose="020E0502030303020204" pitchFamily="34" charset="0"/>
              </a:rPr>
              <a:t>Funding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396C52-CA81-3AD9-6E55-BEBF93D782DA}"/>
              </a:ext>
            </a:extLst>
          </p:cNvPr>
          <p:cNvSpPr txBox="1"/>
          <p:nvPr/>
        </p:nvSpPr>
        <p:spPr>
          <a:xfrm>
            <a:off x="99994" y="3725370"/>
            <a:ext cx="1247136" cy="396000"/>
          </a:xfrm>
          <a:prstGeom prst="snip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rIns="72000" rtlCol="0">
            <a:spAutoFit/>
          </a:bodyPr>
          <a:lstStyle/>
          <a:p>
            <a:r>
              <a:rPr lang="en-NZ" sz="1000" dirty="0">
                <a:latin typeface="Candara" panose="020E0502030303020204" pitchFamily="34" charset="0"/>
              </a:rPr>
              <a:t>Union &amp; employer activity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AB5AD2E-4D17-E9A3-16C2-C224BCA49FD0}"/>
              </a:ext>
            </a:extLst>
          </p:cNvPr>
          <p:cNvSpPr/>
          <p:nvPr/>
        </p:nvSpPr>
        <p:spPr>
          <a:xfrm>
            <a:off x="8210232" y="4570968"/>
            <a:ext cx="836234" cy="241972"/>
          </a:xfrm>
          <a:prstGeom prst="roundRect">
            <a:avLst/>
          </a:prstGeom>
          <a:solidFill>
            <a:srgbClr val="FF9999"/>
          </a:solid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Ratification</a:t>
            </a: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AFCB7D93-88D5-F6A8-5B38-8269705DC0DD}"/>
              </a:ext>
            </a:extLst>
          </p:cNvPr>
          <p:cNvSpPr/>
          <p:nvPr/>
        </p:nvSpPr>
        <p:spPr>
          <a:xfrm>
            <a:off x="249779" y="5853517"/>
            <a:ext cx="9421163" cy="311066"/>
          </a:xfrm>
          <a:prstGeom prst="homePlate">
            <a:avLst/>
          </a:prstGeom>
          <a:solidFill>
            <a:srgbClr val="FF9999"/>
          </a:solid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dirty="0">
                <a:solidFill>
                  <a:schemeClr val="tx1"/>
                </a:solidFill>
              </a:rPr>
              <a:t>Union </a:t>
            </a:r>
            <a:r>
              <a:rPr lang="en-NZ" sz="1000">
                <a:solidFill>
                  <a:schemeClr val="tx1"/>
                </a:solidFill>
              </a:rPr>
              <a:t>communication, organising </a:t>
            </a:r>
            <a:r>
              <a:rPr lang="en-NZ" sz="1000" dirty="0">
                <a:solidFill>
                  <a:schemeClr val="tx1"/>
                </a:solidFill>
              </a:rPr>
              <a:t>and recruitment activity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82F5B6-81B4-FD94-D2A8-1E3CE31DC03D}"/>
              </a:ext>
            </a:extLst>
          </p:cNvPr>
          <p:cNvGraphicFramePr>
            <a:graphicFrameLocks noGrp="1"/>
          </p:cNvGraphicFramePr>
          <p:nvPr/>
        </p:nvGraphicFramePr>
        <p:xfrm>
          <a:off x="8361830" y="6300061"/>
          <a:ext cx="1440096" cy="426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926">
                  <a:extLst>
                    <a:ext uri="{9D8B030D-6E8A-4147-A177-3AD203B41FA5}">
                      <a16:colId xmlns:a16="http://schemas.microsoft.com/office/drawing/2014/main" val="3258760699"/>
                    </a:ext>
                  </a:extLst>
                </a:gridCol>
                <a:gridCol w="1076170">
                  <a:extLst>
                    <a:ext uri="{9D8B030D-6E8A-4147-A177-3AD203B41FA5}">
                      <a16:colId xmlns:a16="http://schemas.microsoft.com/office/drawing/2014/main" val="2353985377"/>
                    </a:ext>
                  </a:extLst>
                </a:gridCol>
              </a:tblGrid>
              <a:tr h="213525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800" dirty="0"/>
                        <a:t>Joint union-employer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757844"/>
                  </a:ext>
                </a:extLst>
              </a:tr>
              <a:tr h="211833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800" dirty="0"/>
                        <a:t>Cabinet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578729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29DB713-400E-8DA0-5FE4-47E9AB2FF872}"/>
              </a:ext>
            </a:extLst>
          </p:cNvPr>
          <p:cNvSpPr/>
          <p:nvPr/>
        </p:nvSpPr>
        <p:spPr>
          <a:xfrm>
            <a:off x="1" y="928163"/>
            <a:ext cx="9906000" cy="158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902719E9-F3DA-3CCB-7137-9820850665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246369"/>
              </p:ext>
            </p:extLst>
          </p:nvPr>
        </p:nvGraphicFramePr>
        <p:xfrm>
          <a:off x="856868" y="-384398"/>
          <a:ext cx="8568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92F3EAB-84CE-C5A3-C130-19546DCA1648}"/>
              </a:ext>
            </a:extLst>
          </p:cNvPr>
          <p:cNvSpPr txBox="1"/>
          <p:nvPr/>
        </p:nvSpPr>
        <p:spPr>
          <a:xfrm>
            <a:off x="99994" y="702239"/>
            <a:ext cx="1173829" cy="396000"/>
          </a:xfrm>
          <a:prstGeom prst="snip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Candara" panose="020E0502030303020204" pitchFamily="34" charset="0"/>
              </a:rPr>
              <a:t>Investigating &amp; settling a claim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6CC195-FFE4-873D-57E8-7BBC14BCB941}"/>
              </a:ext>
            </a:extLst>
          </p:cNvPr>
          <p:cNvCxnSpPr>
            <a:cxnSpLocks/>
          </p:cNvCxnSpPr>
          <p:nvPr/>
        </p:nvCxnSpPr>
        <p:spPr>
          <a:xfrm flipV="1">
            <a:off x="3536410" y="2316421"/>
            <a:ext cx="7749" cy="21600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4044E474-F467-4C53-43A2-273C025F2B2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01874" y="3318940"/>
            <a:ext cx="2916000" cy="720000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46381F01-AA36-87E3-2D91-FBFEE98A7A2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40430" y="3303485"/>
            <a:ext cx="2471014" cy="352419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Straight Arrow Connector 1053">
            <a:extLst>
              <a:ext uri="{FF2B5EF4-FFF2-40B4-BE49-F238E27FC236}">
                <a16:creationId xmlns:a16="http://schemas.microsoft.com/office/drawing/2014/main" id="{40665E73-7C97-BDBD-DE1E-1A1443C03B1C}"/>
              </a:ext>
            </a:extLst>
          </p:cNvPr>
          <p:cNvCxnSpPr>
            <a:cxnSpLocks/>
          </p:cNvCxnSpPr>
          <p:nvPr/>
        </p:nvCxnSpPr>
        <p:spPr>
          <a:xfrm flipV="1">
            <a:off x="2147444" y="2260382"/>
            <a:ext cx="1" cy="6480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Rectangle: Rounded Corners 1049">
            <a:extLst>
              <a:ext uri="{FF2B5EF4-FFF2-40B4-BE49-F238E27FC236}">
                <a16:creationId xmlns:a16="http://schemas.microsoft.com/office/drawing/2014/main" id="{2ABACCBB-2B84-592C-ACB4-2B977205F47F}"/>
              </a:ext>
            </a:extLst>
          </p:cNvPr>
          <p:cNvSpPr/>
          <p:nvPr/>
        </p:nvSpPr>
        <p:spPr>
          <a:xfrm>
            <a:off x="1795895" y="2831159"/>
            <a:ext cx="684001" cy="46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000" dirty="0"/>
              <a:t>In- principle funding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C87B8F4-DC35-3005-5FA8-581C213BCDF4}"/>
              </a:ext>
            </a:extLst>
          </p:cNvPr>
          <p:cNvCxnSpPr>
            <a:cxnSpLocks/>
          </p:cNvCxnSpPr>
          <p:nvPr/>
        </p:nvCxnSpPr>
        <p:spPr>
          <a:xfrm flipV="1">
            <a:off x="7823763" y="2222536"/>
            <a:ext cx="1" cy="6120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8D5EB4-0BB5-4642-E423-B8F1B84CCCB4}"/>
              </a:ext>
            </a:extLst>
          </p:cNvPr>
          <p:cNvCxnSpPr>
            <a:cxnSpLocks/>
          </p:cNvCxnSpPr>
          <p:nvPr/>
        </p:nvCxnSpPr>
        <p:spPr>
          <a:xfrm flipV="1">
            <a:off x="9081878" y="2202159"/>
            <a:ext cx="1" cy="6120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60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1742</TotalTime>
  <Words>140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Pilott</dc:creator>
  <cp:lastModifiedBy>Brenda Pilott</cp:lastModifiedBy>
  <cp:revision>14</cp:revision>
  <cp:lastPrinted>2023-03-17T01:12:03Z</cp:lastPrinted>
  <dcterms:created xsi:type="dcterms:W3CDTF">2023-03-16T21:43:34Z</dcterms:created>
  <dcterms:modified xsi:type="dcterms:W3CDTF">2023-06-18T21:37:38Z</dcterms:modified>
</cp:coreProperties>
</file>