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</p:sldMasterIdLst>
  <p:notesMasterIdLst>
    <p:notesMasterId r:id="rId35"/>
  </p:notesMasterIdLst>
  <p:sldIdLst>
    <p:sldId id="265" r:id="rId7"/>
    <p:sldId id="263" r:id="rId8"/>
    <p:sldId id="313" r:id="rId9"/>
    <p:sldId id="316" r:id="rId10"/>
    <p:sldId id="296" r:id="rId11"/>
    <p:sldId id="317" r:id="rId12"/>
    <p:sldId id="320" r:id="rId13"/>
    <p:sldId id="290" r:id="rId14"/>
    <p:sldId id="321" r:id="rId15"/>
    <p:sldId id="312" r:id="rId16"/>
    <p:sldId id="322" r:id="rId17"/>
    <p:sldId id="287" r:id="rId18"/>
    <p:sldId id="268" r:id="rId19"/>
    <p:sldId id="266" r:id="rId20"/>
    <p:sldId id="267" r:id="rId21"/>
    <p:sldId id="269" r:id="rId22"/>
    <p:sldId id="270" r:id="rId23"/>
    <p:sldId id="271" r:id="rId24"/>
    <p:sldId id="277" r:id="rId25"/>
    <p:sldId id="274" r:id="rId26"/>
    <p:sldId id="276" r:id="rId27"/>
    <p:sldId id="273" r:id="rId28"/>
    <p:sldId id="275" r:id="rId29"/>
    <p:sldId id="272" r:id="rId30"/>
    <p:sldId id="281" r:id="rId31"/>
    <p:sldId id="278" r:id="rId32"/>
    <p:sldId id="279" r:id="rId33"/>
    <p:sldId id="282" r:id="rId34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14B01D-681E-4AC2-CBD7-28DFAE1ED617}" name="Ray Finch" initials="RF" userId="S::ray.finch@healthcarenz.co.nz::51074a89-da9f-424b-b45f-91a443b9e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8C6"/>
    <a:srgbClr val="000000"/>
    <a:srgbClr val="FFFF99"/>
    <a:srgbClr val="FCF7E8"/>
    <a:srgbClr val="F16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32B922-A71C-4745-815C-A8E0D5FF246B}" v="2" dt="2024-06-26T00:09:43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47910" autoAdjust="0"/>
  </p:normalViewPr>
  <p:slideViewPr>
    <p:cSldViewPr snapToGrid="0">
      <p:cViewPr varScale="1">
        <p:scale>
          <a:sx n="45" d="100"/>
          <a:sy n="45" d="100"/>
        </p:scale>
        <p:origin x="242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2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5"/>
    </p:cViewPr>
  </p:sorterViewPr>
  <p:notesViewPr>
    <p:cSldViewPr snapToGrid="0">
      <p:cViewPr>
        <p:scale>
          <a:sx n="67" d="100"/>
          <a:sy n="67" d="100"/>
        </p:scale>
        <p:origin x="3120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Finch" userId="51074a89-da9f-424b-b45f-91a443b9e5c2" providerId="ADAL" clId="{9932B922-A71C-4745-815C-A8E0D5FF246B}"/>
    <pc:docChg chg="custSel modSld">
      <pc:chgData name="Ray Finch" userId="51074a89-da9f-424b-b45f-91a443b9e5c2" providerId="ADAL" clId="{9932B922-A71C-4745-815C-A8E0D5FF246B}" dt="2024-06-26T00:13:05.958" v="34" actId="6549"/>
      <pc:docMkLst>
        <pc:docMk/>
      </pc:docMkLst>
      <pc:sldChg chg="modNotesTx">
        <pc:chgData name="Ray Finch" userId="51074a89-da9f-424b-b45f-91a443b9e5c2" providerId="ADAL" clId="{9932B922-A71C-4745-815C-A8E0D5FF246B}" dt="2024-06-26T00:11:25.823" v="19" actId="6549"/>
        <pc:sldMkLst>
          <pc:docMk/>
          <pc:sldMk cId="2483624290" sldId="263"/>
        </pc:sldMkLst>
      </pc:sldChg>
      <pc:sldChg chg="modNotesTx">
        <pc:chgData name="Ray Finch" userId="51074a89-da9f-424b-b45f-91a443b9e5c2" providerId="ADAL" clId="{9932B922-A71C-4745-815C-A8E0D5FF246B}" dt="2024-06-26T00:11:22.649" v="18" actId="6549"/>
        <pc:sldMkLst>
          <pc:docMk/>
          <pc:sldMk cId="2489334607" sldId="265"/>
        </pc:sldMkLst>
      </pc:sldChg>
      <pc:sldChg chg="modNotesTx">
        <pc:chgData name="Ray Finch" userId="51074a89-da9f-424b-b45f-91a443b9e5c2" providerId="ADAL" clId="{9932B922-A71C-4745-815C-A8E0D5FF246B}" dt="2024-06-26T00:11:48.439" v="21" actId="6549"/>
        <pc:sldMkLst>
          <pc:docMk/>
          <pc:sldMk cId="919889809" sldId="266"/>
        </pc:sldMkLst>
      </pc:sldChg>
      <pc:sldChg chg="modNotesTx">
        <pc:chgData name="Ray Finch" userId="51074a89-da9f-424b-b45f-91a443b9e5c2" providerId="ADAL" clId="{9932B922-A71C-4745-815C-A8E0D5FF246B}" dt="2024-06-26T00:12:01.241" v="22" actId="6549"/>
        <pc:sldMkLst>
          <pc:docMk/>
          <pc:sldMk cId="1627664347" sldId="267"/>
        </pc:sldMkLst>
      </pc:sldChg>
      <pc:sldChg chg="modNotesTx">
        <pc:chgData name="Ray Finch" userId="51074a89-da9f-424b-b45f-91a443b9e5c2" providerId="ADAL" clId="{9932B922-A71C-4745-815C-A8E0D5FF246B}" dt="2024-06-26T00:11:40.943" v="20" actId="6549"/>
        <pc:sldMkLst>
          <pc:docMk/>
          <pc:sldMk cId="1426332641" sldId="268"/>
        </pc:sldMkLst>
      </pc:sldChg>
      <pc:sldChg chg="modNotesTx">
        <pc:chgData name="Ray Finch" userId="51074a89-da9f-424b-b45f-91a443b9e5c2" providerId="ADAL" clId="{9932B922-A71C-4745-815C-A8E0D5FF246B}" dt="2024-06-26T00:12:05.318" v="23" actId="6549"/>
        <pc:sldMkLst>
          <pc:docMk/>
          <pc:sldMk cId="3870242942" sldId="269"/>
        </pc:sldMkLst>
      </pc:sldChg>
      <pc:sldChg chg="addSp delSp modSp mod delAnim">
        <pc:chgData name="Ray Finch" userId="51074a89-da9f-424b-b45f-91a443b9e5c2" providerId="ADAL" clId="{9932B922-A71C-4745-815C-A8E0D5FF246B}" dt="2024-06-26T00:09:43.618" v="16" actId="20577"/>
        <pc:sldMkLst>
          <pc:docMk/>
          <pc:sldMk cId="810185610" sldId="270"/>
        </pc:sldMkLst>
        <pc:spChg chg="add mod">
          <ac:chgData name="Ray Finch" userId="51074a89-da9f-424b-b45f-91a443b9e5c2" providerId="ADAL" clId="{9932B922-A71C-4745-815C-A8E0D5FF246B}" dt="2024-06-26T00:09:43.618" v="16" actId="20577"/>
          <ac:spMkLst>
            <pc:docMk/>
            <pc:sldMk cId="810185610" sldId="270"/>
            <ac:spMk id="6" creationId="{D72E4B9E-0C91-EFB1-BB57-544DB78F537E}"/>
          </ac:spMkLst>
        </pc:spChg>
        <pc:spChg chg="add mod">
          <ac:chgData name="Ray Finch" userId="51074a89-da9f-424b-b45f-91a443b9e5c2" providerId="ADAL" clId="{9932B922-A71C-4745-815C-A8E0D5FF246B}" dt="2024-06-26T00:09:17.944" v="14" actId="20577"/>
          <ac:spMkLst>
            <pc:docMk/>
            <pc:sldMk cId="810185610" sldId="270"/>
            <ac:spMk id="7" creationId="{1DB7984D-A9CB-1158-796F-8C8057857D37}"/>
          </ac:spMkLst>
        </pc:spChg>
        <pc:picChg chg="del">
          <ac:chgData name="Ray Finch" userId="51074a89-da9f-424b-b45f-91a443b9e5c2" providerId="ADAL" clId="{9932B922-A71C-4745-815C-A8E0D5FF246B}" dt="2024-06-26T00:08:19.318" v="0" actId="478"/>
          <ac:picMkLst>
            <pc:docMk/>
            <pc:sldMk cId="810185610" sldId="270"/>
            <ac:picMk id="3" creationId="{C2484092-D7FC-D25E-1B4A-BF36B7972590}"/>
          </ac:picMkLst>
        </pc:picChg>
      </pc:sldChg>
      <pc:sldChg chg="modNotesTx">
        <pc:chgData name="Ray Finch" userId="51074a89-da9f-424b-b45f-91a443b9e5c2" providerId="ADAL" clId="{9932B922-A71C-4745-815C-A8E0D5FF246B}" dt="2024-06-26T00:11:17.137" v="17" actId="6549"/>
        <pc:sldMkLst>
          <pc:docMk/>
          <pc:sldMk cId="1158492275" sldId="271"/>
        </pc:sldMkLst>
      </pc:sldChg>
      <pc:sldChg chg="modNotesTx">
        <pc:chgData name="Ray Finch" userId="51074a89-da9f-424b-b45f-91a443b9e5c2" providerId="ADAL" clId="{9932B922-A71C-4745-815C-A8E0D5FF246B}" dt="2024-06-26T00:12:52.146" v="30" actId="6549"/>
        <pc:sldMkLst>
          <pc:docMk/>
          <pc:sldMk cId="2015503232" sldId="272"/>
        </pc:sldMkLst>
      </pc:sldChg>
      <pc:sldChg chg="modNotesTx">
        <pc:chgData name="Ray Finch" userId="51074a89-da9f-424b-b45f-91a443b9e5c2" providerId="ADAL" clId="{9932B922-A71C-4745-815C-A8E0D5FF246B}" dt="2024-06-26T00:12:37.536" v="27" actId="6549"/>
        <pc:sldMkLst>
          <pc:docMk/>
          <pc:sldMk cId="894157536" sldId="273"/>
        </pc:sldMkLst>
      </pc:sldChg>
      <pc:sldChg chg="modNotesTx">
        <pc:chgData name="Ray Finch" userId="51074a89-da9f-424b-b45f-91a443b9e5c2" providerId="ADAL" clId="{9932B922-A71C-4745-815C-A8E0D5FF246B}" dt="2024-06-26T00:12:18.064" v="25" actId="6549"/>
        <pc:sldMkLst>
          <pc:docMk/>
          <pc:sldMk cId="3062225462" sldId="274"/>
        </pc:sldMkLst>
      </pc:sldChg>
      <pc:sldChg chg="modNotesTx">
        <pc:chgData name="Ray Finch" userId="51074a89-da9f-424b-b45f-91a443b9e5c2" providerId="ADAL" clId="{9932B922-A71C-4745-815C-A8E0D5FF246B}" dt="2024-06-26T00:12:47.632" v="29" actId="5793"/>
        <pc:sldMkLst>
          <pc:docMk/>
          <pc:sldMk cId="3953075969" sldId="275"/>
        </pc:sldMkLst>
      </pc:sldChg>
      <pc:sldChg chg="modNotesTx">
        <pc:chgData name="Ray Finch" userId="51074a89-da9f-424b-b45f-91a443b9e5c2" providerId="ADAL" clId="{9932B922-A71C-4745-815C-A8E0D5FF246B}" dt="2024-06-26T00:12:23.213" v="26" actId="6549"/>
        <pc:sldMkLst>
          <pc:docMk/>
          <pc:sldMk cId="1892155388" sldId="276"/>
        </pc:sldMkLst>
      </pc:sldChg>
      <pc:sldChg chg="modNotesTx">
        <pc:chgData name="Ray Finch" userId="51074a89-da9f-424b-b45f-91a443b9e5c2" providerId="ADAL" clId="{9932B922-A71C-4745-815C-A8E0D5FF246B}" dt="2024-06-26T00:12:13.607" v="24" actId="6549"/>
        <pc:sldMkLst>
          <pc:docMk/>
          <pc:sldMk cId="2635554672" sldId="277"/>
        </pc:sldMkLst>
      </pc:sldChg>
      <pc:sldChg chg="modNotesTx">
        <pc:chgData name="Ray Finch" userId="51074a89-da9f-424b-b45f-91a443b9e5c2" providerId="ADAL" clId="{9932B922-A71C-4745-815C-A8E0D5FF246B}" dt="2024-06-26T00:12:58.840" v="32" actId="6549"/>
        <pc:sldMkLst>
          <pc:docMk/>
          <pc:sldMk cId="1741417522" sldId="278"/>
        </pc:sldMkLst>
      </pc:sldChg>
      <pc:sldChg chg="modNotesTx">
        <pc:chgData name="Ray Finch" userId="51074a89-da9f-424b-b45f-91a443b9e5c2" providerId="ADAL" clId="{9932B922-A71C-4745-815C-A8E0D5FF246B}" dt="2024-06-26T00:13:03.115" v="33" actId="6549"/>
        <pc:sldMkLst>
          <pc:docMk/>
          <pc:sldMk cId="240721444" sldId="279"/>
        </pc:sldMkLst>
      </pc:sldChg>
      <pc:sldChg chg="modNotesTx">
        <pc:chgData name="Ray Finch" userId="51074a89-da9f-424b-b45f-91a443b9e5c2" providerId="ADAL" clId="{9932B922-A71C-4745-815C-A8E0D5FF246B}" dt="2024-06-26T00:12:55.855" v="31" actId="6549"/>
        <pc:sldMkLst>
          <pc:docMk/>
          <pc:sldMk cId="3981977593" sldId="281"/>
        </pc:sldMkLst>
      </pc:sldChg>
      <pc:sldChg chg="modNotesTx">
        <pc:chgData name="Ray Finch" userId="51074a89-da9f-424b-b45f-91a443b9e5c2" providerId="ADAL" clId="{9932B922-A71C-4745-815C-A8E0D5FF246B}" dt="2024-06-26T00:13:05.958" v="34" actId="6549"/>
        <pc:sldMkLst>
          <pc:docMk/>
          <pc:sldMk cId="47429740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AB162B-97DD-4399-8C94-9C9C32A180C2}" type="datetimeFigureOut"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3013"/>
            <a:ext cx="48450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9E0C82-4175-4AC5-89B8-70DB5A7673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539750"/>
            <a:ext cx="4845050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95724"/>
            <a:ext cx="5486400" cy="3916115"/>
          </a:xfrm>
        </p:spPr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5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3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14B844A3-EE2A-4A1A-AA06-B05591CF2D7B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10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78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8FA7-B936-477A-B3AD-C9A615511D1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255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926F3-4F11-4874-B4BB-51578500795E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7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2538" y="0"/>
            <a:ext cx="2701925" cy="187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4487" y="2171540"/>
            <a:ext cx="5869027" cy="3916115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1057"/>
              </a:spcAft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7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36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3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7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4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1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9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5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2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E0C82-4175-4AC5-89B8-70DB5A7673FE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i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D0208FA7-B936-477A-B3AD-C9A615511D16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3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008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3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0208FA7-B936-477A-B3AD-C9A615511D16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4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884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D0208FA7-B936-477A-B3AD-C9A615511D16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5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416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932926F3-4F11-4874-B4BB-51578500795E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6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489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14B844A3-EE2A-4A1A-AA06-B05591CF2D7B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7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9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932926F3-4F11-4874-B4BB-51578500795E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8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37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/>
            <a:fld id="{932926F3-4F11-4874-B4BB-51578500795E}" type="slidenum">
              <a:rPr lang="en-NZ">
                <a:solidFill>
                  <a:prstClr val="black"/>
                </a:solidFill>
                <a:latin typeface="Calibri" panose="020F0502020204030204"/>
              </a:rPr>
              <a:pPr defTabSz="966612"/>
              <a:t>9</a:t>
            </a:fld>
            <a:endParaRPr lang="en-N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64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4121847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8768913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3183412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5B4084-9FD8-0057-CAC2-911AC7E8DAC5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06436A-8965-496E-0A2A-95FCF97C8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DAE1FF1-4330-78C1-FA96-3B902FBD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3B544B-6418-4714-93AA-0C591EB2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7D04-FA52-4047-89E9-7A1C57A9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44DA4-9392-25FE-3F03-6B56BE17D18B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EEC0C3-BCDD-F491-14FB-FB1A39DCD582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B3B09F-9C1C-DAFC-8246-515F08FFD099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7540DD-4E88-4BAF-807B-E0FF15C61D9F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08961A8-11E6-FE9C-3326-F8FD474CFB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6A62E-41AC-5ADC-37FE-B919B8BCE059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9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F87B08-B64A-1DC3-376D-0D21D7E4D389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098E746-5ADB-837D-F41C-5735D97D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F8BB2A5-CDCE-61B0-69AB-BCC085C40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24D60-8264-1C58-6D3B-75339996A525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72E1EB-A271-CCAE-AE4C-ED3A1075A0C3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7">
            <a:extLst>
              <a:ext uri="{FF2B5EF4-FFF2-40B4-BE49-F238E27FC236}">
                <a16:creationId xmlns:a16="http://schemas.microsoft.com/office/drawing/2014/main" id="{D819F919-A104-AD41-284A-40295B0FF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8B891C-889C-7CB1-F4DD-02302C0614D8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88C89A-F9DC-AB09-E055-BE6DC463ABBB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9E1C0-278C-8D2D-8C9E-D33B60ED2F7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4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C7DC0B-2EFF-10C7-0833-CCDAA6C81ECA}"/>
              </a:ext>
            </a:extLst>
          </p:cNvPr>
          <p:cNvSpPr/>
          <p:nvPr userDrawn="1"/>
        </p:nvSpPr>
        <p:spPr>
          <a:xfrm>
            <a:off x="1" y="0"/>
            <a:ext cx="9905999" cy="598852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F87B08-B64A-1DC3-376D-0D21D7E4D389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098E746-5ADB-837D-F41C-5735D97D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F8BB2A5-CDCE-61B0-69AB-BCC085C40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NZ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CB6CA-4448-ED86-119B-D230E3DEA342}"/>
              </a:ext>
            </a:extLst>
          </p:cNvPr>
          <p:cNvSpPr/>
          <p:nvPr userDrawn="1"/>
        </p:nvSpPr>
        <p:spPr>
          <a:xfrm>
            <a:off x="1" y="5996354"/>
            <a:ext cx="9906000" cy="86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13A5F-6CC5-EDDB-7F88-8FF9F4623003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19D0C4BE-DE23-62F7-71E0-138480663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4A559-81DC-3CAC-FD53-D7989B88D872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0AECD2-97E0-185D-F200-5B3114B3A006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2249C9-9CBD-96C1-E2A9-775439EA4D19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2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92900A4-80BE-D5CE-43B3-BC7062BF9244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8E52FD3-C86C-7692-A006-F32748B69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1A075C0-CCEE-0FA3-025D-78ED33CD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A4BA75-28A5-D648-F195-DB612A5F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16" y="743474"/>
            <a:ext cx="8543925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16F9D9-3A34-B735-985D-E217F4CF67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8518" y="2360275"/>
            <a:ext cx="8967082" cy="3150975"/>
          </a:xfrm>
        </p:spPr>
        <p:txBody>
          <a:bodyPr wrap="none" numCol="2" spcCol="360000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NZ" sz="975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 1</a:t>
            </a:r>
          </a:p>
          <a:p>
            <a:pPr algn="l">
              <a:lnSpc>
                <a:spcPct val="114000"/>
              </a:lnSpc>
            </a:pP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pulvinar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dui,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ut.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Aenean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dictum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cursus mi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ac. Donec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 dictum, libero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Nunc cursus vitae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NZ" sz="13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NZ" sz="975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Heading 2</a:t>
            </a:r>
          </a:p>
          <a:p>
            <a:pPr algn="l">
              <a:lnSpc>
                <a:spcPct val="114000"/>
              </a:lnSpc>
            </a:pP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pulvinar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dui,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ut.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Aenean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b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NZ" sz="813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4000"/>
              </a:lnSpc>
            </a:pPr>
            <a:endParaRPr lang="en-NZ" sz="813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dictum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cursus mi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ac. Donec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 dictum, libero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Nunc cursus vitae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NZ" sz="13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</a:pP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Nunc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massa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Morbi pulvinar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Aenean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blandit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auctor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dui,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ut.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Aenean id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lacinia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dictum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vitae cursus mi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ac. Donec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libero.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semper,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 dictum, libero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bibendum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Nunc cursus vitae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NZ" sz="813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NZ" sz="813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NZ" sz="813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</a:pPr>
            <a:endParaRPr lang="en-NZ" sz="975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AD111-4A1A-036E-863A-8F5566E93942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4B7E15-D1FA-4C3F-40DB-69053E41C89C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7">
            <a:extLst>
              <a:ext uri="{FF2B5EF4-FFF2-40B4-BE49-F238E27FC236}">
                <a16:creationId xmlns:a16="http://schemas.microsoft.com/office/drawing/2014/main" id="{6139854A-275F-1DD3-B80D-967702000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298202-96EA-FCC6-FC77-89086076DC39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21F5-D61B-858B-CD5F-3E947B80605B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BA9E17-18B3-D679-EA15-385824245735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0D41601-6CD8-9BBC-81DE-374057DC2BFF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ADE327E-1629-1A99-5E01-B2F22CE5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379343A-7192-AA60-1051-93114951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960393-9ECE-46A4-B6ED-63920E36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75160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79BEB-E5FF-4611-AFEE-16557230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084556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9D000-E4E7-BF0F-C812-BB6107F76EDE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80BDEF-0EC8-51A9-D399-C5D4E13DC679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7">
            <a:extLst>
              <a:ext uri="{FF2B5EF4-FFF2-40B4-BE49-F238E27FC236}">
                <a16:creationId xmlns:a16="http://schemas.microsoft.com/office/drawing/2014/main" id="{ED6F82AA-BE96-904C-DC81-9A534BC135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CE01E-775A-3462-A2F5-A72AF88ED291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D04AD-C949-6860-9F1A-13ED6623275A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FB361-E21A-49A4-0BDC-A8E81F40CB6A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22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BC623-D283-3452-72AF-E9501FC1C175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27FA8B8-E629-2812-A2AF-63AF0F97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1CAA104-0DF9-F7E1-3A49-70B426D9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ECD75-8F73-43B9-A874-1C3B7C44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731978"/>
            <a:ext cx="8543925" cy="10936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9C1A-EF30-4776-B4D6-08EB74C83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825625"/>
            <a:ext cx="4210050" cy="3943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86EA-FAD6-4D0B-A58D-6A69D490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9645" y="1825625"/>
            <a:ext cx="4210050" cy="3943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8AACC-D9D6-3F95-634B-6FF074855DB4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4C0424-DE1F-C628-DC18-8C92C6C5EF84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7">
            <a:extLst>
              <a:ext uri="{FF2B5EF4-FFF2-40B4-BE49-F238E27FC236}">
                <a16:creationId xmlns:a16="http://schemas.microsoft.com/office/drawing/2014/main" id="{FB4CE865-D94C-2F2A-96ED-D8E7ABD615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E6D660-68FE-BADF-F56E-6C8013285440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7EEB4-4924-D8A5-821A-E43D1E94ED42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AAC0A-D4AE-B7C5-765F-B489CD7DDC85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17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1556-6221-4166-A128-C39CE294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22" y="544030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383FB-5FE9-4550-9F23-314EA3744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523" y="1860067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6AFC0-ED6D-4459-974E-B03E3BC82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523" y="2683980"/>
            <a:ext cx="4190702" cy="3052887"/>
          </a:xfrm>
        </p:spPr>
        <p:txBody>
          <a:bodyPr/>
          <a:lstStyle>
            <a:lvl1pPr>
              <a:defRPr sz="1463"/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8D44-0A6C-410A-9FA2-2023173C7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107" y="1860067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C7651-E12B-42F1-A097-41303304C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9107" y="2683980"/>
            <a:ext cx="4211340" cy="3052887"/>
          </a:xfrm>
        </p:spPr>
        <p:txBody>
          <a:bodyPr/>
          <a:lstStyle>
            <a:lvl1pPr>
              <a:defRPr sz="1463"/>
            </a:lvl1pPr>
            <a:lvl2pPr>
              <a:defRPr sz="1463"/>
            </a:lvl2pPr>
            <a:lvl3pPr>
              <a:defRPr sz="1463"/>
            </a:lvl3pPr>
            <a:lvl4pPr>
              <a:defRPr sz="1463"/>
            </a:lvl4pPr>
            <a:lvl5pPr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A527A-47A9-1D97-086A-49A08EF0A52E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4D46B5-7D6C-6738-E297-9BB23772B5A8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7">
            <a:extLst>
              <a:ext uri="{FF2B5EF4-FFF2-40B4-BE49-F238E27FC236}">
                <a16:creationId xmlns:a16="http://schemas.microsoft.com/office/drawing/2014/main" id="{07DA84AC-5D4C-04EC-5029-7F527B644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EFFE57-F014-4E62-D2EC-FB7A882AE060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117C7-3AD3-0FE5-2DB6-750C494AE40A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C7B18D-5479-15DA-72F0-58B76025A5C7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7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8644-7DCF-481F-A5B7-DE2F093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AF67A-9CE0-BBCF-8AF3-AE4C77EF27CE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62B2F-2436-5E42-A12D-7DC1DC3AD2AB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7">
            <a:extLst>
              <a:ext uri="{FF2B5EF4-FFF2-40B4-BE49-F238E27FC236}">
                <a16:creationId xmlns:a16="http://schemas.microsoft.com/office/drawing/2014/main" id="{BE4C450B-F5E3-BCB6-22CE-DD4DB51E3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02B8A-84C6-7632-0575-DB0A0902C862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C8176-A485-1CA8-012E-083E674605F6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A6C6D6-86A7-65E0-2A66-E81D1E959B4C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081850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7826C-307A-44D7-896E-87878DEFA26F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4DFD3C-3D6C-02CF-0F0D-F72FFC33391A}"/>
              </a:ext>
            </a:extLst>
          </p:cNvPr>
          <p:cNvCxnSpPr>
            <a:cxnSpLocks/>
          </p:cNvCxnSpPr>
          <p:nvPr userDrawn="1"/>
        </p:nvCxnSpPr>
        <p:spPr>
          <a:xfrm>
            <a:off x="445770" y="599079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7">
            <a:extLst>
              <a:ext uri="{FF2B5EF4-FFF2-40B4-BE49-F238E27FC236}">
                <a16:creationId xmlns:a16="http://schemas.microsoft.com/office/drawing/2014/main" id="{7D9594FD-6320-E415-F6EF-84483C85A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72" y="5988524"/>
            <a:ext cx="1525573" cy="869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E3529-EAE4-5465-E197-E1627528CDB1}"/>
              </a:ext>
            </a:extLst>
          </p:cNvPr>
          <p:cNvSpPr txBox="1"/>
          <p:nvPr userDrawn="1"/>
        </p:nvSpPr>
        <p:spPr>
          <a:xfrm>
            <a:off x="5678861" y="6472253"/>
            <a:ext cx="386657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61B37-ECEC-5ABF-752A-E58B4EE90D99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DAE466-9495-447E-12F5-7EECF92F5B9F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81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C7DC0B-2EFF-10C7-0833-CCDAA6C81ECA}"/>
              </a:ext>
            </a:extLst>
          </p:cNvPr>
          <p:cNvSpPr/>
          <p:nvPr userDrawn="1"/>
        </p:nvSpPr>
        <p:spPr>
          <a:xfrm>
            <a:off x="1" y="0"/>
            <a:ext cx="99059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F87B08-B64A-1DC3-376D-0D21D7E4D389}"/>
              </a:ext>
            </a:extLst>
          </p:cNvPr>
          <p:cNvGrpSpPr/>
          <p:nvPr userDrawn="1"/>
        </p:nvGrpSpPr>
        <p:grpSpPr>
          <a:xfrm>
            <a:off x="5185850" y="-130630"/>
            <a:ext cx="5532748" cy="7130143"/>
            <a:chOff x="6255412" y="-1944283"/>
            <a:chExt cx="8696639" cy="9106095"/>
          </a:xfrm>
          <a:noFill/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098E746-5ADB-837D-F41C-5735D97D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55412" y="2503769"/>
              <a:ext cx="6132531" cy="46580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F8BB2A5-CDCE-61B0-69AB-BCC085C40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19520" y="-1944283"/>
              <a:ext cx="6132531" cy="46580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NZ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13A5F-6CC5-EDDB-7F88-8FF9F4623003}"/>
              </a:ext>
            </a:extLst>
          </p:cNvPr>
          <p:cNvSpPr txBox="1"/>
          <p:nvPr userDrawn="1"/>
        </p:nvSpPr>
        <p:spPr>
          <a:xfrm>
            <a:off x="377936" y="6472253"/>
            <a:ext cx="91576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0AECD2-97E0-185D-F200-5B3114B3A006}"/>
              </a:ext>
            </a:extLst>
          </p:cNvPr>
          <p:cNvSpPr txBox="1"/>
          <p:nvPr userDrawn="1"/>
        </p:nvSpPr>
        <p:spPr>
          <a:xfrm>
            <a:off x="377936" y="205743"/>
            <a:ext cx="9157665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CLASSIFICATION</a:t>
            </a:r>
            <a:endParaRPr lang="en-NZ" sz="6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2249C9-9CBD-96C1-E2A9-775439EA4D19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2EA8CD-354B-9330-3139-C65287454F3B}"/>
              </a:ext>
            </a:extLst>
          </p:cNvPr>
          <p:cNvCxnSpPr>
            <a:cxnSpLocks/>
          </p:cNvCxnSpPr>
          <p:nvPr userDrawn="1"/>
        </p:nvCxnSpPr>
        <p:spPr>
          <a:xfrm>
            <a:off x="445770" y="6399643"/>
            <a:ext cx="9089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1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01606-3C13-476C-5EB3-1C7B22AAA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3689" b="10130"/>
          <a:stretch/>
        </p:blipFill>
        <p:spPr>
          <a:xfrm>
            <a:off x="4585625" y="0"/>
            <a:ext cx="53203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4" y="1047606"/>
            <a:ext cx="8645379" cy="130189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45" y="2349501"/>
            <a:ext cx="8543925" cy="3251255"/>
          </a:xfrm>
        </p:spPr>
        <p:txBody>
          <a:bodyPr anchor="t" anchorCtr="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26C92-B1DC-F1D3-A3D6-1B7EF6C84DF5}"/>
              </a:ext>
            </a:extLst>
          </p:cNvPr>
          <p:cNvCxnSpPr>
            <a:cxnSpLocks/>
          </p:cNvCxnSpPr>
          <p:nvPr userDrawn="1"/>
        </p:nvCxnSpPr>
        <p:spPr>
          <a:xfrm>
            <a:off x="445770" y="640576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EF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rgbClr val="EF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AA93C-0C45-3408-9C21-440599648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3689" b="10130"/>
          <a:stretch/>
        </p:blipFill>
        <p:spPr>
          <a:xfrm>
            <a:off x="4585625" y="0"/>
            <a:ext cx="53203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336E5-3EA3-3476-0295-DE72C50BAF9A}"/>
              </a:ext>
            </a:extLst>
          </p:cNvPr>
          <p:cNvSpPr txBox="1"/>
          <p:nvPr userDrawn="1"/>
        </p:nvSpPr>
        <p:spPr>
          <a:xfrm>
            <a:off x="377936" y="205743"/>
            <a:ext cx="9157665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115C8-70E6-B845-2A64-67A1D63DA770}"/>
              </a:ext>
            </a:extLst>
          </p:cNvPr>
          <p:cNvSpPr txBox="1"/>
          <p:nvPr userDrawn="1"/>
        </p:nvSpPr>
        <p:spPr>
          <a:xfrm>
            <a:off x="377936" y="6472253"/>
            <a:ext cx="91576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68C50-AE70-4AC4-9E6D-91E72DC9F538}"/>
              </a:ext>
            </a:extLst>
          </p:cNvPr>
          <p:cNvSpPr txBox="1"/>
          <p:nvPr userDrawn="1"/>
        </p:nvSpPr>
        <p:spPr>
          <a:xfrm>
            <a:off x="8833549" y="6472253"/>
            <a:ext cx="7118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4" y="1047606"/>
            <a:ext cx="8645379" cy="130189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45" y="2349501"/>
            <a:ext cx="8543925" cy="3251255"/>
          </a:xfrm>
        </p:spPr>
        <p:txBody>
          <a:bodyPr anchor="t" anchorCtr="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7581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">
    <p:bg>
      <p:bgPr>
        <a:gradFill flip="none" rotWithShape="1">
          <a:gsLst>
            <a:gs pos="20000">
              <a:schemeClr val="tx2"/>
            </a:gs>
            <a:gs pos="97000">
              <a:schemeClr val="tx2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>
          <a:xfrm>
            <a:off x="0" y="465667"/>
            <a:ext cx="9906000" cy="5935133"/>
          </a:xfrm>
          <a:prstGeom prst="rect">
            <a:avLst/>
          </a:prstGeom>
          <a:gradFill>
            <a:gsLst>
              <a:gs pos="0">
                <a:srgbClr val="046A38"/>
              </a:gs>
              <a:gs pos="100000">
                <a:srgbClr val="046A38">
                  <a:lumMod val="6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21" name="Pattern">
            <a:extLst>
              <a:ext uri="{FF2B5EF4-FFF2-40B4-BE49-F238E27FC236}">
                <a16:creationId xmlns:a16="http://schemas.microsoft.com/office/drawing/2014/main" id="{D75B1D6B-D617-FEEF-91E2-7FF86A8EA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r="16113" b="15118"/>
          <a:stretch/>
        </p:blipFill>
        <p:spPr>
          <a:xfrm>
            <a:off x="1438184" y="465667"/>
            <a:ext cx="8467817" cy="5935133"/>
          </a:xfrm>
          <a:prstGeom prst="rect">
            <a:avLst/>
          </a:prstGeom>
        </p:spPr>
      </p:pic>
      <p:pic>
        <p:nvPicPr>
          <p:cNvPr id="18" name="Logo" descr="Text, letter&#10;&#10;Description automatically generated">
            <a:extLst>
              <a:ext uri="{FF2B5EF4-FFF2-40B4-BE49-F238E27FC236}">
                <a16:creationId xmlns:a16="http://schemas.microsoft.com/office/drawing/2014/main" id="{5DAEA695-BF13-2CF9-162E-C9340491E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689"/>
            <a:ext cx="4529187" cy="22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bg>
      <p:bgPr>
        <a:gradFill flip="none" rotWithShape="1">
          <a:gsLst>
            <a:gs pos="20000">
              <a:schemeClr val="tx2"/>
            </a:gs>
            <a:gs pos="97000">
              <a:schemeClr val="tx2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>
          <a:xfrm>
            <a:off x="0" y="465667"/>
            <a:ext cx="9906000" cy="5935133"/>
          </a:xfrm>
          <a:prstGeom prst="rect">
            <a:avLst/>
          </a:prstGeom>
          <a:gradFill>
            <a:gsLst>
              <a:gs pos="0">
                <a:srgbClr val="046A38"/>
              </a:gs>
              <a:gs pos="100000">
                <a:srgbClr val="046A38">
                  <a:lumMod val="6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21" name="Pattern">
            <a:extLst>
              <a:ext uri="{FF2B5EF4-FFF2-40B4-BE49-F238E27FC236}">
                <a16:creationId xmlns:a16="http://schemas.microsoft.com/office/drawing/2014/main" id="{D75B1D6B-D617-FEEF-91E2-7FF86A8EA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r="16113" b="15118"/>
          <a:stretch/>
        </p:blipFill>
        <p:spPr>
          <a:xfrm>
            <a:off x="1438184" y="465667"/>
            <a:ext cx="8467817" cy="5935133"/>
          </a:xfrm>
          <a:prstGeom prst="rect">
            <a:avLst/>
          </a:prstGeom>
        </p:spPr>
      </p:pic>
      <p:pic>
        <p:nvPicPr>
          <p:cNvPr id="18" name="Logo" descr="Text, letter&#10;&#10;Description automatically generated">
            <a:extLst>
              <a:ext uri="{FF2B5EF4-FFF2-40B4-BE49-F238E27FC236}">
                <a16:creationId xmlns:a16="http://schemas.microsoft.com/office/drawing/2014/main" id="{5DAEA695-BF13-2CF9-162E-C9340491E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689"/>
            <a:ext cx="4529187" cy="22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465667"/>
            <a:ext cx="9906000" cy="5935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8" name="Pattern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4A36E99A-77D9-9C04-D4C3-AA0F6E48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83" y="-557939"/>
            <a:ext cx="6944120" cy="8199137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8F406F10-4263-5D9D-05A0-CD119A30A7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35" y="455307"/>
            <a:ext cx="3189155" cy="1578209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0976C13-A421-3FD7-D6DF-D6017663E5FB}"/>
              </a:ext>
            </a:extLst>
          </p:cNvPr>
          <p:cNvSpPr/>
          <p:nvPr userDrawn="1"/>
        </p:nvSpPr>
        <p:spPr>
          <a:xfrm rot="5400000">
            <a:off x="-354651" y="2954988"/>
            <a:ext cx="1188608" cy="4837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76AD5B9-8908-C4F2-3E32-E7EE7913F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5041" y="4751388"/>
            <a:ext cx="7389514" cy="1192212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625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71475" indent="0">
              <a:lnSpc>
                <a:spcPct val="114000"/>
              </a:lnSpc>
              <a:buNone/>
              <a:defRPr sz="1625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742950" indent="0">
              <a:lnSpc>
                <a:spcPct val="114000"/>
              </a:lnSpc>
              <a:buNone/>
              <a:defRPr sz="1625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114425" indent="0">
              <a:lnSpc>
                <a:spcPct val="114000"/>
              </a:lnSpc>
              <a:buNone/>
              <a:defRPr sz="1625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485900" indent="0">
              <a:lnSpc>
                <a:spcPct val="114000"/>
              </a:lnSpc>
              <a:buNone/>
              <a:defRPr sz="1625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EE89AEB-6294-B38D-1D86-E6D66918D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5040" y="2861588"/>
            <a:ext cx="7389515" cy="1574800"/>
          </a:xfrm>
        </p:spPr>
        <p:txBody>
          <a:bodyPr>
            <a:noAutofit/>
          </a:bodyPr>
          <a:lstStyle>
            <a:lvl1pPr marL="0" indent="0">
              <a:buNone/>
              <a:defRPr sz="3575">
                <a:solidFill>
                  <a:schemeClr val="bg1"/>
                </a:solidFill>
                <a:latin typeface="+mj-lt"/>
              </a:defRPr>
            </a:lvl1pPr>
            <a:lvl2pPr marL="371475" indent="0">
              <a:buNone/>
              <a:defRPr sz="3575">
                <a:solidFill>
                  <a:schemeClr val="accent2"/>
                </a:solidFill>
                <a:latin typeface="+mj-lt"/>
              </a:defRPr>
            </a:lvl2pPr>
            <a:lvl3pPr marL="742950" indent="0">
              <a:buNone/>
              <a:defRPr sz="3575">
                <a:solidFill>
                  <a:schemeClr val="accent2"/>
                </a:solidFill>
                <a:latin typeface="+mj-lt"/>
              </a:defRPr>
            </a:lvl3pPr>
            <a:lvl4pPr marL="1114425" indent="0">
              <a:buNone/>
              <a:defRPr sz="3575">
                <a:solidFill>
                  <a:schemeClr val="accent2"/>
                </a:solidFill>
                <a:latin typeface="+mj-lt"/>
              </a:defRPr>
            </a:lvl4pPr>
            <a:lvl5pPr marL="1485900" indent="0">
              <a:buNone/>
              <a:defRPr sz="3575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473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1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544B-6418-4714-93AA-0C591EB2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Autofit/>
          </a:bodyPr>
          <a:lstStyle>
            <a:lvl1pPr algn="ctr">
              <a:defRPr sz="48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7D04-FA52-4047-89E9-7A1C57A9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Autofit/>
          </a:bodyPr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126C92-B1DC-F1D3-A3D6-1B7EF6C84DF5}"/>
              </a:ext>
            </a:extLst>
          </p:cNvPr>
          <p:cNvCxnSpPr>
            <a:cxnSpLocks/>
          </p:cNvCxnSpPr>
          <p:nvPr userDrawn="1"/>
        </p:nvCxnSpPr>
        <p:spPr>
          <a:xfrm>
            <a:off x="445770" y="640576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2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D4EC13-E0B5-02C8-0825-1D0CF264031F}"/>
              </a:ext>
            </a:extLst>
          </p:cNvPr>
          <p:cNvSpPr/>
          <p:nvPr userDrawn="1"/>
        </p:nvSpPr>
        <p:spPr>
          <a:xfrm>
            <a:off x="0" y="5433218"/>
            <a:ext cx="9906000" cy="96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4" y="1047606"/>
            <a:ext cx="8645379" cy="130189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45" y="2349501"/>
            <a:ext cx="8543925" cy="2853267"/>
          </a:xfrm>
        </p:spPr>
        <p:txBody>
          <a:bodyPr anchor="t" anchorCtr="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19D46-89D9-67EB-C27E-A2625FB36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50" y="5433219"/>
            <a:ext cx="1932318" cy="956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82496-6848-7AB4-3942-CD70D1F3FA28}"/>
              </a:ext>
            </a:extLst>
          </p:cNvPr>
          <p:cNvSpPr txBox="1"/>
          <p:nvPr userDrawn="1"/>
        </p:nvSpPr>
        <p:spPr>
          <a:xfrm>
            <a:off x="8833549" y="6472253"/>
            <a:ext cx="7118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85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01606-3C13-476C-5EB3-1C7B22AAA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3689" b="10130"/>
          <a:stretch/>
        </p:blipFill>
        <p:spPr>
          <a:xfrm>
            <a:off x="4585625" y="0"/>
            <a:ext cx="53203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4" y="1047606"/>
            <a:ext cx="8645379" cy="130189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45" y="2349501"/>
            <a:ext cx="8543925" cy="3251255"/>
          </a:xfrm>
        </p:spPr>
        <p:txBody>
          <a:bodyPr anchor="t" anchorCtr="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26C92-B1DC-F1D3-A3D6-1B7EF6C84DF5}"/>
              </a:ext>
            </a:extLst>
          </p:cNvPr>
          <p:cNvCxnSpPr>
            <a:cxnSpLocks/>
          </p:cNvCxnSpPr>
          <p:nvPr userDrawn="1"/>
        </p:nvCxnSpPr>
        <p:spPr>
          <a:xfrm>
            <a:off x="445770" y="640576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0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442385"/>
      </p:ext>
    </p:extLst>
  </p:cSld>
  <p:clrMapOvr>
    <a:masterClrMapping/>
  </p:clrMapOvr>
  <p:transition advClick="0" advTm="1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5AA93C-0C45-3408-9C21-440599648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3689" b="10130"/>
          <a:stretch/>
        </p:blipFill>
        <p:spPr>
          <a:xfrm>
            <a:off x="4585625" y="0"/>
            <a:ext cx="532037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09" y="3105151"/>
            <a:ext cx="8854563" cy="3088521"/>
          </a:xfrm>
        </p:spPr>
        <p:txBody>
          <a:bodyPr numCol="2" spcCol="36000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370191A-266C-F009-5593-9AA2B54FF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9" y="463787"/>
            <a:ext cx="2462400" cy="12196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178284-2B7A-EF31-EBE4-1122DB439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0" y="1986692"/>
            <a:ext cx="8854562" cy="1118458"/>
          </a:xfrm>
        </p:spPr>
        <p:txBody>
          <a:bodyPr>
            <a:noAutofit/>
          </a:bodyPr>
          <a:lstStyle>
            <a:lvl1pPr marL="0" indent="0">
              <a:buNone/>
              <a:defRPr sz="357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26C92-B1DC-F1D3-A3D6-1B7EF6C84DF5}"/>
              </a:ext>
            </a:extLst>
          </p:cNvPr>
          <p:cNvCxnSpPr>
            <a:cxnSpLocks/>
          </p:cNvCxnSpPr>
          <p:nvPr userDrawn="1"/>
        </p:nvCxnSpPr>
        <p:spPr>
          <a:xfrm>
            <a:off x="445770" y="640576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2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  <p15:guide id="2" pos="551">
          <p15:clr>
            <a:srgbClr val="FBAE40"/>
          </p15:clr>
        </p15:guide>
        <p15:guide id="3" orient="horz" pos="19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465668"/>
            <a:ext cx="9906000" cy="5475550"/>
          </a:xfrm>
          <a:prstGeom prst="rect">
            <a:avLst/>
          </a:prstGeom>
          <a:gradFill>
            <a:gsLst>
              <a:gs pos="0">
                <a:srgbClr val="046A38"/>
              </a:gs>
              <a:gs pos="100000">
                <a:srgbClr val="046A38">
                  <a:lumMod val="6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6" name="Pattern">
            <a:extLst>
              <a:ext uri="{FF2B5EF4-FFF2-40B4-BE49-F238E27FC236}">
                <a16:creationId xmlns:a16="http://schemas.microsoft.com/office/drawing/2014/main" id="{61DD7111-18AA-9AF1-0C8E-F5EFC6C06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r="23627" b="20734"/>
          <a:stretch/>
        </p:blipFill>
        <p:spPr>
          <a:xfrm>
            <a:off x="4602583" y="461433"/>
            <a:ext cx="5303417" cy="5479784"/>
          </a:xfrm>
          <a:prstGeom prst="rect">
            <a:avLst/>
          </a:prstGeom>
        </p:spPr>
      </p:pic>
      <p:pic>
        <p:nvPicPr>
          <p:cNvPr id="19" name="Logo">
            <a:extLst>
              <a:ext uri="{FF2B5EF4-FFF2-40B4-BE49-F238E27FC236}">
                <a16:creationId xmlns:a16="http://schemas.microsoft.com/office/drawing/2014/main" id="{3D19AA46-FB6B-2548-0EBF-7790FEFFB0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50" y="5941219"/>
            <a:ext cx="1932318" cy="9562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79BEB-E5FF-4611-AFEE-16557230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28" y="3357954"/>
            <a:ext cx="8543925" cy="21571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60393-9ECE-46A4-B6ED-63920E368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28" y="1121438"/>
            <a:ext cx="8543925" cy="1810443"/>
          </a:xfrm>
        </p:spPr>
        <p:txBody>
          <a:bodyPr anchor="t" anchorCtr="0">
            <a:noAutofit/>
          </a:bodyPr>
          <a:lstStyle>
            <a:lvl1pPr>
              <a:defRPr sz="3575">
                <a:solidFill>
                  <a:schemeClr val="bg1"/>
                </a:solidFill>
              </a:defRPr>
            </a:lvl1pPr>
          </a:lstStyle>
          <a:p>
            <a:r>
              <a:rPr lang="en-US" sz="3575"/>
              <a:t>Introduction to NZSIS</a:t>
            </a:r>
            <a:br>
              <a:rPr lang="en-US" sz="3575"/>
            </a:br>
            <a:r>
              <a:rPr lang="en-US" sz="3575"/>
              <a:t>National Security Sector Course</a:t>
            </a:r>
            <a:br>
              <a:rPr lang="en-US" sz="3575"/>
            </a:br>
            <a:r>
              <a:rPr lang="en-US" sz="3575"/>
              <a:t>11 November 2022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80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465668"/>
            <a:ext cx="9906000" cy="547555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CE656F23-174B-D965-795F-66CEC08FD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50" y="5941219"/>
            <a:ext cx="1932318" cy="956241"/>
          </a:xfrm>
          <a:prstGeom prst="rect">
            <a:avLst/>
          </a:prstGeom>
        </p:spPr>
      </p:pic>
      <p:pic>
        <p:nvPicPr>
          <p:cNvPr id="16" name="Pattern">
            <a:extLst>
              <a:ext uri="{FF2B5EF4-FFF2-40B4-BE49-F238E27FC236}">
                <a16:creationId xmlns:a16="http://schemas.microsoft.com/office/drawing/2014/main" id="{61DD7111-18AA-9AF1-0C8E-F5EFC6C06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r="23511" b="87"/>
          <a:stretch/>
        </p:blipFill>
        <p:spPr>
          <a:xfrm>
            <a:off x="4585625" y="462280"/>
            <a:ext cx="5332758" cy="72223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79BEB-E5FF-4611-AFEE-16557230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28" y="3357954"/>
            <a:ext cx="8543925" cy="21571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30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60393-9ECE-46A4-B6ED-63920E36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28" y="1121438"/>
            <a:ext cx="8543925" cy="1810443"/>
          </a:xfrm>
        </p:spPr>
        <p:txBody>
          <a:bodyPr anchor="t" anchorCtr="0">
            <a:noAutofit/>
          </a:bodyPr>
          <a:lstStyle>
            <a:lvl1pPr>
              <a:defRPr sz="35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325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465668"/>
            <a:ext cx="9906000" cy="547555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6" name="Pattern">
            <a:extLst>
              <a:ext uri="{FF2B5EF4-FFF2-40B4-BE49-F238E27FC236}">
                <a16:creationId xmlns:a16="http://schemas.microsoft.com/office/drawing/2014/main" id="{61DD7111-18AA-9AF1-0C8E-F5EFC6C06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7" r="23570" b="21237"/>
          <a:stretch/>
        </p:blipFill>
        <p:spPr>
          <a:xfrm>
            <a:off x="4585625" y="462280"/>
            <a:ext cx="5328630" cy="5481320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C06DB63D-0680-29A5-899E-5D8FAE09E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50" y="5941219"/>
            <a:ext cx="1932318" cy="9562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79BEB-E5FF-4611-AFEE-16557230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28" y="3357954"/>
            <a:ext cx="8543925" cy="2157197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60393-9ECE-46A4-B6ED-63920E36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28" y="1121438"/>
            <a:ext cx="8543925" cy="1810443"/>
          </a:xfrm>
        </p:spPr>
        <p:txBody>
          <a:bodyPr anchor="t" anchorCtr="0">
            <a:noAutofit/>
          </a:bodyPr>
          <a:lstStyle>
            <a:lvl1pPr>
              <a:defRPr sz="35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44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9EE1FB86-ACB2-351A-2091-3E0FD1E6F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50" y="5941219"/>
            <a:ext cx="1932318" cy="95624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95E0FD-211A-81FD-B38B-7CBC97C0C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3720"/>
            <a:ext cx="9906000" cy="53874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74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227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26C92-B1DC-F1D3-A3D6-1B7EF6C84DF5}"/>
              </a:ext>
            </a:extLst>
          </p:cNvPr>
          <p:cNvCxnSpPr>
            <a:cxnSpLocks/>
          </p:cNvCxnSpPr>
          <p:nvPr userDrawn="1"/>
        </p:nvCxnSpPr>
        <p:spPr>
          <a:xfrm>
            <a:off x="445770" y="6405767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09B29E-BD0E-1E59-BA8B-F0FED00B70B0}"/>
              </a:ext>
            </a:extLst>
          </p:cNvPr>
          <p:cNvCxnSpPr>
            <a:cxnSpLocks/>
          </p:cNvCxnSpPr>
          <p:nvPr userDrawn="1"/>
        </p:nvCxnSpPr>
        <p:spPr>
          <a:xfrm>
            <a:off x="445770" y="452233"/>
            <a:ext cx="908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86EA-FAD6-4D0B-A58D-6A69D490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1748" y="2506663"/>
            <a:ext cx="4210050" cy="348235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9C1A-EF30-4776-B4D6-08EB74C83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873" y="2506663"/>
            <a:ext cx="4210050" cy="348235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ECD75-8F73-43B9-A874-1C3B7C44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73" y="976123"/>
            <a:ext cx="8543925" cy="1325563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89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EF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rgbClr val="EF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6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AA93C-0C45-3408-9C21-440599648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23689" b="10130"/>
          <a:stretch/>
        </p:blipFill>
        <p:spPr>
          <a:xfrm>
            <a:off x="4585625" y="0"/>
            <a:ext cx="532037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336E5-3EA3-3476-0295-DE72C50BAF9A}"/>
              </a:ext>
            </a:extLst>
          </p:cNvPr>
          <p:cNvSpPr txBox="1"/>
          <p:nvPr userDrawn="1"/>
        </p:nvSpPr>
        <p:spPr>
          <a:xfrm>
            <a:off x="377936" y="205743"/>
            <a:ext cx="9157665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115C8-70E6-B845-2A64-67A1D63DA770}"/>
              </a:ext>
            </a:extLst>
          </p:cNvPr>
          <p:cNvSpPr txBox="1"/>
          <p:nvPr userDrawn="1"/>
        </p:nvSpPr>
        <p:spPr>
          <a:xfrm>
            <a:off x="377936" y="6472253"/>
            <a:ext cx="91576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68C50-AE70-4AC4-9E6D-91E72DC9F538}"/>
              </a:ext>
            </a:extLst>
          </p:cNvPr>
          <p:cNvSpPr txBox="1"/>
          <p:nvPr userDrawn="1"/>
        </p:nvSpPr>
        <p:spPr>
          <a:xfrm>
            <a:off x="8833549" y="6472253"/>
            <a:ext cx="7118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A19669-C2B7-444B-98AF-D1D7A07A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4" y="1047606"/>
            <a:ext cx="8645379" cy="130189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D935CD-D503-498A-A9DC-90C92018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45" y="2349501"/>
            <a:ext cx="8543925" cy="3251255"/>
          </a:xfrm>
        </p:spPr>
        <p:txBody>
          <a:bodyPr anchor="t" anchorCtr="0">
            <a:noAutofit/>
          </a:bodyPr>
          <a:lstStyle>
            <a:lvl1pPr marL="0" indent="0">
              <a:buNone/>
              <a:defRPr sz="813"/>
            </a:lvl1pPr>
            <a:lvl2pPr marL="371475" indent="0">
              <a:buNone/>
              <a:defRPr sz="813"/>
            </a:lvl2pPr>
            <a:lvl3pPr marL="742950" indent="0">
              <a:buNone/>
              <a:defRPr sz="813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5079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809126"/>
            <a:ext cx="8543924" cy="901557"/>
          </a:xfrm>
        </p:spPr>
        <p:txBody>
          <a:bodyPr anchor="t" anchorCtr="0">
            <a:noAutofit/>
          </a:bodyPr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13442"/>
            <a:ext cx="8543925" cy="3632228"/>
          </a:xfrm>
        </p:spPr>
        <p:txBody>
          <a:bodyPr>
            <a:noAutofit/>
          </a:bodyPr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8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995173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963327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898656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24669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2815106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7430181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CF93-BD2F-4E46-BBEE-215062A56613}" type="datetimeFigureOut">
              <a:rPr lang="en-NZ" smtClean="0"/>
              <a:t>26/06/2024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CA4B-C31D-4787-8A83-6C9DFA66D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69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8F60C-8B01-47C3-9EAF-F278F8EC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73197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460D-02B1-4926-809D-8C29D4C2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2192478"/>
            <a:ext cx="8543925" cy="359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B4FAD-1263-2C7B-57DC-852BDE69C2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556347" y="63501"/>
            <a:ext cx="821631" cy="15004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97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[UNCLASSIFIED]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B47FA-5F99-B3A4-04AB-FD2BC89AD9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556347" y="6611621"/>
            <a:ext cx="821631" cy="15004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97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[UNCLASSIFIED]</a:t>
            </a:r>
          </a:p>
        </p:txBody>
      </p:sp>
    </p:spTree>
    <p:extLst>
      <p:ext uri="{BB962C8B-B14F-4D97-AF65-F5344CB8AC3E}">
        <p14:creationId xmlns:p14="http://schemas.microsoft.com/office/powerpoint/2010/main" val="22240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assification-top">
            <a:extLst>
              <a:ext uri="{FF2B5EF4-FFF2-40B4-BE49-F238E27FC236}">
                <a16:creationId xmlns:a16="http://schemas.microsoft.com/office/drawing/2014/main" id="{B26336E5-3EA3-3476-0295-DE72C50BAF9A}"/>
              </a:ext>
            </a:extLst>
          </p:cNvPr>
          <p:cNvSpPr txBox="1"/>
          <p:nvPr userDrawn="1"/>
        </p:nvSpPr>
        <p:spPr>
          <a:xfrm>
            <a:off x="377936" y="205743"/>
            <a:ext cx="9157665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731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UNCLASSIFIED</a:t>
            </a:r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lassification-base">
            <a:extLst>
              <a:ext uri="{FF2B5EF4-FFF2-40B4-BE49-F238E27FC236}">
                <a16:creationId xmlns:a16="http://schemas.microsoft.com/office/drawing/2014/main" id="{559115C8-70E6-B845-2A64-67A1D63DA770}"/>
              </a:ext>
            </a:extLst>
          </p:cNvPr>
          <p:cNvSpPr txBox="1"/>
          <p:nvPr userDrawn="1"/>
        </p:nvSpPr>
        <p:spPr>
          <a:xfrm>
            <a:off x="377936" y="6472253"/>
            <a:ext cx="915766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731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UNCLASSIFIED</a:t>
            </a:r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NZ" sz="73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age#">
            <a:extLst>
              <a:ext uri="{FF2B5EF4-FFF2-40B4-BE49-F238E27FC236}">
                <a16:creationId xmlns:a16="http://schemas.microsoft.com/office/drawing/2014/main" id="{2FC68C50-AE70-4AC4-9E6D-91E72DC9F538}"/>
              </a:ext>
            </a:extLst>
          </p:cNvPr>
          <p:cNvSpPr txBox="1"/>
          <p:nvPr userDrawn="1"/>
        </p:nvSpPr>
        <p:spPr>
          <a:xfrm>
            <a:off x="8833549" y="6472253"/>
            <a:ext cx="711882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41D54-A529-4FAF-96B2-F5C97FDEA270}" type="slidenum">
              <a:rPr lang="en-NZ" sz="65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NZ" sz="65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F460D-02B1-4926-809D-8C29D4C2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436622"/>
            <a:ext cx="8543925" cy="32512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8F60C-8B01-47C3-9EAF-F278F8EC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976123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crafttrust.org/how-to-stay-safe-online-guidance-for-adults-and-young-people-with-learning-disabiliti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0yylKLSP9uM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8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6E5985-413B-FF37-A6C9-A1B550DC0B6F}"/>
              </a:ext>
            </a:extLst>
          </p:cNvPr>
          <p:cNvSpPr txBox="1"/>
          <p:nvPr/>
        </p:nvSpPr>
        <p:spPr>
          <a:xfrm>
            <a:off x="442879" y="2037163"/>
            <a:ext cx="5892607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"/>
              </a:rPr>
              <a:t>Preventing Violent Extremist Grooming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Supporting Providers to overcome the threat to disabled people in Aotearoa.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D0868D0-DDA6-9CE7-BFD5-638794516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2" y="5793842"/>
            <a:ext cx="2014671" cy="656845"/>
          </a:xfrm>
          <a:prstGeom prst="rect">
            <a:avLst/>
          </a:prstGeom>
        </p:spPr>
      </p:pic>
      <p:pic>
        <p:nvPicPr>
          <p:cNvPr id="8" name="Picture 7" descr="A yellow and black logo&#10;&#10;Description automatically generated">
            <a:extLst>
              <a:ext uri="{FF2B5EF4-FFF2-40B4-BE49-F238E27FC236}">
                <a16:creationId xmlns:a16="http://schemas.microsoft.com/office/drawing/2014/main" id="{88798A6C-EA2D-4E25-4CE0-A1EDE3EC2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53" y="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9566E-7F81-9A49-FB56-04E5DC549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571" y="5737779"/>
            <a:ext cx="2014672" cy="7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46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222" y="937162"/>
            <a:ext cx="8535957" cy="1160977"/>
          </a:xfrm>
        </p:spPr>
        <p:txBody>
          <a:bodyPr/>
          <a:lstStyle/>
          <a:p>
            <a:r>
              <a:rPr lang="en-NZ" sz="3250"/>
              <a:t>Reporting concerns with NZSIS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644" y="1567358"/>
            <a:ext cx="5732290" cy="45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321-A41C-4973-8628-BAA274C2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97" y="1237461"/>
            <a:ext cx="8645379" cy="1057790"/>
          </a:xfrm>
        </p:spPr>
        <p:txBody>
          <a:bodyPr anchor="t">
            <a:normAutofit/>
          </a:bodyPr>
          <a:lstStyle/>
          <a:p>
            <a:pPr algn="ctr"/>
            <a:r>
              <a:rPr lang="en-NZ" b="1">
                <a:latin typeface="Open Sans"/>
              </a:rPr>
              <a:t>National security leads</a:t>
            </a:r>
            <a:endParaRPr lang="en-NZ" sz="2925"/>
          </a:p>
        </p:txBody>
      </p:sp>
      <p:sp>
        <p:nvSpPr>
          <p:cNvPr id="5" name="TextBox 4"/>
          <p:cNvSpPr txBox="1"/>
          <p:nvPr/>
        </p:nvSpPr>
        <p:spPr>
          <a:xfrm>
            <a:off x="898294" y="2365230"/>
            <a:ext cx="8023860" cy="276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en-NZ" sz="2275" dirty="0"/>
              <a:t>A lead is an initial piece of information that may indicate a threat to national security.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NZ" sz="2275"/>
              <a:t>For NZSIS to be involved, the lead must be relevant to NZ and be connected to an issue of national security concern.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NZ" sz="2275" dirty="0"/>
              <a:t>If this information does not meet our threshold, then it can be passed to other agencies, such as NZ Police</a:t>
            </a:r>
          </a:p>
          <a:p>
            <a:endParaRPr lang="en-NZ" sz="1463" dirty="0"/>
          </a:p>
        </p:txBody>
      </p:sp>
    </p:spTree>
    <p:extLst>
      <p:ext uri="{BB962C8B-B14F-4D97-AF65-F5344CB8AC3E}">
        <p14:creationId xmlns:p14="http://schemas.microsoft.com/office/powerpoint/2010/main" val="157122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07950-8F26-BFE8-9D3B-AA28C806B234}"/>
              </a:ext>
            </a:extLst>
          </p:cNvPr>
          <p:cNvSpPr txBox="1"/>
          <p:nvPr/>
        </p:nvSpPr>
        <p:spPr>
          <a:xfrm>
            <a:off x="5732744" y="1806353"/>
            <a:ext cx="3554131" cy="355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spcAft>
                <a:spcPts val="813"/>
              </a:spcAft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In an emergency, phone 111 immediately. Also phone 111 immediately if the information is time-critical, such </a:t>
            </a:r>
            <a:br>
              <a:rPr lang="en-US" sz="1463" baseline="30000">
                <a:solidFill>
                  <a:prstClr val="white"/>
                </a:solidFill>
                <a:latin typeface="Open Sans"/>
              </a:rPr>
            </a:br>
            <a:r>
              <a:rPr lang="en-US" sz="1463" baseline="30000">
                <a:solidFill>
                  <a:prstClr val="white"/>
                </a:solidFill>
                <a:latin typeface="Open Sans"/>
              </a:rPr>
              <a:t>as if an attack is likely to happen very soon. </a:t>
            </a:r>
          </a:p>
          <a:p>
            <a:pPr defTabSz="742950">
              <a:spcAft>
                <a:spcPts val="813"/>
              </a:spcAft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If the information is not time critical, you can report suspicious </a:t>
            </a:r>
            <a:r>
              <a:rPr lang="en-US" sz="1463" baseline="30000" err="1">
                <a:solidFill>
                  <a:prstClr val="white"/>
                </a:solidFill>
                <a:latin typeface="Open Sans"/>
              </a:rPr>
              <a:t>behaviour</a:t>
            </a:r>
            <a:r>
              <a:rPr lang="en-US" sz="1463" baseline="30000">
                <a:solidFill>
                  <a:prstClr val="white"/>
                </a:solidFill>
                <a:latin typeface="Open Sans"/>
              </a:rPr>
              <a:t> in one of the following ways.</a:t>
            </a:r>
          </a:p>
          <a:p>
            <a:pPr defTabSz="742950">
              <a:spcAft>
                <a:spcPts val="813"/>
              </a:spcAft>
            </a:pPr>
            <a:r>
              <a:rPr lang="en-GB" sz="1463" b="1" baseline="30000">
                <a:solidFill>
                  <a:srgbClr val="78BE21"/>
                </a:solidFill>
                <a:latin typeface="Open Sans"/>
              </a:rPr>
              <a:t>Tell NZSIS </a:t>
            </a:r>
          </a:p>
          <a:p>
            <a:pPr defTabSz="742950">
              <a:spcAft>
                <a:spcPts val="813"/>
              </a:spcAft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Complete an online form confidentially on our website: </a:t>
            </a:r>
            <a:br>
              <a:rPr lang="en-US" sz="1463" baseline="30000">
                <a:solidFill>
                  <a:prstClr val="white"/>
                </a:solidFill>
                <a:latin typeface="Open Sans"/>
              </a:rPr>
            </a:br>
            <a:r>
              <a:rPr lang="en-US" sz="1463" baseline="30000">
                <a:solidFill>
                  <a:prstClr val="white"/>
                </a:solidFill>
                <a:latin typeface="Open Sans"/>
              </a:rPr>
              <a:t>www.nzsis.govt.nz </a:t>
            </a:r>
          </a:p>
          <a:p>
            <a:pPr defTabSz="742950">
              <a:spcAft>
                <a:spcPts val="813"/>
              </a:spcAft>
            </a:pPr>
            <a:r>
              <a:rPr lang="en-GB" sz="1463" b="1" baseline="30000">
                <a:solidFill>
                  <a:srgbClr val="78BE21"/>
                </a:solidFill>
                <a:latin typeface="Open Sans"/>
              </a:rPr>
              <a:t>Tell the Police </a:t>
            </a:r>
          </a:p>
          <a:p>
            <a:pPr defTabSz="742950">
              <a:spcAft>
                <a:spcPts val="813"/>
              </a:spcAft>
            </a:pPr>
            <a:r>
              <a:rPr lang="en-GB" sz="1463" baseline="30000">
                <a:solidFill>
                  <a:prstClr val="white"/>
                </a:solidFill>
                <a:latin typeface="Open Sans"/>
              </a:rPr>
              <a:t>You can either:</a:t>
            </a:r>
          </a:p>
          <a:p>
            <a:pPr marL="232172" indent="-232172" defTabSz="7429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complete an online report at 105.police.govt.nz, or</a:t>
            </a:r>
          </a:p>
          <a:p>
            <a:pPr marL="232172" indent="-232172" defTabSz="742950">
              <a:spcAft>
                <a:spcPts val="813"/>
              </a:spcAft>
              <a:buFont typeface="Arial" panose="020B0604020202020204" pitchFamily="34" charset="0"/>
              <a:buChar char="•"/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call their non emergency number 105.</a:t>
            </a:r>
          </a:p>
          <a:p>
            <a:pPr defTabSz="742950">
              <a:spcAft>
                <a:spcPts val="813"/>
              </a:spcAft>
            </a:pPr>
            <a:r>
              <a:rPr lang="en-GB" sz="1463" b="1" baseline="30000">
                <a:solidFill>
                  <a:srgbClr val="78BE21"/>
                </a:solidFill>
                <a:latin typeface="Open Sans"/>
              </a:rPr>
              <a:t>Tell Crimestoppers</a:t>
            </a:r>
          </a:p>
          <a:p>
            <a:pPr defTabSz="742950">
              <a:spcAft>
                <a:spcPts val="813"/>
              </a:spcAft>
            </a:pPr>
            <a:r>
              <a:rPr lang="en-US" sz="1463" baseline="30000">
                <a:solidFill>
                  <a:prstClr val="white"/>
                </a:solidFill>
                <a:latin typeface="Open Sans"/>
              </a:rPr>
              <a:t>Phone Crimestoppers anonymously on 0800 555 111, or submit an online report at www.crimestoppers-nz.org</a:t>
            </a:r>
          </a:p>
          <a:p>
            <a:pPr defTabSz="742950">
              <a:spcAft>
                <a:spcPts val="813"/>
              </a:spcAft>
            </a:pPr>
            <a:endParaRPr lang="en-NZ" sz="146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30F14-BD6D-4E93-41A4-50D12303D0E9}"/>
              </a:ext>
            </a:extLst>
          </p:cNvPr>
          <p:cNvSpPr txBox="1"/>
          <p:nvPr/>
        </p:nvSpPr>
        <p:spPr>
          <a:xfrm>
            <a:off x="365761" y="2334897"/>
            <a:ext cx="522351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en-GB" sz="6500" b="1" baseline="30000">
                <a:solidFill>
                  <a:srgbClr val="82C341"/>
                </a:solidFill>
                <a:latin typeface="Open Sans" panose="020B0606030504020204" pitchFamily="34" charset="0"/>
              </a:rPr>
              <a:t>Kia </a:t>
            </a:r>
            <a:r>
              <a:rPr lang="en-GB" sz="6500" b="1" baseline="30000" err="1">
                <a:solidFill>
                  <a:srgbClr val="82C341"/>
                </a:solidFill>
                <a:latin typeface="Open Sans" panose="020B0606030504020204" pitchFamily="34" charset="0"/>
              </a:rPr>
              <a:t>mataara</a:t>
            </a:r>
            <a:br>
              <a:rPr lang="en-GB" sz="6500" b="1" baseline="30000">
                <a:solidFill>
                  <a:srgbClr val="82C341"/>
                </a:solidFill>
                <a:latin typeface="Open Sans" panose="020B0606030504020204" pitchFamily="34" charset="0"/>
              </a:rPr>
            </a:br>
            <a:r>
              <a:rPr lang="en-GB" sz="6500" b="1" baseline="30000">
                <a:solidFill>
                  <a:srgbClr val="82C341"/>
                </a:solidFill>
                <a:latin typeface="Open Sans" panose="020B0606030504020204" pitchFamily="34" charset="0"/>
              </a:rPr>
              <a:t>ki </a:t>
            </a:r>
            <a:r>
              <a:rPr lang="en-GB" sz="6500" b="1" baseline="30000" err="1">
                <a:solidFill>
                  <a:srgbClr val="82C341"/>
                </a:solidFill>
                <a:latin typeface="Open Sans" panose="020B0606030504020204" pitchFamily="34" charset="0"/>
              </a:rPr>
              <a:t>ngā</a:t>
            </a:r>
            <a:r>
              <a:rPr lang="en-GB" sz="6500" b="1" baseline="30000">
                <a:solidFill>
                  <a:srgbClr val="82C341"/>
                </a:solidFill>
                <a:latin typeface="Open Sans" panose="020B0606030504020204" pitchFamily="34" charset="0"/>
              </a:rPr>
              <a:t> </a:t>
            </a:r>
            <a:r>
              <a:rPr lang="en-GB" sz="6500" b="1" baseline="30000" err="1">
                <a:solidFill>
                  <a:srgbClr val="82C341"/>
                </a:solidFill>
                <a:latin typeface="Open Sans" panose="020B0606030504020204" pitchFamily="34" charset="0"/>
              </a:rPr>
              <a:t>tohu</a:t>
            </a:r>
            <a:br>
              <a:rPr lang="en-GB" sz="6500" b="1" baseline="30000">
                <a:solidFill>
                  <a:srgbClr val="82C341"/>
                </a:solidFill>
                <a:latin typeface="Open Sans" panose="020B0606030504020204" pitchFamily="34" charset="0"/>
              </a:rPr>
            </a:br>
            <a:r>
              <a:rPr lang="en-GB" sz="6500" b="1" baseline="30000">
                <a:solidFill>
                  <a:srgbClr val="E6C63F"/>
                </a:solidFill>
                <a:latin typeface="Open Sans" panose="020B0606030504020204" pitchFamily="34" charset="0"/>
              </a:rPr>
              <a:t>Know the signs</a:t>
            </a:r>
          </a:p>
        </p:txBody>
      </p:sp>
    </p:spTree>
    <p:extLst>
      <p:ext uri="{BB962C8B-B14F-4D97-AF65-F5344CB8AC3E}">
        <p14:creationId xmlns:p14="http://schemas.microsoft.com/office/powerpoint/2010/main" val="139669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1073562" y="138970"/>
            <a:ext cx="775887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Why is this important to our Community </a:t>
            </a:r>
            <a:endParaRPr lang="en-NZ" sz="2800" b="1" i="0" u="none" strike="noStrike" baseline="0" dirty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79C25-2F7C-3D9F-AAC5-328980D1E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85" y="1504353"/>
            <a:ext cx="2875068" cy="1912961"/>
          </a:xfrm>
          <a:prstGeom prst="rect">
            <a:avLst/>
          </a:prstGeom>
          <a:ln>
            <a:solidFill>
              <a:srgbClr val="6E48C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3CF83-C4C1-1EA5-D7D5-DC7B94C77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113" y="1533892"/>
            <a:ext cx="2962648" cy="1928898"/>
          </a:xfrm>
          <a:prstGeom prst="rect">
            <a:avLst/>
          </a:prstGeom>
          <a:ln>
            <a:solidFill>
              <a:srgbClr val="6E48C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1F887D-3545-8DB7-B9A0-462823121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378" y="3235885"/>
            <a:ext cx="3283119" cy="2197213"/>
          </a:xfrm>
          <a:prstGeom prst="rect">
            <a:avLst/>
          </a:prstGeom>
          <a:ln>
            <a:solidFill>
              <a:srgbClr val="6E48C6"/>
            </a:solidFill>
          </a:ln>
        </p:spPr>
      </p:pic>
    </p:spTree>
    <p:extLst>
      <p:ext uri="{BB962C8B-B14F-4D97-AF65-F5344CB8AC3E}">
        <p14:creationId xmlns:p14="http://schemas.microsoft.com/office/powerpoint/2010/main" val="14263326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631768" y="26952"/>
            <a:ext cx="848816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Radicalisation and why </a:t>
            </a:r>
          </a:p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 our Population are at risk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CE5A6-47A0-F773-4A9D-B7BABA515A88}"/>
              </a:ext>
            </a:extLst>
          </p:cNvPr>
          <p:cNvSpPr txBox="1"/>
          <p:nvPr/>
        </p:nvSpPr>
        <p:spPr>
          <a:xfrm>
            <a:off x="631768" y="1371022"/>
            <a:ext cx="7938654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Isolated and lonely.</a:t>
            </a: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Unhappy about themselves </a:t>
            </a: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Embarrassed or judged about their culture, gender, religion, disability or race.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Struggle with depression / Mental Health challenges.</a:t>
            </a: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Bullied or treated badly by other people or by society.</a:t>
            </a: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Angry at other people or the government (a system has failed them).</a:t>
            </a:r>
          </a:p>
          <a:p>
            <a:pPr marL="342900" indent="-342900">
              <a:buFont typeface="Arial,Sans-Serif"/>
              <a:buChar char="•"/>
            </a:pPr>
            <a:r>
              <a:rPr lang="en-GB" sz="26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Easily confused about what they are doing.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2A237-A40B-038F-94C0-62ED8869D540}"/>
              </a:ext>
            </a:extLst>
          </p:cNvPr>
          <p:cNvSpPr txBox="1"/>
          <p:nvPr/>
        </p:nvSpPr>
        <p:spPr>
          <a:xfrm>
            <a:off x="1612901" y="5715315"/>
            <a:ext cx="610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entury Gothic" panose="020B0502020202020204" pitchFamily="34" charset="0"/>
                <a:ea typeface="Calibri"/>
                <a:cs typeface="Calibri"/>
              </a:rPr>
              <a:t>OUR POPULATION TICK TOO MANY OF THESE BOXES</a:t>
            </a:r>
            <a:endParaRPr lang="en-US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97278" y="39733"/>
            <a:ext cx="970846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Sector support to help counter the risk?</a:t>
            </a:r>
            <a:endParaRPr lang="en-NZ" sz="2800" b="1" i="0" u="none" strike="noStrike" baseline="0" dirty="0">
              <a:solidFill>
                <a:srgbClr val="6E48C6"/>
              </a:solidFill>
              <a:latin typeface="Inte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CE5A6-47A0-F773-4A9D-B7BABA515A88}"/>
              </a:ext>
            </a:extLst>
          </p:cNvPr>
          <p:cNvSpPr txBox="1"/>
          <p:nvPr/>
        </p:nvSpPr>
        <p:spPr>
          <a:xfrm>
            <a:off x="608870" y="731868"/>
            <a:ext cx="8685275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Education and Awareness: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Provide education on the risks of online grooming and how to recognize the signs.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Workshops for Support Staff: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Training for support staff who work with disabled individuals can raise awareness about online harms and grooming.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Online Resources for disabled people to improve internet literacy  </a:t>
            </a:r>
            <a:endParaRPr lang="en-US" sz="2200" b="1" dirty="0">
              <a:solidFill>
                <a:schemeClr val="bg2">
                  <a:lumMod val="50000"/>
                </a:schemeClr>
              </a:solidFill>
              <a:ea typeface="Calibri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Support Services being involved to support from senior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Monitoring changes in </a:t>
            </a:r>
            <a:r>
              <a:rPr lang="en-US" sz="2200" b="1" dirty="0" err="1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behaviour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 for those at High-Risk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Safety Cards: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Both for guides to staying safe on popular online platforms and simple frameworks for support staff to identify changes in presentation and identifying warning signs.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Community Support: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Create a supportive community environment where disabled individuals can share their experiences.</a:t>
            </a:r>
            <a:endParaRPr lang="en-GB" sz="2200" dirty="0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64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459938" y="138970"/>
            <a:ext cx="898612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Partnered with Carers NZ &amp; Autism NZ</a:t>
            </a:r>
            <a:endParaRPr lang="en-NZ" sz="2800" b="1" i="0" u="none" strike="noStrike" baseline="0" dirty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705C5-65BA-FB4C-44F0-F0DDE4456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53" y="1823586"/>
            <a:ext cx="3255924" cy="160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E3636-2EE5-AE43-9653-C2D2F8A0C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554" y="1823586"/>
            <a:ext cx="3802893" cy="1605414"/>
          </a:xfrm>
          <a:prstGeom prst="rect">
            <a:avLst/>
          </a:prstGeom>
        </p:spPr>
      </p:pic>
      <p:pic>
        <p:nvPicPr>
          <p:cNvPr id="11" name="Picture 10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186729D1-9CEF-4D30-6E7A-DB9B5913B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10" y="4087607"/>
            <a:ext cx="3802893" cy="1252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2429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E4B9E-0C91-EFB1-BB57-544DB78F537E}"/>
              </a:ext>
            </a:extLst>
          </p:cNvPr>
          <p:cNvSpPr txBox="1"/>
          <p:nvPr/>
        </p:nvSpPr>
        <p:spPr>
          <a:xfrm>
            <a:off x="3078079" y="2530460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>
                <a:hlinkClick r:id="rId5"/>
              </a:rPr>
              <a:t>https://youtu.be/0yylKLSP9uM</a:t>
            </a:r>
            <a:endParaRPr lang="en-NZ" dirty="0"/>
          </a:p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7984D-A9CB-1158-796F-8C8057857D37}"/>
              </a:ext>
            </a:extLst>
          </p:cNvPr>
          <p:cNvSpPr txBox="1"/>
          <p:nvPr/>
        </p:nvSpPr>
        <p:spPr>
          <a:xfrm>
            <a:off x="530365" y="1047173"/>
            <a:ext cx="847630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Video Link </a:t>
            </a:r>
            <a:endParaRPr lang="en-NZ" sz="2800" b="1" i="0" u="none" strike="noStrike" baseline="0" dirty="0">
              <a:solidFill>
                <a:srgbClr val="6E48C6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8101856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714849" y="13505"/>
            <a:ext cx="847630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Know the Signs </a:t>
            </a:r>
            <a:endParaRPr lang="en-NZ" sz="2800" b="1" i="0" u="none" strike="noStrike" baseline="0" dirty="0">
              <a:solidFill>
                <a:srgbClr val="6E48C6"/>
              </a:solidFill>
              <a:latin typeface="Inter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2AC86-3F5B-7AAD-971B-880F035B1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448" y="2547203"/>
            <a:ext cx="7311850" cy="134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D747D-56E4-C8BE-C149-2F8104E16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148" y="849080"/>
            <a:ext cx="7311850" cy="1344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A5CED-B0E5-36B1-2D1F-C80227930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075" y="4245326"/>
            <a:ext cx="7311850" cy="15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BDF784-9441-5F14-63F7-0A25C1A86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847" y="3116425"/>
            <a:ext cx="7288305" cy="1343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194F6-CA57-2398-6D07-2B8A5D044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447" y="4810440"/>
            <a:ext cx="7297022" cy="1142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0A930-D8CD-C1D0-615C-A2296AE3A137}"/>
              </a:ext>
            </a:extLst>
          </p:cNvPr>
          <p:cNvSpPr txBox="1"/>
          <p:nvPr/>
        </p:nvSpPr>
        <p:spPr>
          <a:xfrm>
            <a:off x="714849" y="13505"/>
            <a:ext cx="847630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>
                <a:solidFill>
                  <a:srgbClr val="6E48C6"/>
                </a:solidFill>
                <a:latin typeface="Inter"/>
              </a:rPr>
              <a:t>Know the Signs </a:t>
            </a:r>
            <a:endParaRPr lang="en-NZ" sz="2800" b="1" i="0" u="none" strike="noStrike" baseline="0">
              <a:solidFill>
                <a:srgbClr val="6E48C6"/>
              </a:solidFill>
              <a:latin typeface="Int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A1DC1-AA70-B674-7827-4C947F07D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847" y="851785"/>
            <a:ext cx="7332923" cy="19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4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6FCD6-673D-4FA7-2E35-03A364921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868" y="125116"/>
            <a:ext cx="4363421" cy="61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429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708833" y="27208"/>
            <a:ext cx="848833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dirty="0">
                <a:solidFill>
                  <a:srgbClr val="6E48C6"/>
                </a:solidFill>
                <a:latin typeface="Inter"/>
              </a:rPr>
              <a:t>Support Providers </a:t>
            </a:r>
            <a:endParaRPr lang="en-NZ" sz="2800" b="1" i="0" u="none" strike="noStrike" baseline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7" name="Picture 6" descr="A black and white symbol of a person in a wheelchair&#10;&#10;Description automatically generated">
            <a:extLst>
              <a:ext uri="{FF2B5EF4-FFF2-40B4-BE49-F238E27FC236}">
                <a16:creationId xmlns:a16="http://schemas.microsoft.com/office/drawing/2014/main" id="{FABE6AD9-12C0-61D4-8446-989B9DC79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24" y="1404331"/>
            <a:ext cx="4354152" cy="40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54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642658" y="73763"/>
            <a:ext cx="862068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 i="0" u="none" strike="noStrike" baseline="0" dirty="0">
                <a:solidFill>
                  <a:srgbClr val="6E48C6"/>
                </a:solidFill>
                <a:latin typeface="Inter"/>
              </a:rPr>
              <a:t>‘This </a:t>
            </a:r>
            <a:r>
              <a:rPr lang="en-NZ" sz="2800" b="1" dirty="0">
                <a:solidFill>
                  <a:srgbClr val="6E48C6"/>
                </a:solidFill>
                <a:latin typeface="Inter"/>
              </a:rPr>
              <a:t>is me” </a:t>
            </a:r>
            <a:r>
              <a:rPr lang="en-NZ" sz="2800" b="1">
                <a:solidFill>
                  <a:srgbClr val="6E48C6"/>
                </a:solidFill>
                <a:latin typeface="Inter"/>
              </a:rPr>
              <a:t>Identity Profile</a:t>
            </a:r>
            <a:r>
              <a:rPr lang="en-NZ" sz="2800" b="1" dirty="0">
                <a:solidFill>
                  <a:srgbClr val="6E48C6"/>
                </a:solidFill>
                <a:latin typeface="Inter"/>
              </a:rPr>
              <a:t> </a:t>
            </a:r>
            <a:endParaRPr lang="en-NZ" sz="2800" b="1" i="0" u="none" strike="noStrike" baseline="0" dirty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3" name="Picture 2" descr="A screenshot of a book&#10;&#10;Description automatically generated">
            <a:extLst>
              <a:ext uri="{FF2B5EF4-FFF2-40B4-BE49-F238E27FC236}">
                <a16:creationId xmlns:a16="http://schemas.microsoft.com/office/drawing/2014/main" id="{45B6419D-B349-DABC-0AB0-C924B6A49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43" y="738036"/>
            <a:ext cx="9035713" cy="54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538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756958" y="18651"/>
            <a:ext cx="839208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>
                <a:solidFill>
                  <a:srgbClr val="6E48C6"/>
                </a:solidFill>
                <a:latin typeface="Inter"/>
              </a:rPr>
              <a:t>Risk Framework  - with a difference</a:t>
            </a:r>
            <a:endParaRPr lang="en-NZ" sz="2800" b="1" i="0" u="none" strike="noStrike" baseline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6B4EC7-4E84-A947-B7C1-D80C024F9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65" y="1323406"/>
            <a:ext cx="8184869" cy="42111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6E32D4-E85D-F097-0304-65F1BBDB8195}"/>
              </a:ext>
            </a:extLst>
          </p:cNvPr>
          <p:cNvSpPr/>
          <p:nvPr/>
        </p:nvSpPr>
        <p:spPr>
          <a:xfrm>
            <a:off x="4696691" y="1206500"/>
            <a:ext cx="2597727" cy="640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4157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1021489" y="138970"/>
            <a:ext cx="786302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i="0" u="none" strike="noStrike" baseline="0">
                <a:solidFill>
                  <a:srgbClr val="6E48C6"/>
                </a:solidFill>
                <a:latin typeface="Inter" panose="020B0502030000000004" pitchFamily="34" charset="0"/>
              </a:rPr>
              <a:t>Likelihood – probability of risk</a:t>
            </a:r>
            <a:endParaRPr lang="en-NZ" sz="2800" b="1" i="0" u="none" strike="noStrike" baseline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CE5A6-47A0-F773-4A9D-B7BABA515A88}"/>
              </a:ext>
            </a:extLst>
          </p:cNvPr>
          <p:cNvSpPr txBox="1"/>
          <p:nvPr/>
        </p:nvSpPr>
        <p:spPr>
          <a:xfrm>
            <a:off x="285818" y="888540"/>
            <a:ext cx="9058119" cy="52431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Rare: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Person doesn't access online content and natural networks are well documented and known to whanau and support staff 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Unlikely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: Person accesses online content as part of entertainment with no social media engagement and/or with supervision/support only 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Possible: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Person accesses the internet without support, limited to online videos of a non-violent nature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Likely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: Person accesses online content, social media and occasionally meets people in chat rooms or exchanges comments with strangers online, unsupervised.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Highly Likely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 Person accesses online content, frequents chat rooms and has dynamic relationships with people online, unsupervised.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228600" y="21331"/>
            <a:ext cx="9382539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rgbClr val="6E48C6"/>
                </a:solidFill>
                <a:latin typeface="Inter"/>
              </a:rPr>
              <a:t>Presentation :</a:t>
            </a:r>
          </a:p>
          <a:p>
            <a:r>
              <a:rPr lang="en-US" b="1">
                <a:solidFill>
                  <a:srgbClr val="6E48C6"/>
                </a:solidFill>
                <a:latin typeface="Inter"/>
              </a:rPr>
              <a:t>Considering the warning signs / demonstration of current and/or changes a person portrays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58D2E-CC3E-8D53-9F78-EDDFEF20EE3A}"/>
              </a:ext>
            </a:extLst>
          </p:cNvPr>
          <p:cNvSpPr txBox="1"/>
          <p:nvPr/>
        </p:nvSpPr>
        <p:spPr>
          <a:xfrm>
            <a:off x="321913" y="1288297"/>
            <a:ext cx="9022024" cy="48553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6E48C6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Very Low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Person has no indication of any vocalising of sympathy towards a group or movement.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6E48C6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Low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- Person displays 1 or 2 of the sign typically, </a:t>
            </a:r>
            <a:r>
              <a:rPr lang="en-NZ" sz="2400" b="1" dirty="0">
                <a:ea typeface="MS Mincho" panose="02020609040205080304" pitchFamily="49" charset="-128"/>
                <a:cs typeface="Arial" panose="020B0604020202020204" pitchFamily="34" charset="0"/>
              </a:rPr>
              <a:t>but no change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to behaviour noted.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Moderate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Person displays a </a:t>
            </a:r>
            <a:r>
              <a:rPr lang="en-NZ" sz="2400" b="1" dirty="0">
                <a:ea typeface="MS Mincho" panose="02020609040205080304" pitchFamily="49" charset="-128"/>
                <a:cs typeface="Arial" panose="020B0604020202020204" pitchFamily="34" charset="0"/>
              </a:rPr>
              <a:t>change</a:t>
            </a:r>
            <a:r>
              <a:rPr lang="en-NZ" sz="24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in 2+ warning signs.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High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Person displays </a:t>
            </a:r>
            <a:r>
              <a:rPr lang="en-NZ" sz="2400" b="1" dirty="0">
                <a:ea typeface="MS Mincho" panose="02020609040205080304" pitchFamily="49" charset="-128"/>
                <a:cs typeface="Arial" panose="020B0604020202020204" pitchFamily="34" charset="0"/>
              </a:rPr>
              <a:t>changes</a:t>
            </a:r>
            <a:r>
              <a:rPr lang="en-NZ" sz="2400" dirty="0">
                <a:ea typeface="MS Mincho" panose="02020609040205080304" pitchFamily="49" charset="-128"/>
                <a:cs typeface="Arial" panose="020B0604020202020204" pitchFamily="34" charset="0"/>
              </a:rPr>
              <a:t> to 3+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warning signs and vocalises sympathy towards a movement / political stance / religion which is notably different to their historical beliefs or passions.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E48C6"/>
                </a:solidFill>
              </a:rPr>
              <a:t>Very High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Person displays </a:t>
            </a:r>
            <a:r>
              <a:rPr lang="en-NZ" sz="2400" b="1" dirty="0">
                <a:ea typeface="MS Mincho" panose="02020609040205080304" pitchFamily="49" charset="-128"/>
                <a:cs typeface="Arial" panose="020B0604020202020204" pitchFamily="34" charset="0"/>
              </a:rPr>
              <a:t>changes</a:t>
            </a:r>
            <a:r>
              <a:rPr lang="en-NZ" sz="2400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to 3+ warning signs AND in addition of </a:t>
            </a:r>
            <a:r>
              <a:rPr lang="en-NZ" sz="2400" dirty="0">
                <a:solidFill>
                  <a:srgbClr val="6E48C6"/>
                </a:solidFill>
              </a:rPr>
              <a:t>High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above</a:t>
            </a:r>
            <a:r>
              <a:rPr lang="en-NZ" sz="2400" dirty="0">
                <a:ea typeface="MS Mincho" panose="02020609040205080304" pitchFamily="49" charset="-128"/>
                <a:cs typeface="Arial" panose="020B0604020202020204" pitchFamily="34" charset="0"/>
              </a:rPr>
              <a:t>,  </a:t>
            </a:r>
            <a:r>
              <a:rPr lang="en-NZ" sz="2400" dirty="0">
                <a:solidFill>
                  <a:schemeClr val="bg2">
                    <a:lumMod val="50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includes signs of planning and gathering of dangerous weapons</a:t>
            </a:r>
            <a:r>
              <a:rPr lang="en-NZ" sz="2400" dirty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503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836140" y="18232"/>
            <a:ext cx="840411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NZ" sz="2800" b="1">
                <a:solidFill>
                  <a:srgbClr val="6E48C6"/>
                </a:solidFill>
                <a:latin typeface="Inter"/>
              </a:rPr>
              <a:t>Risk Framework  - with a difference</a:t>
            </a:r>
            <a:endParaRPr lang="en-NZ" sz="2800" b="1" i="0" u="none" strike="noStrike" baseline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71756-36F6-B077-DF65-7A6375E96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61" y="1323406"/>
            <a:ext cx="8184869" cy="42111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3C6C2B-2783-6198-6846-C7BB7E02C824}"/>
              </a:ext>
            </a:extLst>
          </p:cNvPr>
          <p:cNvSpPr/>
          <p:nvPr/>
        </p:nvSpPr>
        <p:spPr>
          <a:xfrm>
            <a:off x="5979391" y="3644900"/>
            <a:ext cx="2597727" cy="640126"/>
          </a:xfrm>
          <a:prstGeom prst="ellipse">
            <a:avLst/>
          </a:prstGeom>
          <a:noFill/>
          <a:ln w="38100">
            <a:solidFill>
              <a:srgbClr val="6E48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C2C1A8-8B4E-5023-8846-1AD447222A06}"/>
              </a:ext>
            </a:extLst>
          </p:cNvPr>
          <p:cNvSpPr/>
          <p:nvPr/>
        </p:nvSpPr>
        <p:spPr>
          <a:xfrm>
            <a:off x="5979390" y="3004774"/>
            <a:ext cx="2597727" cy="640126"/>
          </a:xfrm>
          <a:prstGeom prst="ellipse">
            <a:avLst/>
          </a:prstGeom>
          <a:noFill/>
          <a:ln w="38100">
            <a:solidFill>
              <a:srgbClr val="6E48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1977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861F3-6BF7-0C67-3E28-CD27CC2E51EA}"/>
              </a:ext>
            </a:extLst>
          </p:cNvPr>
          <p:cNvSpPr txBox="1"/>
          <p:nvPr/>
        </p:nvSpPr>
        <p:spPr>
          <a:xfrm>
            <a:off x="657517" y="40525"/>
            <a:ext cx="859096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6E48C6"/>
                </a:solidFill>
                <a:latin typeface="Inter" panose="020B0502030000000004" pitchFamily="34" charset="0"/>
              </a:rPr>
              <a:t>What’s Next?</a:t>
            </a:r>
          </a:p>
          <a:p>
            <a:pPr algn="ctr"/>
            <a:r>
              <a:rPr lang="en-US" sz="2800" b="1" i="0" u="none" strike="noStrike" baseline="0" dirty="0">
                <a:solidFill>
                  <a:srgbClr val="6E48C6"/>
                </a:solidFill>
                <a:latin typeface="Inter" panose="020B0502030000000004" pitchFamily="34" charset="0"/>
              </a:rPr>
              <a:t>NZDSN support </a:t>
            </a:r>
            <a:endParaRPr lang="en-NZ" sz="2800" b="1" i="0" u="none" strike="noStrike" baseline="0" dirty="0">
              <a:solidFill>
                <a:srgbClr val="6E48C6"/>
              </a:solidFill>
              <a:latin typeface="Inter" panose="020B050203000000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CE5A6-47A0-F773-4A9D-B7BABA515A88}"/>
              </a:ext>
            </a:extLst>
          </p:cNvPr>
          <p:cNvSpPr txBox="1"/>
          <p:nvPr/>
        </p:nvSpPr>
        <p:spPr>
          <a:xfrm>
            <a:off x="547382" y="2707674"/>
            <a:ext cx="8796555" cy="9804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Regional Forums</a:t>
            </a:r>
          </a:p>
          <a:p>
            <a:pPr marL="342900" indent="-342900">
              <a:lnSpc>
                <a:spcPct val="10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Explore Lead Residential Specialists  </a:t>
            </a:r>
          </a:p>
        </p:txBody>
      </p:sp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7" name="image004.png@01D9574D.6F306080">
            <a:extLst>
              <a:ext uri="{FF2B5EF4-FFF2-40B4-BE49-F238E27FC236}">
                <a16:creationId xmlns:a16="http://schemas.microsoft.com/office/drawing/2014/main" id="{AF8A58D7-C2AD-9A3C-4DCA-3E5E5A1D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84" y="604048"/>
            <a:ext cx="5153898" cy="5834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41752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4E0F9-C609-CB35-3F85-4D59F9E2D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363" y="2470385"/>
            <a:ext cx="5085273" cy="19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144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46BC1C8-F3CC-CC42-8ACC-5DBBDCEA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23" y="6409984"/>
            <a:ext cx="980114" cy="374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37CFB-930A-3A7F-1AC9-EDD27F05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6438329"/>
            <a:ext cx="8035045" cy="2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705C5-65BA-FB4C-44F0-F0DDE4456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90" y="2626293"/>
            <a:ext cx="3255924" cy="160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E3636-2EE5-AE43-9653-C2D2F8A0C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364" y="2626293"/>
            <a:ext cx="3802893" cy="1605414"/>
          </a:xfrm>
          <a:prstGeom prst="rect">
            <a:avLst/>
          </a:prstGeom>
        </p:spPr>
      </p:pic>
      <p:pic>
        <p:nvPicPr>
          <p:cNvPr id="11" name="Picture 10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186729D1-9CEF-4D30-6E7A-DB9B5913B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53" y="4760595"/>
            <a:ext cx="3802893" cy="125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9F7AF-0ECD-DA05-61D5-2EDF65019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894" y="491991"/>
            <a:ext cx="4258210" cy="16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74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75000"/>
              </a:schemeClr>
            </a:gs>
            <a:gs pos="100000">
              <a:srgbClr val="0027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9802" y="1223124"/>
            <a:ext cx="5942365" cy="4377456"/>
            <a:chOff x="1045796" y="206062"/>
            <a:chExt cx="13526355" cy="99642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654" y="679925"/>
              <a:ext cx="9360502" cy="936050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013657" y="7679226"/>
              <a:ext cx="11558494" cy="2491055"/>
              <a:chOff x="4836210" y="6823166"/>
              <a:chExt cx="8352000" cy="1800000"/>
            </a:xfrm>
          </p:grpSpPr>
          <p:sp>
            <p:nvSpPr>
              <p:cNvPr id="14" name="Isosceles Triangle 13"/>
              <p:cNvSpPr>
                <a:spLocks noChangeAspect="1"/>
              </p:cNvSpPr>
              <p:nvPr/>
            </p:nvSpPr>
            <p:spPr>
              <a:xfrm>
                <a:off x="4836210" y="6823166"/>
                <a:ext cx="2088000" cy="180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NZ" sz="938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5" name="Isosceles Triangle 14"/>
              <p:cNvSpPr>
                <a:spLocks noChangeAspect="1"/>
              </p:cNvSpPr>
              <p:nvPr/>
            </p:nvSpPr>
            <p:spPr>
              <a:xfrm>
                <a:off x="6924210" y="6823166"/>
                <a:ext cx="2088000" cy="180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NZ" sz="938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6" name="Isosceles Triangle 15"/>
              <p:cNvSpPr>
                <a:spLocks noChangeAspect="1"/>
              </p:cNvSpPr>
              <p:nvPr/>
            </p:nvSpPr>
            <p:spPr>
              <a:xfrm>
                <a:off x="9012210" y="6823166"/>
                <a:ext cx="2088000" cy="180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NZ" sz="938">
                  <a:solidFill>
                    <a:srgbClr val="FFFFFF"/>
                  </a:solidFill>
                  <a:latin typeface="Open Sans"/>
                </a:endParaRPr>
              </a:p>
            </p:txBody>
          </p:sp>
          <p:sp>
            <p:nvSpPr>
              <p:cNvPr id="17" name="Isosceles Triangle 16"/>
              <p:cNvSpPr>
                <a:spLocks noChangeAspect="1"/>
              </p:cNvSpPr>
              <p:nvPr/>
            </p:nvSpPr>
            <p:spPr>
              <a:xfrm>
                <a:off x="11100210" y="6823166"/>
                <a:ext cx="2088000" cy="180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>
                  <a:defRPr/>
                </a:pPr>
                <a:endParaRPr lang="en-NZ" sz="938">
                  <a:solidFill>
                    <a:srgbClr val="FFFFFF"/>
                  </a:solidFill>
                  <a:latin typeface="Open Sans"/>
                </a:endParaRPr>
              </a:p>
            </p:txBody>
          </p:sp>
        </p:grpSp>
        <p:sp>
          <p:nvSpPr>
            <p:cNvPr id="19" name="Isosceles Triangle 18"/>
            <p:cNvSpPr>
              <a:spLocks noChangeAspect="1"/>
            </p:cNvSpPr>
            <p:nvPr/>
          </p:nvSpPr>
          <p:spPr>
            <a:xfrm>
              <a:off x="4458469" y="5188172"/>
              <a:ext cx="2889624" cy="249105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20" name="Isosceles Triangle 19"/>
            <p:cNvSpPr>
              <a:spLocks noChangeAspect="1"/>
            </p:cNvSpPr>
            <p:nvPr/>
          </p:nvSpPr>
          <p:spPr>
            <a:xfrm>
              <a:off x="7348092" y="5188172"/>
              <a:ext cx="2889624" cy="249105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21" name="Isosceles Triangle 20"/>
            <p:cNvSpPr>
              <a:spLocks noChangeAspect="1"/>
            </p:cNvSpPr>
            <p:nvPr/>
          </p:nvSpPr>
          <p:spPr>
            <a:xfrm>
              <a:off x="10237716" y="5188172"/>
              <a:ext cx="2889624" cy="249105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22" name="Isosceles Triangle 21"/>
            <p:cNvSpPr>
              <a:spLocks noChangeAspect="1"/>
            </p:cNvSpPr>
            <p:nvPr/>
          </p:nvSpPr>
          <p:spPr>
            <a:xfrm>
              <a:off x="5903281" y="206062"/>
              <a:ext cx="5779247" cy="4982110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41743" y="6643861"/>
              <a:ext cx="2898851" cy="83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spcAft>
                  <a:spcPts val="313"/>
                </a:spcAft>
                <a:defRPr/>
              </a:pP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Security </a:t>
              </a:r>
              <a:b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</a:b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Intelligence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40594" y="6643861"/>
              <a:ext cx="2904327" cy="83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spcAft>
                  <a:spcPts val="313"/>
                </a:spcAft>
                <a:defRPr/>
              </a:pP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Foreign</a:t>
              </a:r>
              <a:b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</a:b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Intelligence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44923" y="6643861"/>
              <a:ext cx="2882127" cy="83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spcAft>
                  <a:spcPts val="313"/>
                </a:spcAft>
                <a:defRPr/>
              </a:pP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Protective</a:t>
              </a:r>
              <a:b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</a:br>
              <a:r>
                <a:rPr lang="en-NZ" sz="1042" b="1">
                  <a:solidFill>
                    <a:srgbClr val="046A38">
                      <a:lumMod val="75000"/>
                    </a:srgbClr>
                  </a:solidFill>
                  <a:latin typeface="Open Sans"/>
                </a:rPr>
                <a:t>Security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2544" y="3152198"/>
              <a:ext cx="4545211" cy="170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defRPr/>
              </a:pPr>
              <a: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Keeping </a:t>
              </a:r>
              <a:b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New Zealand and</a:t>
              </a:r>
              <a:b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New Zealanders </a:t>
              </a:r>
              <a:b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en-NZ" sz="1250" b="1">
                  <a:solidFill>
                    <a:srgbClr val="78BE2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safe and secure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035710" y="9010077"/>
              <a:ext cx="2183259" cy="108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defRPr/>
              </a:pP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Contributing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to a secure,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prosperous and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resilient Pacific</a:t>
              </a:r>
              <a:endParaRPr lang="en-NZ" sz="730" b="1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63182" y="9272188"/>
              <a:ext cx="2938626" cy="86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defRPr/>
              </a:pPr>
              <a:r>
                <a:rPr lang="en-NZ" sz="730" b="1">
                  <a:solidFill>
                    <a:srgbClr val="FFFFFF"/>
                  </a:solidFill>
                  <a:latin typeface="Open Sans"/>
                </a:rPr>
                <a:t>Protecting </a:t>
              </a:r>
              <a:br>
                <a:rPr lang="en-NZ" sz="730" b="1">
                  <a:solidFill>
                    <a:srgbClr val="FFFFFF"/>
                  </a:solidFill>
                  <a:latin typeface="Open Sans"/>
                </a:rPr>
              </a:br>
              <a:r>
                <a:rPr lang="en-NZ" sz="730" b="1">
                  <a:solidFill>
                    <a:srgbClr val="FFFFFF"/>
                  </a:solidFill>
                  <a:latin typeface="Open Sans"/>
                </a:rPr>
                <a:t>people, information </a:t>
              </a:r>
              <a:br>
                <a:rPr lang="en-NZ" sz="730" b="1">
                  <a:solidFill>
                    <a:srgbClr val="FFFFFF"/>
                  </a:solidFill>
                  <a:latin typeface="Open Sans"/>
                </a:rPr>
              </a:br>
              <a:r>
                <a:rPr lang="en-NZ" sz="730" b="1">
                  <a:solidFill>
                    <a:srgbClr val="FFFFFF"/>
                  </a:solidFill>
                  <a:latin typeface="Open Sans"/>
                </a:rPr>
                <a:t>and assets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0767" y="9035084"/>
              <a:ext cx="2183259" cy="108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defRPr/>
              </a:pP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Countering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violent extremism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and terrorism</a:t>
              </a:r>
              <a:endParaRPr lang="en-NZ" sz="730" b="1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7939" y="9272188"/>
              <a:ext cx="3146382" cy="86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42950">
                <a:lnSpc>
                  <a:spcPct val="85000"/>
                </a:lnSpc>
                <a:defRPr/>
              </a:pP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Countering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espionage and </a:t>
              </a:r>
              <a:br>
                <a:rPr lang="en-US" sz="730" b="1">
                  <a:solidFill>
                    <a:srgbClr val="FFFFFF"/>
                  </a:solidFill>
                  <a:latin typeface="Open Sans"/>
                </a:rPr>
              </a:br>
              <a:r>
                <a:rPr lang="en-US" sz="730" b="1">
                  <a:solidFill>
                    <a:srgbClr val="FFFFFF"/>
                  </a:solidFill>
                  <a:latin typeface="Open Sans"/>
                </a:rPr>
                <a:t>foreign interference</a:t>
              </a:r>
              <a:endParaRPr lang="en-NZ" sz="730" b="1">
                <a:solidFill>
                  <a:srgbClr val="FFFFFF"/>
                </a:solidFill>
                <a:latin typeface="Open Sans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633964" y="7644946"/>
              <a:ext cx="1824505" cy="0"/>
            </a:xfrm>
            <a:prstGeom prst="line">
              <a:avLst/>
            </a:prstGeom>
            <a:ln w="50800" cap="rnd" cmpd="sng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070220" y="6461278"/>
              <a:ext cx="1577590" cy="79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 Our </a:t>
              </a:r>
              <a:b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Services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87106" y="8873089"/>
              <a:ext cx="1577590" cy="79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en-NZ" sz="834">
                  <a:solidFill>
                    <a:srgbClr val="FFFFFF"/>
                  </a:solidFill>
                  <a:latin typeface="Open Sans"/>
                  <a:ea typeface="Open Sans Light" panose="020B0306030504020204" pitchFamily="34" charset="0"/>
                  <a:cs typeface="Open Sans Light" panose="020B0306030504020204" pitchFamily="34" charset="0"/>
                </a:rPr>
                <a:t>   Our </a:t>
              </a:r>
              <a:br>
                <a:rPr lang="en-NZ" sz="834">
                  <a:solidFill>
                    <a:srgbClr val="FFFFFF"/>
                  </a:solidFill>
                  <a:latin typeface="Open Sans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NZ" sz="834">
                  <a:solidFill>
                    <a:srgbClr val="FFFFFF"/>
                  </a:solidFill>
                  <a:latin typeface="Open Sans"/>
                  <a:ea typeface="Open Sans Light" panose="020B0306030504020204" pitchFamily="34" charset="0"/>
                  <a:cs typeface="Open Sans Light" panose="020B0306030504020204" pitchFamily="34" charset="0"/>
                </a:rPr>
                <a:t>Impacts</a:t>
              </a: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1" t="23923" r="63864" b="23923"/>
            <a:stretch/>
          </p:blipFill>
          <p:spPr>
            <a:xfrm>
              <a:off x="5004266" y="3013201"/>
              <a:ext cx="711200" cy="82502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6" t="27405" r="14099" b="20441"/>
            <a:stretch/>
          </p:blipFill>
          <p:spPr>
            <a:xfrm>
              <a:off x="3478507" y="5691851"/>
              <a:ext cx="711200" cy="82502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5" t="23923" r="38420" b="23923"/>
            <a:stretch/>
          </p:blipFill>
          <p:spPr>
            <a:xfrm>
              <a:off x="2201528" y="8048069"/>
              <a:ext cx="711200" cy="825020"/>
            </a:xfrm>
            <a:prstGeom prst="rect">
              <a:avLst/>
            </a:prstGeom>
          </p:spPr>
        </p:pic>
        <p:sp>
          <p:nvSpPr>
            <p:cNvPr id="115" name="Isosceles Triangle 114"/>
            <p:cNvSpPr>
              <a:spLocks noChangeAspect="1"/>
            </p:cNvSpPr>
            <p:nvPr/>
          </p:nvSpPr>
          <p:spPr>
            <a:xfrm rot="10800000">
              <a:off x="7169309" y="7949286"/>
              <a:ext cx="357565" cy="30824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120" name="Isosceles Triangle 119"/>
            <p:cNvSpPr>
              <a:spLocks noChangeAspect="1"/>
            </p:cNvSpPr>
            <p:nvPr/>
          </p:nvSpPr>
          <p:spPr>
            <a:xfrm rot="10800000">
              <a:off x="4278625" y="7949286"/>
              <a:ext cx="357565" cy="30824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122" name="Isosceles Triangle 121"/>
            <p:cNvSpPr>
              <a:spLocks noChangeAspect="1"/>
            </p:cNvSpPr>
            <p:nvPr/>
          </p:nvSpPr>
          <p:spPr>
            <a:xfrm rot="10800000">
              <a:off x="10059993" y="7949286"/>
              <a:ext cx="357565" cy="30824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123" name="Isosceles Triangle 122"/>
            <p:cNvSpPr>
              <a:spLocks noChangeAspect="1"/>
            </p:cNvSpPr>
            <p:nvPr/>
          </p:nvSpPr>
          <p:spPr>
            <a:xfrm rot="10800000">
              <a:off x="12943303" y="7949286"/>
              <a:ext cx="357565" cy="308247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NZ" sz="938">
                <a:solidFill>
                  <a:srgbClr val="FFFFFF"/>
                </a:solidFill>
                <a:latin typeface="Open Sans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045796" y="10157970"/>
              <a:ext cx="1824505" cy="0"/>
            </a:xfrm>
            <a:prstGeom prst="line">
              <a:avLst/>
            </a:prstGeom>
            <a:ln w="50800" cap="rnd" cmpd="sng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882689" y="5181034"/>
              <a:ext cx="1824505" cy="0"/>
            </a:xfrm>
            <a:prstGeom prst="line">
              <a:avLst/>
            </a:prstGeom>
            <a:ln w="50800" cap="rnd" cmpd="sng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527651" y="2310681"/>
              <a:ext cx="1824505" cy="0"/>
            </a:xfrm>
            <a:prstGeom prst="line">
              <a:avLst/>
            </a:prstGeom>
            <a:ln w="50800" cap="rnd" cmpd="sng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433801" y="3830377"/>
              <a:ext cx="1577590" cy="79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 Our </a:t>
              </a:r>
              <a:b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NZ" sz="834">
                  <a:solidFill>
                    <a:srgbClr val="FFFFFF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Mission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32"/>
            <a:stretch/>
          </p:blipFill>
          <p:spPr>
            <a:xfrm>
              <a:off x="5505349" y="5564520"/>
              <a:ext cx="761637" cy="71628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9" r="32563"/>
            <a:stretch/>
          </p:blipFill>
          <p:spPr>
            <a:xfrm>
              <a:off x="8382364" y="5564520"/>
              <a:ext cx="761637" cy="71628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42" r="-610"/>
            <a:stretch/>
          </p:blipFill>
          <p:spPr>
            <a:xfrm>
              <a:off x="11270530" y="5564520"/>
              <a:ext cx="761637" cy="716281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1414166" y="1408515"/>
            <a:ext cx="3696819" cy="9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lnSpc>
                <a:spcPct val="85000"/>
              </a:lnSpc>
              <a:defRPr/>
            </a:pPr>
            <a:r>
              <a:rPr lang="en-NZ" sz="2189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NZSIS</a:t>
            </a:r>
            <a:br>
              <a:rPr lang="en-NZ" sz="2189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NZ" sz="2189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STRATEGY</a:t>
            </a:r>
            <a:br>
              <a:rPr lang="en-NZ" sz="2189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NZ" sz="2189">
                <a:solidFill>
                  <a:srgbClr val="78BE2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2024-2029</a:t>
            </a:r>
          </a:p>
        </p:txBody>
      </p:sp>
    </p:spTree>
    <p:extLst>
      <p:ext uri="{BB962C8B-B14F-4D97-AF65-F5344CB8AC3E}">
        <p14:creationId xmlns:p14="http://schemas.microsoft.com/office/powerpoint/2010/main" val="132282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321-A41C-4973-8628-BAA274C2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97" y="1237461"/>
            <a:ext cx="8645379" cy="1057790"/>
          </a:xfrm>
        </p:spPr>
        <p:txBody>
          <a:bodyPr anchor="t">
            <a:normAutofit/>
          </a:bodyPr>
          <a:lstStyle/>
          <a:p>
            <a:pPr algn="ctr"/>
            <a:r>
              <a:rPr lang="en-NZ" b="1">
                <a:latin typeface="Open Sans"/>
              </a:rPr>
              <a:t>Myth vs Reality</a:t>
            </a:r>
            <a:endParaRPr lang="en-NZ" sz="2925"/>
          </a:p>
        </p:txBody>
      </p:sp>
      <p:sp>
        <p:nvSpPr>
          <p:cNvPr id="3" name="TextBox 2"/>
          <p:cNvSpPr txBox="1"/>
          <p:nvPr/>
        </p:nvSpPr>
        <p:spPr>
          <a:xfrm>
            <a:off x="716741" y="1766356"/>
            <a:ext cx="8611466" cy="17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 defTabSz="742950">
              <a:buFont typeface="Arial" panose="020B0604020202020204" pitchFamily="34" charset="0"/>
              <a:buChar char="•"/>
            </a:pPr>
            <a:r>
              <a:rPr lang="en-NZ" sz="2275">
                <a:solidFill>
                  <a:srgbClr val="000000"/>
                </a:solidFill>
                <a:latin typeface="Open Sans"/>
              </a:rPr>
              <a:t>We’re not reading your emails</a:t>
            </a:r>
          </a:p>
          <a:p>
            <a:pPr marL="278606" indent="-278606" defTabSz="742950">
              <a:buFont typeface="Arial" panose="020B0604020202020204" pitchFamily="34" charset="0"/>
              <a:buChar char="•"/>
            </a:pPr>
            <a:r>
              <a:rPr lang="en-NZ" sz="2275">
                <a:solidFill>
                  <a:srgbClr val="000000"/>
                </a:solidFill>
                <a:latin typeface="Open Sans"/>
              </a:rPr>
              <a:t>We’re not listening to your phone calls</a:t>
            </a:r>
          </a:p>
          <a:p>
            <a:pPr marL="278606" indent="-278606" defTabSz="742950">
              <a:buFont typeface="Arial" panose="020B0604020202020204" pitchFamily="34" charset="0"/>
              <a:buChar char="•"/>
            </a:pPr>
            <a:r>
              <a:rPr lang="en-NZ" sz="2275">
                <a:solidFill>
                  <a:srgbClr val="000000"/>
                </a:solidFill>
                <a:latin typeface="Open Sans"/>
              </a:rPr>
              <a:t>We’re not monitoring your Google searches</a:t>
            </a:r>
          </a:p>
          <a:p>
            <a:pPr marL="278606" indent="-278606" defTabSz="742950">
              <a:buFont typeface="Arial" panose="020B0604020202020204" pitchFamily="34" charset="0"/>
              <a:buChar char="•"/>
            </a:pPr>
            <a:r>
              <a:rPr lang="en-NZ" sz="2275">
                <a:solidFill>
                  <a:srgbClr val="000000"/>
                </a:solidFill>
                <a:latin typeface="Open Sans"/>
              </a:rPr>
              <a:t>We don’t/can’t arrest anyone</a:t>
            </a:r>
          </a:p>
          <a:p>
            <a:pPr defTabSz="742950"/>
            <a:endParaRPr lang="en-NZ" sz="1463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" name="Picture 2" descr="\\hqfx03\Users\bac\My Documents\My Pictures\trenchcoat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7" y="3303149"/>
            <a:ext cx="3173312" cy="21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9" y="3302628"/>
            <a:ext cx="3389413" cy="211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9196" y="5195949"/>
            <a:ext cx="107870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en-NZ" sz="975">
                <a:solidFill>
                  <a:srgbClr val="000000"/>
                </a:solidFill>
                <a:latin typeface="Open Sans"/>
              </a:rPr>
              <a:t>Image source: RNZ</a:t>
            </a:r>
          </a:p>
        </p:txBody>
      </p:sp>
    </p:spTree>
    <p:extLst>
      <p:ext uri="{BB962C8B-B14F-4D97-AF65-F5344CB8AC3E}">
        <p14:creationId xmlns:p14="http://schemas.microsoft.com/office/powerpoint/2010/main" val="26380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A9C7D6-F9E3-15F6-DFAE-62F1F5F9A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843" y="642938"/>
            <a:ext cx="3544157" cy="557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542EA-0FB8-495C-F9A0-17F29576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The scale of extremism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1AFBD-4F36-9EC0-8EA1-49BA1F1FD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518" y="2560661"/>
            <a:ext cx="10358454" cy="2831410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en-US" sz="2925" b="1" baseline="30000">
                <a:solidFill>
                  <a:srgbClr val="000000"/>
                </a:solidFill>
                <a:latin typeface="Open Sans" panose="020B0606030504020204" pitchFamily="34" charset="0"/>
              </a:rPr>
              <a:t>Extremism comes in different forms</a:t>
            </a:r>
          </a:p>
          <a:p>
            <a:pPr marL="232172" indent="-2321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aseline="30000">
                <a:solidFill>
                  <a:srgbClr val="006E36"/>
                </a:solidFill>
                <a:latin typeface="Roboto Black" panose="02000000000000000000" pitchFamily="2" charset="0"/>
              </a:rPr>
              <a:t>Extremism: views on the fringe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2600" baseline="30000">
                <a:solidFill>
                  <a:srgbClr val="006E36"/>
                </a:solidFill>
                <a:latin typeface="Roboto Black" panose="02000000000000000000" pitchFamily="2" charset="0"/>
              </a:rPr>
              <a:t>Violent extremism: the belief in violence</a:t>
            </a:r>
          </a:p>
          <a:p>
            <a:pPr marL="232172" indent="-2321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aseline="30000">
                <a:solidFill>
                  <a:srgbClr val="006E36"/>
                </a:solidFill>
                <a:latin typeface="Roboto Black" panose="02000000000000000000" pitchFamily="2" charset="0"/>
              </a:rPr>
              <a:t>Terrorism refers to the act of violence</a:t>
            </a:r>
          </a:p>
          <a:p>
            <a:pPr>
              <a:lnSpc>
                <a:spcPct val="100000"/>
              </a:lnSpc>
            </a:pPr>
            <a:endParaRPr lang="en-US" sz="1463" b="1" baseline="300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b="1" baseline="30000">
                <a:solidFill>
                  <a:srgbClr val="000000"/>
                </a:solidFill>
                <a:latin typeface="Open Sans" panose="020B0606030504020204" pitchFamily="34" charset="0"/>
              </a:rPr>
              <a:t>Non-violent forms of extremism, however objectionable, lie outside the purpose of the guide and outside NZSIS’s areas of focus.</a:t>
            </a:r>
            <a:endParaRPr lang="en-US" sz="2600" baseline="30000">
              <a:solidFill>
                <a:srgbClr val="006E36"/>
              </a:solidFill>
              <a:latin typeface="Roboto Black" panose="020000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9696650-678F-7EFB-0637-3F8313A2EB6B}"/>
              </a:ext>
            </a:extLst>
          </p:cNvPr>
          <p:cNvSpPr/>
          <p:nvPr/>
        </p:nvSpPr>
        <p:spPr>
          <a:xfrm rot="5400000">
            <a:off x="6557654" y="287265"/>
            <a:ext cx="3143250" cy="2481011"/>
          </a:xfrm>
          <a:prstGeom prst="homePlate">
            <a:avLst>
              <a:gd name="adj" fmla="val 236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en-NZ" sz="1463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07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292"/>
            <a:ext cx="5238427" cy="55567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336E5-3EA3-3476-0295-DE72C50BAF9A}"/>
              </a:ext>
            </a:extLst>
          </p:cNvPr>
          <p:cNvSpPr txBox="1"/>
          <p:nvPr/>
        </p:nvSpPr>
        <p:spPr>
          <a:xfrm>
            <a:off x="377936" y="810104"/>
            <a:ext cx="9157665" cy="187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742950"/>
            <a:endParaRPr lang="en-NZ" sz="73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115C8-70E6-B845-2A64-67A1D63DA770}"/>
              </a:ext>
            </a:extLst>
          </p:cNvPr>
          <p:cNvSpPr txBox="1"/>
          <p:nvPr/>
        </p:nvSpPr>
        <p:spPr>
          <a:xfrm>
            <a:off x="377936" y="5901643"/>
            <a:ext cx="9157664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742950"/>
            <a:endParaRPr lang="en-NZ" sz="73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983947" y="3998413"/>
            <a:ext cx="3944618" cy="579977"/>
          </a:xfrm>
          <a:prstGeom prst="rect">
            <a:avLst/>
          </a:prstGeom>
        </p:spPr>
        <p:txBody>
          <a:bodyPr vert="horz" wrap="square" lIns="74295" tIns="37148" rIns="74295" bIns="3714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>
              <a:lnSpc>
                <a:spcPct val="100000"/>
              </a:lnSpc>
            </a:pPr>
            <a:r>
              <a:rPr lang="en-GB" sz="2275">
                <a:solidFill>
                  <a:srgbClr val="046A38"/>
                </a:solidFill>
                <a:latin typeface="Open Sans ExtraBold"/>
              </a:rPr>
              <a:t>Faith-Motivated</a:t>
            </a:r>
            <a:br>
              <a:rPr lang="en-GB" sz="2275">
                <a:solidFill>
                  <a:srgbClr val="046A38"/>
                </a:solidFill>
                <a:latin typeface="Open Sans ExtraBold"/>
              </a:rPr>
            </a:br>
            <a:r>
              <a:rPr lang="en-GB" sz="2275">
                <a:solidFill>
                  <a:srgbClr val="046A3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Violent Extremism (IMVE)</a:t>
            </a:r>
            <a:endParaRPr lang="en-NZ" sz="2275">
              <a:solidFill>
                <a:srgbClr val="046A38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956767" y="4895411"/>
            <a:ext cx="3944618" cy="579977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75"/>
              <a:t>Mixed, Unstable and Unclear</a:t>
            </a:r>
            <a:br>
              <a:rPr lang="en-GB" sz="2275"/>
            </a:br>
            <a:r>
              <a:rPr lang="en-GB" sz="227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Ideologies (MUU)</a:t>
            </a:r>
            <a:endParaRPr lang="en-NZ" sz="2275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6767" y="3138242"/>
            <a:ext cx="4953000" cy="7925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42950"/>
            <a:r>
              <a:rPr lang="en-GB" sz="2275">
                <a:solidFill>
                  <a:srgbClr val="046A38"/>
                </a:solidFill>
                <a:latin typeface="Open Sans ExtraBold"/>
              </a:rPr>
              <a:t>Politically-Motivated</a:t>
            </a:r>
            <a:br>
              <a:rPr lang="en-GB" sz="2275">
                <a:solidFill>
                  <a:srgbClr val="046A38"/>
                </a:solidFill>
                <a:latin typeface="Open Sans ExtraBold"/>
              </a:rPr>
            </a:br>
            <a:r>
              <a:rPr lang="en-GB" sz="2275">
                <a:solidFill>
                  <a:srgbClr val="046A3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Violent Extremism (PMVE)</a:t>
            </a:r>
            <a:endParaRPr lang="en-NZ" sz="1463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767" y="2241327"/>
            <a:ext cx="4953000" cy="7925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42950"/>
            <a:r>
              <a:rPr lang="en-GB" sz="2275">
                <a:solidFill>
                  <a:srgbClr val="046A38"/>
                </a:solidFill>
                <a:latin typeface="Open Sans ExtraBold"/>
              </a:rPr>
              <a:t>Identity-Motivated</a:t>
            </a:r>
            <a:br>
              <a:rPr lang="en-GB" sz="2275">
                <a:solidFill>
                  <a:srgbClr val="046A38"/>
                </a:solidFill>
                <a:latin typeface="Open Sans ExtraBold"/>
              </a:rPr>
            </a:br>
            <a:r>
              <a:rPr lang="en-GB" sz="2275">
                <a:solidFill>
                  <a:srgbClr val="046A3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Violent Extremism (IMVE)</a:t>
            </a:r>
            <a:endParaRPr lang="en-NZ" sz="1463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730608" y="915272"/>
            <a:ext cx="5068411" cy="1160977"/>
          </a:xfrm>
          <a:prstGeom prst="rect">
            <a:avLst/>
          </a:prstGeom>
        </p:spPr>
        <p:txBody>
          <a:bodyPr vert="horz" lIns="74295" tIns="37148" rIns="74295" bIns="3714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en-NZ" sz="3575">
                <a:solidFill>
                  <a:srgbClr val="046A38"/>
                </a:solidFill>
                <a:latin typeface="Open Sans ExtraBold"/>
              </a:rPr>
              <a:t>Violent extremism and terrorism</a:t>
            </a:r>
          </a:p>
        </p:txBody>
      </p:sp>
    </p:spTree>
    <p:extLst>
      <p:ext uri="{BB962C8B-B14F-4D97-AF65-F5344CB8AC3E}">
        <p14:creationId xmlns:p14="http://schemas.microsoft.com/office/powerpoint/2010/main" val="32850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170EB45-4649-525A-5E45-DC752C4454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2F82E-517C-81A5-DFF3-02F1091331F7}"/>
              </a:ext>
            </a:extLst>
          </p:cNvPr>
          <p:cNvSpPr txBox="1"/>
          <p:nvPr/>
        </p:nvSpPr>
        <p:spPr>
          <a:xfrm>
            <a:off x="377936" y="810104"/>
            <a:ext cx="9157665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/>
            <a:r>
              <a:rPr lang="en-NZ" sz="731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UNCLASSIFIED</a:t>
            </a:r>
            <a:endParaRPr lang="en-NZ" sz="73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3DE05-1C43-5941-23CE-D05A44F975E7}"/>
              </a:ext>
            </a:extLst>
          </p:cNvPr>
          <p:cNvCxnSpPr>
            <a:cxnSpLocks/>
          </p:cNvCxnSpPr>
          <p:nvPr/>
        </p:nvCxnSpPr>
        <p:spPr>
          <a:xfrm>
            <a:off x="445770" y="5847623"/>
            <a:ext cx="9089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BD52CA-6C00-D72E-706F-B9F4AAAB5C26}"/>
              </a:ext>
            </a:extLst>
          </p:cNvPr>
          <p:cNvSpPr txBox="1"/>
          <p:nvPr/>
        </p:nvSpPr>
        <p:spPr>
          <a:xfrm>
            <a:off x="377936" y="5901643"/>
            <a:ext cx="9157664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/>
            <a:r>
              <a:rPr lang="en-NZ" sz="731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UNCLASSIFIED</a:t>
            </a:r>
            <a:endParaRPr lang="en-NZ" sz="73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749AD-B413-61B1-C3CE-EC34E2979580}"/>
              </a:ext>
            </a:extLst>
          </p:cNvPr>
          <p:cNvSpPr txBox="1"/>
          <p:nvPr/>
        </p:nvSpPr>
        <p:spPr>
          <a:xfrm>
            <a:off x="6679406" y="5901643"/>
            <a:ext cx="286602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42950"/>
            <a:fld id="{83041D54-A529-4FAF-96B2-F5C97FDEA270}" type="slidenum">
              <a:rPr lang="en-NZ" sz="6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 defTabSz="742950"/>
              <a:t>8</a:t>
            </a:fld>
            <a:endParaRPr lang="en-NZ" sz="65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EFAFF4-075C-C63A-940A-A9FA092C7A73}"/>
              </a:ext>
            </a:extLst>
          </p:cNvPr>
          <p:cNvCxnSpPr>
            <a:cxnSpLocks/>
          </p:cNvCxnSpPr>
          <p:nvPr/>
        </p:nvCxnSpPr>
        <p:spPr>
          <a:xfrm>
            <a:off x="445770" y="1010377"/>
            <a:ext cx="9089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8D6B8B7-9284-CB3C-B399-819FCDD5F7F6}"/>
              </a:ext>
            </a:extLst>
          </p:cNvPr>
          <p:cNvSpPr txBox="1">
            <a:spLocks/>
          </p:cNvSpPr>
          <p:nvPr/>
        </p:nvSpPr>
        <p:spPr>
          <a:xfrm>
            <a:off x="583847" y="2890490"/>
            <a:ext cx="8543925" cy="10770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fi-FI" sz="5200">
                <a:solidFill>
                  <a:srgbClr val="78BE2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Kia mataara ki ngā tohu</a:t>
            </a:r>
            <a:br>
              <a:rPr lang="en-NZ" sz="5200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NZ" sz="5200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Know the signs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54E5C9-490B-55B8-8BF6-A8E8E73C5CAC}"/>
              </a:ext>
            </a:extLst>
          </p:cNvPr>
          <p:cNvSpPr txBox="1">
            <a:spLocks/>
          </p:cNvSpPr>
          <p:nvPr/>
        </p:nvSpPr>
        <p:spPr>
          <a:xfrm>
            <a:off x="583847" y="4711350"/>
            <a:ext cx="8209598" cy="965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2950">
              <a:spcBef>
                <a:spcPts val="813"/>
              </a:spcBef>
              <a:buNone/>
            </a:pPr>
            <a:r>
              <a:rPr lang="en-NZ" sz="2275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guide for identifying signs of violent extremism.</a:t>
            </a:r>
          </a:p>
          <a:p>
            <a:pPr marL="0" indent="0" defTabSz="742950">
              <a:spcBef>
                <a:spcPts val="813"/>
              </a:spcBef>
              <a:buNone/>
            </a:pPr>
            <a:endParaRPr lang="en-NZ" sz="2275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5094"/>
            <a:ext cx="2635677" cy="1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7B2C2-4E21-4D12-908F-89BDAB5C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38"/>
            <a:ext cx="9906000" cy="5572125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93DF1F2-3D96-35EC-8121-7AB2369AC996}"/>
              </a:ext>
            </a:extLst>
          </p:cNvPr>
          <p:cNvGrpSpPr/>
          <p:nvPr/>
        </p:nvGrpSpPr>
        <p:grpSpPr>
          <a:xfrm>
            <a:off x="7553302" y="-55482"/>
            <a:ext cx="2929316" cy="2874657"/>
            <a:chOff x="4845711" y="1772323"/>
            <a:chExt cx="3605312" cy="353803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C850B2-C1DE-6A7F-B43B-78120F8EDDB3}"/>
                </a:ext>
              </a:extLst>
            </p:cNvPr>
            <p:cNvSpPr/>
            <p:nvPr/>
          </p:nvSpPr>
          <p:spPr>
            <a:xfrm>
              <a:off x="4845711" y="3023836"/>
              <a:ext cx="1245777" cy="1932916"/>
            </a:xfrm>
            <a:custGeom>
              <a:avLst/>
              <a:gdLst>
                <a:gd name="connsiteX0" fmla="*/ 1133535 w 1245777"/>
                <a:gd name="connsiteY0" fmla="*/ 53992 h 1932916"/>
                <a:gd name="connsiteX1" fmla="*/ 1245778 w 1245777"/>
                <a:gd name="connsiteY1" fmla="*/ 0 h 1932916"/>
                <a:gd name="connsiteX2" fmla="*/ 1105854 w 1245777"/>
                <a:gd name="connsiteY2" fmla="*/ 175664 h 1932916"/>
                <a:gd name="connsiteX3" fmla="*/ 705096 w 1245777"/>
                <a:gd name="connsiteY3" fmla="*/ 1932916 h 1932916"/>
                <a:gd name="connsiteX4" fmla="*/ 247912 w 1245777"/>
                <a:gd name="connsiteY4" fmla="*/ 1359688 h 1932916"/>
                <a:gd name="connsiteX5" fmla="*/ 130195 w 1245777"/>
                <a:gd name="connsiteY5" fmla="*/ 1212008 h 1932916"/>
                <a:gd name="connsiteX6" fmla="*/ 88674 w 1245777"/>
                <a:gd name="connsiteY6" fmla="*/ 1159993 h 1932916"/>
                <a:gd name="connsiteX7" fmla="*/ 10195 w 1245777"/>
                <a:gd name="connsiteY7" fmla="*/ 816421 h 1932916"/>
                <a:gd name="connsiteX8" fmla="*/ 66925 w 1245777"/>
                <a:gd name="connsiteY8" fmla="*/ 567905 h 1932916"/>
                <a:gd name="connsiteX9" fmla="*/ 1133535 w 1245777"/>
                <a:gd name="connsiteY9" fmla="*/ 54144 h 1932916"/>
                <a:gd name="connsiteX10" fmla="*/ 1133535 w 1245777"/>
                <a:gd name="connsiteY10" fmla="*/ 54144 h 19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777" h="1932916">
                  <a:moveTo>
                    <a:pt x="1133535" y="53992"/>
                  </a:moveTo>
                  <a:lnTo>
                    <a:pt x="1245778" y="0"/>
                  </a:lnTo>
                  <a:cubicBezTo>
                    <a:pt x="1174903" y="34220"/>
                    <a:pt x="1123345" y="98859"/>
                    <a:pt x="1105854" y="175664"/>
                  </a:cubicBezTo>
                  <a:lnTo>
                    <a:pt x="705096" y="1932916"/>
                  </a:lnTo>
                  <a:lnTo>
                    <a:pt x="247912" y="1359688"/>
                  </a:lnTo>
                  <a:lnTo>
                    <a:pt x="130195" y="1212008"/>
                  </a:lnTo>
                  <a:lnTo>
                    <a:pt x="88674" y="1159993"/>
                  </a:lnTo>
                  <a:cubicBezTo>
                    <a:pt x="11564" y="1063416"/>
                    <a:pt x="-17333" y="936876"/>
                    <a:pt x="10195" y="816421"/>
                  </a:cubicBezTo>
                  <a:lnTo>
                    <a:pt x="66925" y="567905"/>
                  </a:lnTo>
                  <a:lnTo>
                    <a:pt x="1133535" y="54144"/>
                  </a:lnTo>
                  <a:lnTo>
                    <a:pt x="1133535" y="5414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205345-54B0-F390-4A46-BC5C0BD0D906}"/>
                </a:ext>
              </a:extLst>
            </p:cNvPr>
            <p:cNvSpPr/>
            <p:nvPr/>
          </p:nvSpPr>
          <p:spPr>
            <a:xfrm>
              <a:off x="4912636" y="2241332"/>
              <a:ext cx="1846833" cy="1350410"/>
            </a:xfrm>
            <a:custGeom>
              <a:avLst/>
              <a:gdLst>
                <a:gd name="connsiteX0" fmla="*/ 1846834 w 1846833"/>
                <a:gd name="connsiteY0" fmla="*/ 566841 h 1350410"/>
                <a:gd name="connsiteX1" fmla="*/ 1624173 w 1846833"/>
                <a:gd name="connsiteY1" fmla="*/ 567753 h 1350410"/>
                <a:gd name="connsiteX2" fmla="*/ 0 w 1846833"/>
                <a:gd name="connsiteY2" fmla="*/ 1350410 h 1350410"/>
                <a:gd name="connsiteX3" fmla="*/ 35285 w 1846833"/>
                <a:gd name="connsiteY3" fmla="*/ 1195734 h 1350410"/>
                <a:gd name="connsiteX4" fmla="*/ 99619 w 1846833"/>
                <a:gd name="connsiteY4" fmla="*/ 913455 h 1350410"/>
                <a:gd name="connsiteX5" fmla="*/ 219923 w 1846833"/>
                <a:gd name="connsiteY5" fmla="*/ 386309 h 1350410"/>
                <a:gd name="connsiteX6" fmla="*/ 439693 w 1846833"/>
                <a:gd name="connsiteY6" fmla="*/ 110722 h 1350410"/>
                <a:gd name="connsiteX7" fmla="*/ 669654 w 1846833"/>
                <a:gd name="connsiteY7" fmla="*/ 0 h 1350410"/>
                <a:gd name="connsiteX8" fmla="*/ 1736416 w 1846833"/>
                <a:gd name="connsiteY8" fmla="*/ 513609 h 1350410"/>
                <a:gd name="connsiteX9" fmla="*/ 1846834 w 1846833"/>
                <a:gd name="connsiteY9" fmla="*/ 566841 h 135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833" h="1350410">
                  <a:moveTo>
                    <a:pt x="1846834" y="566841"/>
                  </a:moveTo>
                  <a:cubicBezTo>
                    <a:pt x="1776264" y="533533"/>
                    <a:pt x="1694439" y="533837"/>
                    <a:pt x="1624173" y="567753"/>
                  </a:cubicBezTo>
                  <a:lnTo>
                    <a:pt x="0" y="1350410"/>
                  </a:lnTo>
                  <a:lnTo>
                    <a:pt x="35285" y="1195734"/>
                  </a:lnTo>
                  <a:lnTo>
                    <a:pt x="99619" y="913455"/>
                  </a:lnTo>
                  <a:lnTo>
                    <a:pt x="219923" y="386309"/>
                  </a:lnTo>
                  <a:cubicBezTo>
                    <a:pt x="247451" y="265854"/>
                    <a:pt x="328363" y="164410"/>
                    <a:pt x="439693" y="110722"/>
                  </a:cubicBezTo>
                  <a:lnTo>
                    <a:pt x="669654" y="0"/>
                  </a:lnTo>
                  <a:lnTo>
                    <a:pt x="1736416" y="513609"/>
                  </a:lnTo>
                  <a:lnTo>
                    <a:pt x="1846834" y="566841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EFA5AF-8FB2-4790-F853-773EB67D7A61}"/>
                </a:ext>
              </a:extLst>
            </p:cNvPr>
            <p:cNvSpPr/>
            <p:nvPr/>
          </p:nvSpPr>
          <p:spPr>
            <a:xfrm>
              <a:off x="7055741" y="1923463"/>
              <a:ext cx="1166989" cy="1977022"/>
            </a:xfrm>
            <a:custGeom>
              <a:avLst/>
              <a:gdLst>
                <a:gd name="connsiteX0" fmla="*/ 1166989 w 1166989"/>
                <a:gd name="connsiteY0" fmla="*/ 954367 h 1977022"/>
                <a:gd name="connsiteX1" fmla="*/ 429199 w 1166989"/>
                <a:gd name="connsiteY1" fmla="*/ 1879685 h 1977022"/>
                <a:gd name="connsiteX2" fmla="*/ 351481 w 1166989"/>
                <a:gd name="connsiteY2" fmla="*/ 1977022 h 1977022"/>
                <a:gd name="connsiteX3" fmla="*/ 401367 w 1166989"/>
                <a:gd name="connsiteY3" fmla="*/ 1758317 h 1977022"/>
                <a:gd name="connsiteX4" fmla="*/ 0 w 1166989"/>
                <a:gd name="connsiteY4" fmla="*/ 0 h 1977022"/>
                <a:gd name="connsiteX5" fmla="*/ 890185 w 1166989"/>
                <a:gd name="connsiteY5" fmla="*/ 428591 h 1977022"/>
                <a:gd name="connsiteX6" fmla="*/ 1109956 w 1166989"/>
                <a:gd name="connsiteY6" fmla="*/ 704178 h 1977022"/>
                <a:gd name="connsiteX7" fmla="*/ 1166989 w 1166989"/>
                <a:gd name="connsiteY7" fmla="*/ 954367 h 197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989" h="1977022">
                  <a:moveTo>
                    <a:pt x="1166989" y="954367"/>
                  </a:moveTo>
                  <a:lnTo>
                    <a:pt x="429199" y="1879685"/>
                  </a:lnTo>
                  <a:lnTo>
                    <a:pt x="351481" y="1977022"/>
                  </a:lnTo>
                  <a:cubicBezTo>
                    <a:pt x="400606" y="1915578"/>
                    <a:pt x="419009" y="1834970"/>
                    <a:pt x="401367" y="1758317"/>
                  </a:cubicBezTo>
                  <a:lnTo>
                    <a:pt x="0" y="0"/>
                  </a:lnTo>
                  <a:lnTo>
                    <a:pt x="890185" y="428591"/>
                  </a:lnTo>
                  <a:cubicBezTo>
                    <a:pt x="1001515" y="482279"/>
                    <a:pt x="1082427" y="583723"/>
                    <a:pt x="1109956" y="704178"/>
                  </a:cubicBezTo>
                  <a:lnTo>
                    <a:pt x="1166989" y="954367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3A5765-E34F-DFE7-8DEA-E576CC9FCF2D}"/>
                </a:ext>
              </a:extLst>
            </p:cNvPr>
            <p:cNvSpPr/>
            <p:nvPr/>
          </p:nvSpPr>
          <p:spPr>
            <a:xfrm>
              <a:off x="6895894" y="2877830"/>
              <a:ext cx="1555129" cy="1505694"/>
            </a:xfrm>
            <a:custGeom>
              <a:avLst/>
              <a:gdLst>
                <a:gd name="connsiteX0" fmla="*/ 1466455 w 1555129"/>
                <a:gd name="connsiteY0" fmla="*/ 1306000 h 1505694"/>
                <a:gd name="connsiteX1" fmla="*/ 1307217 w 1555129"/>
                <a:gd name="connsiteY1" fmla="*/ 1505694 h 1505694"/>
                <a:gd name="connsiteX2" fmla="*/ 0 w 1555129"/>
                <a:gd name="connsiteY2" fmla="*/ 1505694 h 1505694"/>
                <a:gd name="connsiteX3" fmla="*/ 202280 w 1555129"/>
                <a:gd name="connsiteY3" fmla="*/ 1408356 h 1505694"/>
                <a:gd name="connsiteX4" fmla="*/ 1325316 w 1555129"/>
                <a:gd name="connsiteY4" fmla="*/ 0 h 1505694"/>
                <a:gd name="connsiteX5" fmla="*/ 1479231 w 1555129"/>
                <a:gd name="connsiteY5" fmla="*/ 674521 h 1505694"/>
                <a:gd name="connsiteX6" fmla="*/ 1544934 w 1555129"/>
                <a:gd name="connsiteY6" fmla="*/ 962428 h 1505694"/>
                <a:gd name="connsiteX7" fmla="*/ 1466455 w 1555129"/>
                <a:gd name="connsiteY7" fmla="*/ 1306000 h 1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129" h="1505694">
                  <a:moveTo>
                    <a:pt x="1466455" y="1306000"/>
                  </a:moveTo>
                  <a:lnTo>
                    <a:pt x="1307217" y="1505694"/>
                  </a:lnTo>
                  <a:lnTo>
                    <a:pt x="0" y="1505694"/>
                  </a:lnTo>
                  <a:cubicBezTo>
                    <a:pt x="78783" y="1505694"/>
                    <a:pt x="153155" y="1469953"/>
                    <a:pt x="202280" y="1408356"/>
                  </a:cubicBezTo>
                  <a:lnTo>
                    <a:pt x="1325316" y="0"/>
                  </a:lnTo>
                  <a:lnTo>
                    <a:pt x="1479231" y="674521"/>
                  </a:lnTo>
                  <a:lnTo>
                    <a:pt x="1544934" y="962428"/>
                  </a:lnTo>
                  <a:cubicBezTo>
                    <a:pt x="1572462" y="1082883"/>
                    <a:pt x="1543565" y="1209423"/>
                    <a:pt x="1466455" y="1306000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215DFC-3246-5BF2-F5DE-E4091A6856B2}"/>
                </a:ext>
              </a:extLst>
            </p:cNvPr>
            <p:cNvSpPr/>
            <p:nvPr/>
          </p:nvSpPr>
          <p:spPr>
            <a:xfrm>
              <a:off x="6201146" y="4286186"/>
              <a:ext cx="2003486" cy="1022959"/>
            </a:xfrm>
            <a:custGeom>
              <a:avLst/>
              <a:gdLst>
                <a:gd name="connsiteX0" fmla="*/ 2003487 w 2003486"/>
                <a:gd name="connsiteY0" fmla="*/ 97338 h 1022959"/>
                <a:gd name="connsiteX1" fmla="*/ 1615656 w 2003486"/>
                <a:gd name="connsiteY1" fmla="*/ 583571 h 1022959"/>
                <a:gd name="connsiteX2" fmla="*/ 1387368 w 2003486"/>
                <a:gd name="connsiteY2" fmla="*/ 869957 h 1022959"/>
                <a:gd name="connsiteX3" fmla="*/ 1069804 w 2003486"/>
                <a:gd name="connsiteY3" fmla="*/ 1022960 h 1022959"/>
                <a:gd name="connsiteX4" fmla="*/ 816117 w 2003486"/>
                <a:gd name="connsiteY4" fmla="*/ 1022960 h 1022959"/>
                <a:gd name="connsiteX5" fmla="*/ 814596 w 2003486"/>
                <a:gd name="connsiteY5" fmla="*/ 1022351 h 1022959"/>
                <a:gd name="connsiteX6" fmla="*/ 0 w 2003486"/>
                <a:gd name="connsiteY6" fmla="*/ 0 h 1022959"/>
                <a:gd name="connsiteX7" fmla="*/ 202128 w 2003486"/>
                <a:gd name="connsiteY7" fmla="*/ 97338 h 1022959"/>
                <a:gd name="connsiteX8" fmla="*/ 2003487 w 2003486"/>
                <a:gd name="connsiteY8" fmla="*/ 97338 h 10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486" h="1022959">
                  <a:moveTo>
                    <a:pt x="2003487" y="97338"/>
                  </a:moveTo>
                  <a:lnTo>
                    <a:pt x="1615656" y="583571"/>
                  </a:lnTo>
                  <a:lnTo>
                    <a:pt x="1387368" y="869957"/>
                  </a:lnTo>
                  <a:cubicBezTo>
                    <a:pt x="1310259" y="966686"/>
                    <a:pt x="1193453" y="1022960"/>
                    <a:pt x="1069804" y="1022960"/>
                  </a:cubicBezTo>
                  <a:lnTo>
                    <a:pt x="816117" y="1022960"/>
                  </a:lnTo>
                  <a:lnTo>
                    <a:pt x="814596" y="1022351"/>
                  </a:lnTo>
                  <a:lnTo>
                    <a:pt x="0" y="0"/>
                  </a:lnTo>
                  <a:cubicBezTo>
                    <a:pt x="49125" y="61597"/>
                    <a:pt x="123497" y="97338"/>
                    <a:pt x="202128" y="97338"/>
                  </a:cubicBezTo>
                  <a:lnTo>
                    <a:pt x="2003487" y="97338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0D76A3-2575-51F9-5E31-C9B85A02DB22}"/>
                </a:ext>
              </a:extLst>
            </p:cNvPr>
            <p:cNvSpPr/>
            <p:nvPr/>
          </p:nvSpPr>
          <p:spPr>
            <a:xfrm>
              <a:off x="5550807" y="3681171"/>
              <a:ext cx="1466455" cy="1629191"/>
            </a:xfrm>
            <a:custGeom>
              <a:avLst/>
              <a:gdLst>
                <a:gd name="connsiteX0" fmla="*/ 1466455 w 1466455"/>
                <a:gd name="connsiteY0" fmla="*/ 1629192 h 1629191"/>
                <a:gd name="connsiteX1" fmla="*/ 476499 w 1466455"/>
                <a:gd name="connsiteY1" fmla="*/ 1629192 h 1629191"/>
                <a:gd name="connsiteX2" fmla="*/ 158934 w 1466455"/>
                <a:gd name="connsiteY2" fmla="*/ 1476189 h 1629191"/>
                <a:gd name="connsiteX3" fmla="*/ 0 w 1466455"/>
                <a:gd name="connsiteY3" fmla="*/ 1276951 h 1629191"/>
                <a:gd name="connsiteX4" fmla="*/ 263268 w 1466455"/>
                <a:gd name="connsiteY4" fmla="*/ 122585 h 1629191"/>
                <a:gd name="connsiteX5" fmla="*/ 263573 w 1466455"/>
                <a:gd name="connsiteY5" fmla="*/ 121368 h 1629191"/>
                <a:gd name="connsiteX6" fmla="*/ 291253 w 1466455"/>
                <a:gd name="connsiteY6" fmla="*/ 0 h 1629191"/>
                <a:gd name="connsiteX7" fmla="*/ 341139 w 1466455"/>
                <a:gd name="connsiteY7" fmla="*/ 218706 h 1629191"/>
                <a:gd name="connsiteX8" fmla="*/ 1466455 w 1466455"/>
                <a:gd name="connsiteY8" fmla="*/ 1629192 h 16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455" h="1629191">
                  <a:moveTo>
                    <a:pt x="1466455" y="1629192"/>
                  </a:moveTo>
                  <a:lnTo>
                    <a:pt x="476499" y="1629192"/>
                  </a:lnTo>
                  <a:cubicBezTo>
                    <a:pt x="352850" y="1629192"/>
                    <a:pt x="236044" y="1572918"/>
                    <a:pt x="158934" y="1476189"/>
                  </a:cubicBezTo>
                  <a:lnTo>
                    <a:pt x="0" y="1276951"/>
                  </a:lnTo>
                  <a:lnTo>
                    <a:pt x="263268" y="122585"/>
                  </a:lnTo>
                  <a:lnTo>
                    <a:pt x="263573" y="121368"/>
                  </a:lnTo>
                  <a:lnTo>
                    <a:pt x="291253" y="0"/>
                  </a:lnTo>
                  <a:cubicBezTo>
                    <a:pt x="273763" y="76654"/>
                    <a:pt x="292166" y="157109"/>
                    <a:pt x="341139" y="218706"/>
                  </a:cubicBezTo>
                  <a:lnTo>
                    <a:pt x="1466455" y="1629192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2BF0108-302E-EDF8-59E4-9F1458431A16}"/>
                </a:ext>
              </a:extLst>
            </p:cNvPr>
            <p:cNvSpPr/>
            <p:nvPr/>
          </p:nvSpPr>
          <p:spPr>
            <a:xfrm>
              <a:off x="5582290" y="1772323"/>
              <a:ext cx="1764704" cy="1426873"/>
            </a:xfrm>
            <a:custGeom>
              <a:avLst/>
              <a:gdLst>
                <a:gd name="connsiteX0" fmla="*/ 1764705 w 1764704"/>
                <a:gd name="connsiteY0" fmla="*/ 1426874 h 1426873"/>
                <a:gd name="connsiteX1" fmla="*/ 1624781 w 1764704"/>
                <a:gd name="connsiteY1" fmla="*/ 1251361 h 1426873"/>
                <a:gd name="connsiteX2" fmla="*/ 0 w 1764704"/>
                <a:gd name="connsiteY2" fmla="*/ 469009 h 1426873"/>
                <a:gd name="connsiteX3" fmla="*/ 488362 w 1764704"/>
                <a:gd name="connsiteY3" fmla="*/ 233877 h 1426873"/>
                <a:gd name="connsiteX4" fmla="*/ 488514 w 1764704"/>
                <a:gd name="connsiteY4" fmla="*/ 233877 h 1426873"/>
                <a:gd name="connsiteX5" fmla="*/ 890641 w 1764704"/>
                <a:gd name="connsiteY5" fmla="*/ 40266 h 1426873"/>
                <a:gd name="connsiteX6" fmla="*/ 1243035 w 1764704"/>
                <a:gd name="connsiteY6" fmla="*/ 40266 h 1426873"/>
                <a:gd name="connsiteX7" fmla="*/ 1473452 w 1764704"/>
                <a:gd name="connsiteY7" fmla="*/ 151140 h 1426873"/>
                <a:gd name="connsiteX8" fmla="*/ 1737024 w 1764704"/>
                <a:gd name="connsiteY8" fmla="*/ 1305353 h 1426873"/>
                <a:gd name="connsiteX9" fmla="*/ 1764705 w 1764704"/>
                <a:gd name="connsiteY9" fmla="*/ 1426874 h 142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704" h="1426873">
                  <a:moveTo>
                    <a:pt x="1764705" y="1426874"/>
                  </a:moveTo>
                  <a:cubicBezTo>
                    <a:pt x="1747214" y="1350068"/>
                    <a:pt x="1695656" y="1285582"/>
                    <a:pt x="1624781" y="1251361"/>
                  </a:cubicBezTo>
                  <a:lnTo>
                    <a:pt x="0" y="469009"/>
                  </a:lnTo>
                  <a:lnTo>
                    <a:pt x="488362" y="233877"/>
                  </a:lnTo>
                  <a:lnTo>
                    <a:pt x="488514" y="233877"/>
                  </a:lnTo>
                  <a:lnTo>
                    <a:pt x="890641" y="40266"/>
                  </a:lnTo>
                  <a:cubicBezTo>
                    <a:pt x="1001971" y="-13422"/>
                    <a:pt x="1131704" y="-13422"/>
                    <a:pt x="1243035" y="40266"/>
                  </a:cubicBezTo>
                  <a:lnTo>
                    <a:pt x="1473452" y="151140"/>
                  </a:lnTo>
                  <a:lnTo>
                    <a:pt x="1737024" y="1305353"/>
                  </a:lnTo>
                  <a:lnTo>
                    <a:pt x="1764705" y="142687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D5E31C-FBA2-BA49-0B60-7094D5B43EA8}"/>
              </a:ext>
            </a:extLst>
          </p:cNvPr>
          <p:cNvGrpSpPr/>
          <p:nvPr/>
        </p:nvGrpSpPr>
        <p:grpSpPr>
          <a:xfrm>
            <a:off x="-2044467" y="3232478"/>
            <a:ext cx="4632785" cy="4546340"/>
            <a:chOff x="4845711" y="1772323"/>
            <a:chExt cx="3605312" cy="353803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385C94-B2D4-0CCD-6000-F9AD5E6F1561}"/>
                </a:ext>
              </a:extLst>
            </p:cNvPr>
            <p:cNvSpPr/>
            <p:nvPr/>
          </p:nvSpPr>
          <p:spPr>
            <a:xfrm>
              <a:off x="4845711" y="3023836"/>
              <a:ext cx="1245777" cy="1932916"/>
            </a:xfrm>
            <a:custGeom>
              <a:avLst/>
              <a:gdLst>
                <a:gd name="connsiteX0" fmla="*/ 1133535 w 1245777"/>
                <a:gd name="connsiteY0" fmla="*/ 53992 h 1932916"/>
                <a:gd name="connsiteX1" fmla="*/ 1245778 w 1245777"/>
                <a:gd name="connsiteY1" fmla="*/ 0 h 1932916"/>
                <a:gd name="connsiteX2" fmla="*/ 1105854 w 1245777"/>
                <a:gd name="connsiteY2" fmla="*/ 175664 h 1932916"/>
                <a:gd name="connsiteX3" fmla="*/ 705096 w 1245777"/>
                <a:gd name="connsiteY3" fmla="*/ 1932916 h 1932916"/>
                <a:gd name="connsiteX4" fmla="*/ 247912 w 1245777"/>
                <a:gd name="connsiteY4" fmla="*/ 1359688 h 1932916"/>
                <a:gd name="connsiteX5" fmla="*/ 130195 w 1245777"/>
                <a:gd name="connsiteY5" fmla="*/ 1212008 h 1932916"/>
                <a:gd name="connsiteX6" fmla="*/ 88674 w 1245777"/>
                <a:gd name="connsiteY6" fmla="*/ 1159993 h 1932916"/>
                <a:gd name="connsiteX7" fmla="*/ 10195 w 1245777"/>
                <a:gd name="connsiteY7" fmla="*/ 816421 h 1932916"/>
                <a:gd name="connsiteX8" fmla="*/ 66925 w 1245777"/>
                <a:gd name="connsiteY8" fmla="*/ 567905 h 1932916"/>
                <a:gd name="connsiteX9" fmla="*/ 1133535 w 1245777"/>
                <a:gd name="connsiteY9" fmla="*/ 54144 h 1932916"/>
                <a:gd name="connsiteX10" fmla="*/ 1133535 w 1245777"/>
                <a:gd name="connsiteY10" fmla="*/ 54144 h 19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777" h="1932916">
                  <a:moveTo>
                    <a:pt x="1133535" y="53992"/>
                  </a:moveTo>
                  <a:lnTo>
                    <a:pt x="1245778" y="0"/>
                  </a:lnTo>
                  <a:cubicBezTo>
                    <a:pt x="1174903" y="34220"/>
                    <a:pt x="1123345" y="98859"/>
                    <a:pt x="1105854" y="175664"/>
                  </a:cubicBezTo>
                  <a:lnTo>
                    <a:pt x="705096" y="1932916"/>
                  </a:lnTo>
                  <a:lnTo>
                    <a:pt x="247912" y="1359688"/>
                  </a:lnTo>
                  <a:lnTo>
                    <a:pt x="130195" y="1212008"/>
                  </a:lnTo>
                  <a:lnTo>
                    <a:pt x="88674" y="1159993"/>
                  </a:lnTo>
                  <a:cubicBezTo>
                    <a:pt x="11564" y="1063416"/>
                    <a:pt x="-17333" y="936876"/>
                    <a:pt x="10195" y="816421"/>
                  </a:cubicBezTo>
                  <a:lnTo>
                    <a:pt x="66925" y="567905"/>
                  </a:lnTo>
                  <a:lnTo>
                    <a:pt x="1133535" y="54144"/>
                  </a:lnTo>
                  <a:lnTo>
                    <a:pt x="1133535" y="5414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B60FA-0617-68B8-E347-CCDC0717483B}"/>
                </a:ext>
              </a:extLst>
            </p:cNvPr>
            <p:cNvSpPr/>
            <p:nvPr/>
          </p:nvSpPr>
          <p:spPr>
            <a:xfrm>
              <a:off x="4912636" y="2241332"/>
              <a:ext cx="1846833" cy="1350410"/>
            </a:xfrm>
            <a:custGeom>
              <a:avLst/>
              <a:gdLst>
                <a:gd name="connsiteX0" fmla="*/ 1846834 w 1846833"/>
                <a:gd name="connsiteY0" fmla="*/ 566841 h 1350410"/>
                <a:gd name="connsiteX1" fmla="*/ 1624173 w 1846833"/>
                <a:gd name="connsiteY1" fmla="*/ 567753 h 1350410"/>
                <a:gd name="connsiteX2" fmla="*/ 0 w 1846833"/>
                <a:gd name="connsiteY2" fmla="*/ 1350410 h 1350410"/>
                <a:gd name="connsiteX3" fmla="*/ 35285 w 1846833"/>
                <a:gd name="connsiteY3" fmla="*/ 1195734 h 1350410"/>
                <a:gd name="connsiteX4" fmla="*/ 99619 w 1846833"/>
                <a:gd name="connsiteY4" fmla="*/ 913455 h 1350410"/>
                <a:gd name="connsiteX5" fmla="*/ 219923 w 1846833"/>
                <a:gd name="connsiteY5" fmla="*/ 386309 h 1350410"/>
                <a:gd name="connsiteX6" fmla="*/ 439693 w 1846833"/>
                <a:gd name="connsiteY6" fmla="*/ 110722 h 1350410"/>
                <a:gd name="connsiteX7" fmla="*/ 669654 w 1846833"/>
                <a:gd name="connsiteY7" fmla="*/ 0 h 1350410"/>
                <a:gd name="connsiteX8" fmla="*/ 1736416 w 1846833"/>
                <a:gd name="connsiteY8" fmla="*/ 513609 h 1350410"/>
                <a:gd name="connsiteX9" fmla="*/ 1846834 w 1846833"/>
                <a:gd name="connsiteY9" fmla="*/ 566841 h 135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833" h="1350410">
                  <a:moveTo>
                    <a:pt x="1846834" y="566841"/>
                  </a:moveTo>
                  <a:cubicBezTo>
                    <a:pt x="1776264" y="533533"/>
                    <a:pt x="1694439" y="533837"/>
                    <a:pt x="1624173" y="567753"/>
                  </a:cubicBezTo>
                  <a:lnTo>
                    <a:pt x="0" y="1350410"/>
                  </a:lnTo>
                  <a:lnTo>
                    <a:pt x="35285" y="1195734"/>
                  </a:lnTo>
                  <a:lnTo>
                    <a:pt x="99619" y="913455"/>
                  </a:lnTo>
                  <a:lnTo>
                    <a:pt x="219923" y="386309"/>
                  </a:lnTo>
                  <a:cubicBezTo>
                    <a:pt x="247451" y="265854"/>
                    <a:pt x="328363" y="164410"/>
                    <a:pt x="439693" y="110722"/>
                  </a:cubicBezTo>
                  <a:lnTo>
                    <a:pt x="669654" y="0"/>
                  </a:lnTo>
                  <a:lnTo>
                    <a:pt x="1736416" y="513609"/>
                  </a:lnTo>
                  <a:lnTo>
                    <a:pt x="1846834" y="566841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57961D-1D03-2523-71BA-B93C66F22725}"/>
                </a:ext>
              </a:extLst>
            </p:cNvPr>
            <p:cNvSpPr/>
            <p:nvPr/>
          </p:nvSpPr>
          <p:spPr>
            <a:xfrm>
              <a:off x="7055741" y="1923463"/>
              <a:ext cx="1166989" cy="1977022"/>
            </a:xfrm>
            <a:custGeom>
              <a:avLst/>
              <a:gdLst>
                <a:gd name="connsiteX0" fmla="*/ 1166989 w 1166989"/>
                <a:gd name="connsiteY0" fmla="*/ 954367 h 1977022"/>
                <a:gd name="connsiteX1" fmla="*/ 429199 w 1166989"/>
                <a:gd name="connsiteY1" fmla="*/ 1879685 h 1977022"/>
                <a:gd name="connsiteX2" fmla="*/ 351481 w 1166989"/>
                <a:gd name="connsiteY2" fmla="*/ 1977022 h 1977022"/>
                <a:gd name="connsiteX3" fmla="*/ 401367 w 1166989"/>
                <a:gd name="connsiteY3" fmla="*/ 1758317 h 1977022"/>
                <a:gd name="connsiteX4" fmla="*/ 0 w 1166989"/>
                <a:gd name="connsiteY4" fmla="*/ 0 h 1977022"/>
                <a:gd name="connsiteX5" fmla="*/ 890185 w 1166989"/>
                <a:gd name="connsiteY5" fmla="*/ 428591 h 1977022"/>
                <a:gd name="connsiteX6" fmla="*/ 1109956 w 1166989"/>
                <a:gd name="connsiteY6" fmla="*/ 704178 h 1977022"/>
                <a:gd name="connsiteX7" fmla="*/ 1166989 w 1166989"/>
                <a:gd name="connsiteY7" fmla="*/ 954367 h 197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6989" h="1977022">
                  <a:moveTo>
                    <a:pt x="1166989" y="954367"/>
                  </a:moveTo>
                  <a:lnTo>
                    <a:pt x="429199" y="1879685"/>
                  </a:lnTo>
                  <a:lnTo>
                    <a:pt x="351481" y="1977022"/>
                  </a:lnTo>
                  <a:cubicBezTo>
                    <a:pt x="400606" y="1915578"/>
                    <a:pt x="419009" y="1834970"/>
                    <a:pt x="401367" y="1758317"/>
                  </a:cubicBezTo>
                  <a:lnTo>
                    <a:pt x="0" y="0"/>
                  </a:lnTo>
                  <a:lnTo>
                    <a:pt x="890185" y="428591"/>
                  </a:lnTo>
                  <a:cubicBezTo>
                    <a:pt x="1001515" y="482279"/>
                    <a:pt x="1082427" y="583723"/>
                    <a:pt x="1109956" y="704178"/>
                  </a:cubicBezTo>
                  <a:lnTo>
                    <a:pt x="1166989" y="954367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2C8BB-D058-5169-37AD-A8DF0067551E}"/>
                </a:ext>
              </a:extLst>
            </p:cNvPr>
            <p:cNvSpPr/>
            <p:nvPr/>
          </p:nvSpPr>
          <p:spPr>
            <a:xfrm>
              <a:off x="6895894" y="2877830"/>
              <a:ext cx="1555129" cy="1505694"/>
            </a:xfrm>
            <a:custGeom>
              <a:avLst/>
              <a:gdLst>
                <a:gd name="connsiteX0" fmla="*/ 1466455 w 1555129"/>
                <a:gd name="connsiteY0" fmla="*/ 1306000 h 1505694"/>
                <a:gd name="connsiteX1" fmla="*/ 1307217 w 1555129"/>
                <a:gd name="connsiteY1" fmla="*/ 1505694 h 1505694"/>
                <a:gd name="connsiteX2" fmla="*/ 0 w 1555129"/>
                <a:gd name="connsiteY2" fmla="*/ 1505694 h 1505694"/>
                <a:gd name="connsiteX3" fmla="*/ 202280 w 1555129"/>
                <a:gd name="connsiteY3" fmla="*/ 1408356 h 1505694"/>
                <a:gd name="connsiteX4" fmla="*/ 1325316 w 1555129"/>
                <a:gd name="connsiteY4" fmla="*/ 0 h 1505694"/>
                <a:gd name="connsiteX5" fmla="*/ 1479231 w 1555129"/>
                <a:gd name="connsiteY5" fmla="*/ 674521 h 1505694"/>
                <a:gd name="connsiteX6" fmla="*/ 1544934 w 1555129"/>
                <a:gd name="connsiteY6" fmla="*/ 962428 h 1505694"/>
                <a:gd name="connsiteX7" fmla="*/ 1466455 w 1555129"/>
                <a:gd name="connsiteY7" fmla="*/ 1306000 h 150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129" h="1505694">
                  <a:moveTo>
                    <a:pt x="1466455" y="1306000"/>
                  </a:moveTo>
                  <a:lnTo>
                    <a:pt x="1307217" y="1505694"/>
                  </a:lnTo>
                  <a:lnTo>
                    <a:pt x="0" y="1505694"/>
                  </a:lnTo>
                  <a:cubicBezTo>
                    <a:pt x="78783" y="1505694"/>
                    <a:pt x="153155" y="1469953"/>
                    <a:pt x="202280" y="1408356"/>
                  </a:cubicBezTo>
                  <a:lnTo>
                    <a:pt x="1325316" y="0"/>
                  </a:lnTo>
                  <a:lnTo>
                    <a:pt x="1479231" y="674521"/>
                  </a:lnTo>
                  <a:lnTo>
                    <a:pt x="1544934" y="962428"/>
                  </a:lnTo>
                  <a:cubicBezTo>
                    <a:pt x="1572462" y="1082883"/>
                    <a:pt x="1543565" y="1209423"/>
                    <a:pt x="1466455" y="1306000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F7FFAD-8311-D76C-5DE8-7A660C689234}"/>
                </a:ext>
              </a:extLst>
            </p:cNvPr>
            <p:cNvSpPr/>
            <p:nvPr/>
          </p:nvSpPr>
          <p:spPr>
            <a:xfrm>
              <a:off x="6201146" y="4286186"/>
              <a:ext cx="2003486" cy="1022959"/>
            </a:xfrm>
            <a:custGeom>
              <a:avLst/>
              <a:gdLst>
                <a:gd name="connsiteX0" fmla="*/ 2003487 w 2003486"/>
                <a:gd name="connsiteY0" fmla="*/ 97338 h 1022959"/>
                <a:gd name="connsiteX1" fmla="*/ 1615656 w 2003486"/>
                <a:gd name="connsiteY1" fmla="*/ 583571 h 1022959"/>
                <a:gd name="connsiteX2" fmla="*/ 1387368 w 2003486"/>
                <a:gd name="connsiteY2" fmla="*/ 869957 h 1022959"/>
                <a:gd name="connsiteX3" fmla="*/ 1069804 w 2003486"/>
                <a:gd name="connsiteY3" fmla="*/ 1022960 h 1022959"/>
                <a:gd name="connsiteX4" fmla="*/ 816117 w 2003486"/>
                <a:gd name="connsiteY4" fmla="*/ 1022960 h 1022959"/>
                <a:gd name="connsiteX5" fmla="*/ 814596 w 2003486"/>
                <a:gd name="connsiteY5" fmla="*/ 1022351 h 1022959"/>
                <a:gd name="connsiteX6" fmla="*/ 0 w 2003486"/>
                <a:gd name="connsiteY6" fmla="*/ 0 h 1022959"/>
                <a:gd name="connsiteX7" fmla="*/ 202128 w 2003486"/>
                <a:gd name="connsiteY7" fmla="*/ 97338 h 1022959"/>
                <a:gd name="connsiteX8" fmla="*/ 2003487 w 2003486"/>
                <a:gd name="connsiteY8" fmla="*/ 97338 h 10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3486" h="1022959">
                  <a:moveTo>
                    <a:pt x="2003487" y="97338"/>
                  </a:moveTo>
                  <a:lnTo>
                    <a:pt x="1615656" y="583571"/>
                  </a:lnTo>
                  <a:lnTo>
                    <a:pt x="1387368" y="869957"/>
                  </a:lnTo>
                  <a:cubicBezTo>
                    <a:pt x="1310259" y="966686"/>
                    <a:pt x="1193453" y="1022960"/>
                    <a:pt x="1069804" y="1022960"/>
                  </a:cubicBezTo>
                  <a:lnTo>
                    <a:pt x="816117" y="1022960"/>
                  </a:lnTo>
                  <a:lnTo>
                    <a:pt x="814596" y="1022351"/>
                  </a:lnTo>
                  <a:lnTo>
                    <a:pt x="0" y="0"/>
                  </a:lnTo>
                  <a:cubicBezTo>
                    <a:pt x="49125" y="61597"/>
                    <a:pt x="123497" y="97338"/>
                    <a:pt x="202128" y="97338"/>
                  </a:cubicBezTo>
                  <a:lnTo>
                    <a:pt x="2003487" y="97338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0C715-06B1-F770-CBDD-E3E18101A72A}"/>
                </a:ext>
              </a:extLst>
            </p:cNvPr>
            <p:cNvSpPr/>
            <p:nvPr/>
          </p:nvSpPr>
          <p:spPr>
            <a:xfrm>
              <a:off x="5550807" y="3681171"/>
              <a:ext cx="1466455" cy="1629191"/>
            </a:xfrm>
            <a:custGeom>
              <a:avLst/>
              <a:gdLst>
                <a:gd name="connsiteX0" fmla="*/ 1466455 w 1466455"/>
                <a:gd name="connsiteY0" fmla="*/ 1629192 h 1629191"/>
                <a:gd name="connsiteX1" fmla="*/ 476499 w 1466455"/>
                <a:gd name="connsiteY1" fmla="*/ 1629192 h 1629191"/>
                <a:gd name="connsiteX2" fmla="*/ 158934 w 1466455"/>
                <a:gd name="connsiteY2" fmla="*/ 1476189 h 1629191"/>
                <a:gd name="connsiteX3" fmla="*/ 0 w 1466455"/>
                <a:gd name="connsiteY3" fmla="*/ 1276951 h 1629191"/>
                <a:gd name="connsiteX4" fmla="*/ 263268 w 1466455"/>
                <a:gd name="connsiteY4" fmla="*/ 122585 h 1629191"/>
                <a:gd name="connsiteX5" fmla="*/ 263573 w 1466455"/>
                <a:gd name="connsiteY5" fmla="*/ 121368 h 1629191"/>
                <a:gd name="connsiteX6" fmla="*/ 291253 w 1466455"/>
                <a:gd name="connsiteY6" fmla="*/ 0 h 1629191"/>
                <a:gd name="connsiteX7" fmla="*/ 341139 w 1466455"/>
                <a:gd name="connsiteY7" fmla="*/ 218706 h 1629191"/>
                <a:gd name="connsiteX8" fmla="*/ 1466455 w 1466455"/>
                <a:gd name="connsiteY8" fmla="*/ 1629192 h 162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455" h="1629191">
                  <a:moveTo>
                    <a:pt x="1466455" y="1629192"/>
                  </a:moveTo>
                  <a:lnTo>
                    <a:pt x="476499" y="1629192"/>
                  </a:lnTo>
                  <a:cubicBezTo>
                    <a:pt x="352850" y="1629192"/>
                    <a:pt x="236044" y="1572918"/>
                    <a:pt x="158934" y="1476189"/>
                  </a:cubicBezTo>
                  <a:lnTo>
                    <a:pt x="0" y="1276951"/>
                  </a:lnTo>
                  <a:lnTo>
                    <a:pt x="263268" y="122585"/>
                  </a:lnTo>
                  <a:lnTo>
                    <a:pt x="263573" y="121368"/>
                  </a:lnTo>
                  <a:lnTo>
                    <a:pt x="291253" y="0"/>
                  </a:lnTo>
                  <a:cubicBezTo>
                    <a:pt x="273763" y="76654"/>
                    <a:pt x="292166" y="157109"/>
                    <a:pt x="341139" y="218706"/>
                  </a:cubicBezTo>
                  <a:lnTo>
                    <a:pt x="1466455" y="1629192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7B2FAE-980E-0A3F-B4F9-BC9AD2EF1678}"/>
                </a:ext>
              </a:extLst>
            </p:cNvPr>
            <p:cNvSpPr/>
            <p:nvPr/>
          </p:nvSpPr>
          <p:spPr>
            <a:xfrm>
              <a:off x="5582290" y="1772323"/>
              <a:ext cx="1764704" cy="1426873"/>
            </a:xfrm>
            <a:custGeom>
              <a:avLst/>
              <a:gdLst>
                <a:gd name="connsiteX0" fmla="*/ 1764705 w 1764704"/>
                <a:gd name="connsiteY0" fmla="*/ 1426874 h 1426873"/>
                <a:gd name="connsiteX1" fmla="*/ 1624781 w 1764704"/>
                <a:gd name="connsiteY1" fmla="*/ 1251361 h 1426873"/>
                <a:gd name="connsiteX2" fmla="*/ 0 w 1764704"/>
                <a:gd name="connsiteY2" fmla="*/ 469009 h 1426873"/>
                <a:gd name="connsiteX3" fmla="*/ 488362 w 1764704"/>
                <a:gd name="connsiteY3" fmla="*/ 233877 h 1426873"/>
                <a:gd name="connsiteX4" fmla="*/ 488514 w 1764704"/>
                <a:gd name="connsiteY4" fmla="*/ 233877 h 1426873"/>
                <a:gd name="connsiteX5" fmla="*/ 890641 w 1764704"/>
                <a:gd name="connsiteY5" fmla="*/ 40266 h 1426873"/>
                <a:gd name="connsiteX6" fmla="*/ 1243035 w 1764704"/>
                <a:gd name="connsiteY6" fmla="*/ 40266 h 1426873"/>
                <a:gd name="connsiteX7" fmla="*/ 1473452 w 1764704"/>
                <a:gd name="connsiteY7" fmla="*/ 151140 h 1426873"/>
                <a:gd name="connsiteX8" fmla="*/ 1737024 w 1764704"/>
                <a:gd name="connsiteY8" fmla="*/ 1305353 h 1426873"/>
                <a:gd name="connsiteX9" fmla="*/ 1764705 w 1764704"/>
                <a:gd name="connsiteY9" fmla="*/ 1426874 h 142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4704" h="1426873">
                  <a:moveTo>
                    <a:pt x="1764705" y="1426874"/>
                  </a:moveTo>
                  <a:cubicBezTo>
                    <a:pt x="1747214" y="1350068"/>
                    <a:pt x="1695656" y="1285582"/>
                    <a:pt x="1624781" y="1251361"/>
                  </a:cubicBezTo>
                  <a:lnTo>
                    <a:pt x="0" y="469009"/>
                  </a:lnTo>
                  <a:lnTo>
                    <a:pt x="488362" y="233877"/>
                  </a:lnTo>
                  <a:lnTo>
                    <a:pt x="488514" y="233877"/>
                  </a:lnTo>
                  <a:lnTo>
                    <a:pt x="890641" y="40266"/>
                  </a:lnTo>
                  <a:cubicBezTo>
                    <a:pt x="1001971" y="-13422"/>
                    <a:pt x="1131704" y="-13422"/>
                    <a:pt x="1243035" y="40266"/>
                  </a:cubicBezTo>
                  <a:lnTo>
                    <a:pt x="1473452" y="151140"/>
                  </a:lnTo>
                  <a:lnTo>
                    <a:pt x="1737024" y="1305353"/>
                  </a:lnTo>
                  <a:lnTo>
                    <a:pt x="1764705" y="142687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2950"/>
              <a:endParaRPr lang="en-NZ" sz="1463">
                <a:solidFill>
                  <a:srgbClr val="000000"/>
                </a:solidFill>
                <a:latin typeface="Open San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045FF61-C933-7218-0DB2-9B94349C4E29}"/>
              </a:ext>
            </a:extLst>
          </p:cNvPr>
          <p:cNvGrpSpPr/>
          <p:nvPr/>
        </p:nvGrpSpPr>
        <p:grpSpPr>
          <a:xfrm>
            <a:off x="532263" y="1762856"/>
            <a:ext cx="3811138" cy="2631021"/>
            <a:chOff x="655092" y="1378361"/>
            <a:chExt cx="4690631" cy="32381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1E06A8-2730-FC3B-E058-DC23AD3F0247}"/>
                </a:ext>
              </a:extLst>
            </p:cNvPr>
            <p:cNvSpPr/>
            <p:nvPr/>
          </p:nvSpPr>
          <p:spPr>
            <a:xfrm>
              <a:off x="655092" y="3883021"/>
              <a:ext cx="3424539" cy="73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NZ" sz="1463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7FA192-6B25-8DC0-41FF-E3652C86F8D4}"/>
                </a:ext>
              </a:extLst>
            </p:cNvPr>
            <p:cNvSpPr/>
            <p:nvPr/>
          </p:nvSpPr>
          <p:spPr>
            <a:xfrm>
              <a:off x="655093" y="1378361"/>
              <a:ext cx="4415050" cy="73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NZ" sz="1463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1C069F-9DB1-29CA-69EA-F11AB9E2D7CA}"/>
                </a:ext>
              </a:extLst>
            </p:cNvPr>
            <p:cNvSpPr/>
            <p:nvPr/>
          </p:nvSpPr>
          <p:spPr>
            <a:xfrm>
              <a:off x="655093" y="1964942"/>
              <a:ext cx="4690630" cy="7844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NZ" sz="1463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E8395E-46F7-C122-A797-5BD24611628E}"/>
                </a:ext>
              </a:extLst>
            </p:cNvPr>
            <p:cNvSpPr/>
            <p:nvPr/>
          </p:nvSpPr>
          <p:spPr>
            <a:xfrm>
              <a:off x="655093" y="2678446"/>
              <a:ext cx="4295654" cy="73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NZ" sz="1463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DAB526-537D-3F23-DC1C-5103A88BCEDE}"/>
                </a:ext>
              </a:extLst>
            </p:cNvPr>
            <p:cNvSpPr/>
            <p:nvPr/>
          </p:nvSpPr>
          <p:spPr>
            <a:xfrm>
              <a:off x="655093" y="3279920"/>
              <a:ext cx="3093947" cy="7335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NZ" sz="1463">
                <a:solidFill>
                  <a:prstClr val="white"/>
                </a:solidFill>
                <a:latin typeface="Open San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050C4E-DA45-D688-0247-DCAB0C06EE7A}"/>
              </a:ext>
            </a:extLst>
          </p:cNvPr>
          <p:cNvSpPr txBox="1"/>
          <p:nvPr/>
        </p:nvSpPr>
        <p:spPr>
          <a:xfrm>
            <a:off x="576619" y="1974245"/>
            <a:ext cx="3766782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/>
            <a: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  <a:t>Now more than </a:t>
            </a:r>
            <a:b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</a:br>
            <a: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  <a:t>ever, we need to</a:t>
            </a:r>
            <a:b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</a:br>
            <a: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  <a:t>work together</a:t>
            </a:r>
            <a:b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</a:br>
            <a: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  <a:t>to protect </a:t>
            </a:r>
            <a:b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</a:br>
            <a:r>
              <a:rPr lang="en-US" sz="4875" baseline="30000">
                <a:solidFill>
                  <a:prstClr val="white"/>
                </a:solidFill>
                <a:latin typeface="Open Sans Extrabold" panose="020B0906030804020204" pitchFamily="34" charset="0"/>
              </a:rPr>
              <a:t>each other.</a:t>
            </a:r>
          </a:p>
        </p:txBody>
      </p:sp>
    </p:spTree>
    <p:extLst>
      <p:ext uri="{BB962C8B-B14F-4D97-AF65-F5344CB8AC3E}">
        <p14:creationId xmlns:p14="http://schemas.microsoft.com/office/powerpoint/2010/main" val="364243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ZIC">
      <a:dk1>
        <a:srgbClr val="000000"/>
      </a:dk1>
      <a:lt1>
        <a:sysClr val="window" lastClr="FFFFFF"/>
      </a:lt1>
      <a:dk2>
        <a:srgbClr val="046A38"/>
      </a:dk2>
      <a:lt2>
        <a:srgbClr val="BABD8B"/>
      </a:lt2>
      <a:accent1>
        <a:srgbClr val="78BE21"/>
      </a:accent1>
      <a:accent2>
        <a:srgbClr val="6C1D45"/>
      </a:accent2>
      <a:accent3>
        <a:srgbClr val="00ACA0"/>
      </a:accent3>
      <a:accent4>
        <a:srgbClr val="DEB83B"/>
      </a:accent4>
      <a:accent5>
        <a:srgbClr val="FF6A14"/>
      </a:accent5>
      <a:accent6>
        <a:srgbClr val="004B87"/>
      </a:accent6>
      <a:hlink>
        <a:srgbClr val="0095C8"/>
      </a:hlink>
      <a:folHlink>
        <a:srgbClr val="9ADBE8"/>
      </a:folHlink>
    </a:clrScheme>
    <a:fontScheme name="GCSB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ZSIS">
      <a:dk1>
        <a:srgbClr val="000000"/>
      </a:dk1>
      <a:lt1>
        <a:srgbClr val="FFFFFF"/>
      </a:lt1>
      <a:dk2>
        <a:srgbClr val="046A38"/>
      </a:dk2>
      <a:lt2>
        <a:srgbClr val="BABD8B"/>
      </a:lt2>
      <a:accent1>
        <a:srgbClr val="78BE21"/>
      </a:accent1>
      <a:accent2>
        <a:srgbClr val="FF6A14"/>
      </a:accent2>
      <a:accent3>
        <a:srgbClr val="A5A5A5"/>
      </a:accent3>
      <a:accent4>
        <a:srgbClr val="DEB83B"/>
      </a:accent4>
      <a:accent5>
        <a:srgbClr val="00ACA0"/>
      </a:accent5>
      <a:accent6>
        <a:srgbClr val="6C1D45"/>
      </a:accent6>
      <a:hlink>
        <a:srgbClr val="0563C1"/>
      </a:hlink>
      <a:folHlink>
        <a:srgbClr val="7F7F7F"/>
      </a:folHlink>
    </a:clrScheme>
    <a:fontScheme name="GCSB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50E9E60F96B43B3EFABC2AC7F7E07" ma:contentTypeVersion="40" ma:contentTypeDescription="Create a new document." ma:contentTypeScope="" ma:versionID="a33ddaa9d4b564f666a00b373d3565e0">
  <xsd:schema xmlns:xsd="http://www.w3.org/2001/XMLSchema" xmlns:xs="http://www.w3.org/2001/XMLSchema" xmlns:p="http://schemas.microsoft.com/office/2006/metadata/properties" xmlns:ns1="http://schemas.microsoft.com/sharepoint/v3" xmlns:ns2="6099de8c-fa5b-415f-bd58-fa3a39d2f7ab" xmlns:ns3="7d7429ea-a821-40d0-9e2b-204a854ac72a" xmlns:ns4="ae505f8a-e3a6-4459-af20-e886740793c9" targetNamespace="http://schemas.microsoft.com/office/2006/metadata/properties" ma:root="true" ma:fieldsID="84b4ef21ca080a52aaa3ebcb7fe44135" ns1:_="" ns2:_="" ns3:_="" ns4:_="">
    <xsd:import namespace="http://schemas.microsoft.com/sharepoint/v3"/>
    <xsd:import namespace="6099de8c-fa5b-415f-bd58-fa3a39d2f7ab"/>
    <xsd:import namespace="7d7429ea-a821-40d0-9e2b-204a854ac72a"/>
    <xsd:import namespace="ae505f8a-e3a6-4459-af20-e886740793c9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BusinessValue" minOccurs="0"/>
                <xsd:element ref="ns2:Case" minOccurs="0"/>
                <xsd:element ref="ns2:CategoryName" minOccurs="0"/>
                <xsd:element ref="ns1:_ExtendedDescription" minOccurs="0"/>
                <xsd:element ref="ns2:Function" minOccurs="0"/>
                <xsd:element ref="ns2:KeyDocument" minOccurs="0"/>
                <xsd:element ref="ns2:Narrativ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PRAType" minOccurs="0"/>
                <xsd:element ref="ns2:SecurityClassification" minOccurs="0"/>
                <xsd:element ref="ns2:Subactivity" minOccurs="0"/>
                <xsd:element ref="ns2:Subtype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12" nillable="true" ma:displayName="Description" ma:internalName="_Extended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9de8c-fa5b-415f-bd58-fa3a39d2f7ab" elementFormDefault="qualified">
    <xsd:import namespace="http://schemas.microsoft.com/office/2006/documentManagement/types"/>
    <xsd:import namespace="http://schemas.microsoft.com/office/infopath/2007/PartnerControls"/>
    <xsd:element name="Activity" ma:index="8" nillable="true" ma:displayName="Activity" ma:default="Not yet defined" ma:format="Dropdown" ma:hidden="true" ma:internalName="Activity" ma:readOnly="false">
      <xsd:simpleType>
        <xsd:restriction base="dms:Choice">
          <xsd:enumeration value="Not yet defined"/>
        </xsd:restriction>
      </xsd:simpleType>
    </xsd:element>
    <xsd:element name="BusinessValue" ma:index="9" nillable="true" ma:displayName="Business Value" ma:default="Normal" ma:hidden="true" ma:internalName="BusinessValue" ma:readOnly="false">
      <xsd:simpleType>
        <xsd:restriction base="dms:Text">
          <xsd:maxLength value="255"/>
        </xsd:restriction>
      </xsd:simpleType>
    </xsd:element>
    <xsd:element name="Case" ma:index="10" nillable="true" ma:displayName="Case" ma:default="Not yet defined" ma:format="RadioButtons" ma:hidden="true" ma:internalName="Case" ma:readOnly="false">
      <xsd:simpleType>
        <xsd:union memberTypes="dms:Text">
          <xsd:simpleType>
            <xsd:restriction base="dms:Choice">
              <xsd:enumeration value="Not yet defined"/>
            </xsd:restriction>
          </xsd:simpleType>
        </xsd:union>
      </xsd:simpleType>
    </xsd:element>
    <xsd:element name="CategoryName" ma:index="11" nillable="true" ma:displayName="Category" ma:format="Dropdown" ma:hidden="true" ma:internalName="CategoryName" ma:readOnly="false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Function" ma:index="13" nillable="true" ma:displayName="Function" ma:default="Not yet defined" ma:format="Dropdown" ma:hidden="true" ma:internalName="Function" ma:readOnly="false">
      <xsd:simpleType>
        <xsd:restriction base="dms:Choice">
          <xsd:enumeration value="Not yet defined"/>
        </xsd:restriction>
      </xsd:simpleType>
    </xsd:element>
    <xsd:element name="KeyDocument" ma:index="14" nillable="true" ma:displayName="Key Document" ma:default="0" ma:indexed="true" ma:internalName="KeyDocument" ma:readOnly="false">
      <xsd:simpleType>
        <xsd:restriction base="dms:Boolean"/>
      </xsd:simpleType>
    </xsd:element>
    <xsd:element name="Narrative" ma:index="16" nillable="true" ma:displayName="Narrative" ma:hidden="true" ma:internalName="Narrative" ma:readOnly="false">
      <xsd:simpleType>
        <xsd:restriction base="dms:Note"/>
      </xsd:simpleType>
    </xsd:element>
    <xsd:element name="PRADate1" ma:index="17" nillable="true" ma:displayName="PRADate1" ma:format="DateOnly" ma:hidden="true" ma:internalName="PRADate1" ma:readOnly="false">
      <xsd:simpleType>
        <xsd:restriction base="dms:DateTime"/>
      </xsd:simpleType>
    </xsd:element>
    <xsd:element name="PRADate2" ma:index="18" nillable="true" ma:displayName="PRADate2" ma:format="DateOnly" ma:hidden="true" ma:internalName="PRADate2" ma:readOnly="false">
      <xsd:simpleType>
        <xsd:restriction base="dms:DateTime"/>
      </xsd:simpleType>
    </xsd:element>
    <xsd:element name="PRADate3" ma:index="19" nillable="true" ma:displayName="PRADate3" ma:format="DateOnly" ma:hidden="true" ma:internalName="PRADate3" ma:readOnly="false">
      <xsd:simpleType>
        <xsd:restriction base="dms:DateTime"/>
      </xsd:simpleType>
    </xsd:element>
    <xsd:element name="PRADateDisposal" ma:index="20" nillable="true" ma:displayName="PRADateDisposal" ma:format="DateOnly" ma:hidden="true" ma:internalName="PRADateDisposal" ma:readOnly="false">
      <xsd:simpleType>
        <xsd:restriction base="dms:DateTime"/>
      </xsd:simpleType>
    </xsd:element>
    <xsd:element name="PRADateTrigger" ma:index="21" nillable="true" ma:displayName="PRADateTrigger" ma:format="DateOnly" ma:hidden="true" ma:internalName="PRADateTrigger" ma:readOnly="false">
      <xsd:simpleType>
        <xsd:restriction base="dms:DateTime"/>
      </xsd:simpleType>
    </xsd:element>
    <xsd:element name="PRAText1" ma:index="22" nillable="true" ma:displayName="PRAText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3" nillable="true" ma:displayName="PRAText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4" nillable="true" ma:displayName="PRAText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5" nillable="true" ma:displayName="PRAText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26" nillable="true" ma:displayName="PRAText5" ma:hidden="true" ma:internalName="PRAText5" ma:readOnly="false">
      <xsd:simpleType>
        <xsd:restriction base="dms:Text">
          <xsd:maxLength value="255"/>
        </xsd:restriction>
      </xsd:simpleType>
    </xsd:element>
    <xsd:element name="PRAType" ma:index="27" nillable="true" ma:displayName="PRAType" ma:default="Doc" ma:hidden="true" ma:internalName="PRAType" ma:readOnly="false">
      <xsd:simpleType>
        <xsd:restriction base="dms:Text">
          <xsd:maxLength value="255"/>
        </xsd:restriction>
      </xsd:simpleType>
    </xsd:element>
    <xsd:element name="SecurityClassification" ma:index="28" nillable="true" ma:displayName="Security Classification" ma:default="Company only" ma:format="Dropdown" ma:internalName="SecurityClassification" ma:readOnly="false">
      <xsd:simpleType>
        <xsd:restriction base="dms:Choice">
          <xsd:enumeration value="Health-in-Confidence"/>
          <xsd:enumeration value="Client-in-Confidence"/>
          <xsd:enumeration value="Staff-in-Confidence"/>
          <xsd:enumeration value="Company-in-Confidence"/>
          <xsd:enumeration value="Commercial-in-Confidence"/>
          <xsd:enumeration value="Company only"/>
          <xsd:enumeration value="Unclassified"/>
          <xsd:enumeration value="Not yet defined"/>
        </xsd:restriction>
      </xsd:simpleType>
    </xsd:element>
    <xsd:element name="Subactivity" ma:index="29" nillable="true" ma:displayName="Subactivity" ma:default="Not yet defined" ma:format="RadioButtons" ma:hidden="true" ma:internalName="Subactivity" ma:readOnly="false">
      <xsd:simpleType>
        <xsd:union memberTypes="dms:Text">
          <xsd:simpleType>
            <xsd:restriction base="dms:Choice">
              <xsd:enumeration value="Not yet defined"/>
            </xsd:restriction>
          </xsd:simpleType>
        </xsd:union>
      </xsd:simpleType>
    </xsd:element>
    <xsd:element name="Subtype" ma:index="30" nillable="true" ma:displayName="Subtype" ma:default="NA" ma:format="Dropdown" ma:hidden="true" ma:internalName="Subtype" ma:readOnly="false">
      <xsd:simpleType>
        <xsd:restriction base="dms:Choice">
          <xsd:enumeration value="N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429ea-a821-40d0-9e2b-204a854ac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46141c1b-f6b9-4be1-a548-6d1a788d47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05f8a-e3a6-4459-af20-e886740793c9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7" nillable="true" ma:displayName="Taxonomy Catch All Column" ma:hidden="true" ma:list="{42282788-08a1-4139-8be7-35d056cccceb}" ma:internalName="TaxCatchAll" ma:showField="CatchAllData" ma:web="ae505f8a-e3a6-4459-af20-e88674079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6099de8c-fa5b-415f-bd58-fa3a39d2f7ab">Not yet defined</Subactivity>
    <PRAText1 xmlns="6099de8c-fa5b-415f-bd58-fa3a39d2f7ab" xsi:nil="true"/>
    <PRAText4 xmlns="6099de8c-fa5b-415f-bd58-fa3a39d2f7ab" xsi:nil="true"/>
    <Narrative xmlns="6099de8c-fa5b-415f-bd58-fa3a39d2f7ab" xsi:nil="true"/>
    <PRADateTrigger xmlns="6099de8c-fa5b-415f-bd58-fa3a39d2f7ab" xsi:nil="true"/>
    <PRAType xmlns="6099de8c-fa5b-415f-bd58-fa3a39d2f7ab">Doc</PRAType>
    <SecurityClassification xmlns="6099de8c-fa5b-415f-bd58-fa3a39d2f7ab">Company only</SecurityClassification>
    <PRADate3 xmlns="6099de8c-fa5b-415f-bd58-fa3a39d2f7ab" xsi:nil="true"/>
    <Function xmlns="6099de8c-fa5b-415f-bd58-fa3a39d2f7ab">Not yet defined</Function>
    <_ExtendedDescription xmlns="http://schemas.microsoft.com/sharepoint/v3" xsi:nil="true"/>
    <PRADate2 xmlns="6099de8c-fa5b-415f-bd58-fa3a39d2f7ab" xsi:nil="true"/>
    <Activity xmlns="6099de8c-fa5b-415f-bd58-fa3a39d2f7ab">Not yet defined</Activity>
    <Case xmlns="6099de8c-fa5b-415f-bd58-fa3a39d2f7ab">Not yet defined</Case>
    <PRAText3 xmlns="6099de8c-fa5b-415f-bd58-fa3a39d2f7ab" xsi:nil="true"/>
    <PRADate1 xmlns="6099de8c-fa5b-415f-bd58-fa3a39d2f7ab" xsi:nil="true"/>
    <TaxCatchAll xmlns="ae505f8a-e3a6-4459-af20-e886740793c9" xsi:nil="true"/>
    <BusinessValue xmlns="6099de8c-fa5b-415f-bd58-fa3a39d2f7ab">Normal</BusinessValue>
    <PRADateDisposal xmlns="6099de8c-fa5b-415f-bd58-fa3a39d2f7ab" xsi:nil="true"/>
    <PRAText2 xmlns="6099de8c-fa5b-415f-bd58-fa3a39d2f7ab" xsi:nil="true"/>
    <PRAText5 xmlns="6099de8c-fa5b-415f-bd58-fa3a39d2f7ab" xsi:nil="true"/>
    <CategoryName xmlns="6099de8c-fa5b-415f-bd58-fa3a39d2f7ab" xsi:nil="true"/>
    <KeyDocument xmlns="6099de8c-fa5b-415f-bd58-fa3a39d2f7ab">false</KeyDocument>
    <Subtype xmlns="6099de8c-fa5b-415f-bd58-fa3a39d2f7ab">NA</Subtype>
    <lcf76f155ced4ddcb4097134ff3c332f xmlns="7d7429ea-a821-40d0-9e2b-204a854ac72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7774B7-72C4-4C6B-A6F7-C1F93DE7F27F}">
  <ds:schemaRefs>
    <ds:schemaRef ds:uri="6099de8c-fa5b-415f-bd58-fa3a39d2f7ab"/>
    <ds:schemaRef ds:uri="7d7429ea-a821-40d0-9e2b-204a854ac72a"/>
    <ds:schemaRef ds:uri="ae505f8a-e3a6-4459-af20-e88674079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CA9F5A-6155-4678-8ACB-C326106D3475}">
  <ds:schemaRefs>
    <ds:schemaRef ds:uri="7d7429ea-a821-40d0-9e2b-204a854ac72a"/>
    <ds:schemaRef ds:uri="http://schemas.microsoft.com/sharepoint/v3"/>
    <ds:schemaRef ds:uri="ae505f8a-e3a6-4459-af20-e886740793c9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6099de8c-fa5b-415f-bd58-fa3a39d2f7ab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F8EA41-D6A8-4169-9532-52E6E1DEEC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1687</TotalTime>
  <Words>971</Words>
  <Application>Microsoft Office PowerPoint</Application>
  <PresentationFormat>A4 Paper (210x297 mm)</PresentationFormat>
  <Paragraphs>131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MS Mincho</vt:lpstr>
      <vt:lpstr>Arial</vt:lpstr>
      <vt:lpstr>Arial,Sans-Serif</vt:lpstr>
      <vt:lpstr>Calibri</vt:lpstr>
      <vt:lpstr>Calibri </vt:lpstr>
      <vt:lpstr>Calibri Light</vt:lpstr>
      <vt:lpstr>Century Gothic</vt:lpstr>
      <vt:lpstr>Inter</vt:lpstr>
      <vt:lpstr>Open Sans</vt:lpstr>
      <vt:lpstr>Open Sans Extrabold</vt:lpstr>
      <vt:lpstr>Open Sans Extrabold</vt:lpstr>
      <vt:lpstr>Open Sans Light</vt:lpstr>
      <vt:lpstr>Roboto Black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Myth vs Reality</vt:lpstr>
      <vt:lpstr>The scale of extremism</vt:lpstr>
      <vt:lpstr>Mixed, Unstable and Unclear Ideologies (MUU)</vt:lpstr>
      <vt:lpstr>PowerPoint Presentation</vt:lpstr>
      <vt:lpstr>PowerPoint Presentation</vt:lpstr>
      <vt:lpstr>Reporting concerns with NZSIS</vt:lpstr>
      <vt:lpstr>National security leads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Cooper</dc:creator>
  <cp:lastModifiedBy>Ray Finch</cp:lastModifiedBy>
  <cp:revision>4</cp:revision>
  <cp:lastPrinted>2024-06-16T03:04:01Z</cp:lastPrinted>
  <dcterms:created xsi:type="dcterms:W3CDTF">2023-06-27T04:48:48Z</dcterms:created>
  <dcterms:modified xsi:type="dcterms:W3CDTF">2024-06-26T00:13:11Z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0x01010098F50E9E60F96B43B3EFABC2AC7F7E07</vt:lpwstr>
  </property>
  <property fmtid="{D5CDD505-2E9C-101B-9397-08002B2CF9AE}" pid="3" name="MediaServiceImageTags">
    <vt:lpwstr/>
  </property>
</Properties>
</file>