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5" r:id="rId5"/>
    <p:sldId id="276" r:id="rId6"/>
    <p:sldId id="277" r:id="rId7"/>
    <p:sldId id="279" r:id="rId8"/>
    <p:sldId id="28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C23A2-C9EE-5744-33B4-A8125A75AE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9999B744-0135-8800-E1DD-B2D8A1CFC6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12D14748-F19B-D25A-3646-25388FCB5A5A}"/>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5" name="Footer Placeholder 4">
            <a:extLst>
              <a:ext uri="{FF2B5EF4-FFF2-40B4-BE49-F238E27FC236}">
                <a16:creationId xmlns:a16="http://schemas.microsoft.com/office/drawing/2014/main" id="{552C05FC-7E87-81B6-D5A5-705B9FB14E4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3E986C5-7006-CFF7-4975-4C5032A1C4EA}"/>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134513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2822-BC96-0922-EB5F-2C3336F1C62E}"/>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F00A8AD-B02E-D0D7-26FD-59FEC2B056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A9889D6-445E-FBFA-45E0-CEC10D5092DA}"/>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5" name="Footer Placeholder 4">
            <a:extLst>
              <a:ext uri="{FF2B5EF4-FFF2-40B4-BE49-F238E27FC236}">
                <a16:creationId xmlns:a16="http://schemas.microsoft.com/office/drawing/2014/main" id="{73B94076-D136-59A7-4C5B-6BB3B59680F6}"/>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32B15C4-CD4B-1C2E-8561-41E36E517668}"/>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423512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CA3424-0A59-9551-BBF8-5583C6A099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E9E517-AABA-B03E-0246-FE066C7978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783ABAB-621A-5E9A-B2EF-8225D873144F}"/>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5" name="Footer Placeholder 4">
            <a:extLst>
              <a:ext uri="{FF2B5EF4-FFF2-40B4-BE49-F238E27FC236}">
                <a16:creationId xmlns:a16="http://schemas.microsoft.com/office/drawing/2014/main" id="{401BE0C2-38AB-E3E8-BF47-E6429E0B524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0AAB61-0719-8C4C-FCAA-1C936A563F7E}"/>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124285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9F818-A54C-040B-067D-AE8A17990D5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5080C5E-609E-ABDD-8A63-23D0DE7891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3185DD6-8106-7692-B8B5-639BCE6FFCD4}"/>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5" name="Footer Placeholder 4">
            <a:extLst>
              <a:ext uri="{FF2B5EF4-FFF2-40B4-BE49-F238E27FC236}">
                <a16:creationId xmlns:a16="http://schemas.microsoft.com/office/drawing/2014/main" id="{569F4D60-D3E4-991E-3216-B44A6B83C21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8002509-0427-33AF-2172-4635C1074BC7}"/>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232131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83953-78D7-A3BC-2D5A-F2D2CA9DBC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C5CA1FC9-DD62-5382-34F5-56D6CEC471C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4B4E7E-D928-AB0C-0A7F-75CD165BA5A3}"/>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5" name="Footer Placeholder 4">
            <a:extLst>
              <a:ext uri="{FF2B5EF4-FFF2-40B4-BE49-F238E27FC236}">
                <a16:creationId xmlns:a16="http://schemas.microsoft.com/office/drawing/2014/main" id="{1351736B-9408-B519-2A4B-787E671EC0F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D818B54-DAE1-85C3-6D8F-8F9524349DE9}"/>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310640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E8A7-2E3B-C7F6-3002-2176F317A18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F2C3BEB-AA84-E95A-0AF0-AE8B3B68B2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EC6E9360-E22D-63FE-9C65-174DABA05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8D5A070C-B752-CBE1-B574-19D661E19590}"/>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6" name="Footer Placeholder 5">
            <a:extLst>
              <a:ext uri="{FF2B5EF4-FFF2-40B4-BE49-F238E27FC236}">
                <a16:creationId xmlns:a16="http://schemas.microsoft.com/office/drawing/2014/main" id="{0B4FD5FD-E315-55DB-7845-452C9AC15EB8}"/>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77B6B6D-F9AA-C555-E1E5-8AB2EFAF0C36}"/>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2388915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D97A-25E1-2B03-BDE8-AD7D360E6B77}"/>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E4E88B13-11EF-6AAA-141C-330DE9756B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FBCDAA-6871-6435-2ED4-C589CF8059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074DB4C-DD51-2A62-8A84-D443DDC3F9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709A73-3890-AFF2-B610-37259C462F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D27F8006-CE8E-144D-9749-1302B4C0928A}"/>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8" name="Footer Placeholder 7">
            <a:extLst>
              <a:ext uri="{FF2B5EF4-FFF2-40B4-BE49-F238E27FC236}">
                <a16:creationId xmlns:a16="http://schemas.microsoft.com/office/drawing/2014/main" id="{3095865A-4798-8CAE-FB74-13A1630BD93E}"/>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5F90F839-53F9-A826-9ED6-1F0E040CAF01}"/>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417991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5DF0-3E5D-5E71-E190-4350A5A8E0B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2D91965D-F736-5DDE-6E43-91F40E8D26E8}"/>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4" name="Footer Placeholder 3">
            <a:extLst>
              <a:ext uri="{FF2B5EF4-FFF2-40B4-BE49-F238E27FC236}">
                <a16:creationId xmlns:a16="http://schemas.microsoft.com/office/drawing/2014/main" id="{41BB9B1A-CF94-93CD-7CAD-00AF1D44B796}"/>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7146D7B7-B19B-6607-A9A2-C3769BBABA2D}"/>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327409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6B10FE-F22D-FF95-6C42-3150FCA0C6A2}"/>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3" name="Footer Placeholder 2">
            <a:extLst>
              <a:ext uri="{FF2B5EF4-FFF2-40B4-BE49-F238E27FC236}">
                <a16:creationId xmlns:a16="http://schemas.microsoft.com/office/drawing/2014/main" id="{6A28AC75-F19E-3140-D1C1-1437BEF836F1}"/>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56C83180-26B5-9F2F-37EF-408F79C0B7D7}"/>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137931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41A9-74AF-6F53-84F3-E36B33F428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4C627A4-751F-7A3E-E1BB-54CE3C912D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9DFB2CC-BE8E-9C49-7650-4B5A4E1B6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673A3B-8576-484C-D2C7-833F9390FB9C}"/>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6" name="Footer Placeholder 5">
            <a:extLst>
              <a:ext uri="{FF2B5EF4-FFF2-40B4-BE49-F238E27FC236}">
                <a16:creationId xmlns:a16="http://schemas.microsoft.com/office/drawing/2014/main" id="{128D3FD1-9240-8B5C-7E86-EDB79538888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8F3902A-1346-E6F6-DCE3-38033B9ED06A}"/>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2831831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B571-3CCC-AACA-89EC-7B54FB8BE7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1D176747-07DC-4B2D-3082-04CA192F94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7BDB085E-1DD0-D5DF-7251-B1BF9379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A359FF-1A19-5649-9015-32E6090BB2FE}"/>
              </a:ext>
            </a:extLst>
          </p:cNvPr>
          <p:cNvSpPr>
            <a:spLocks noGrp="1"/>
          </p:cNvSpPr>
          <p:nvPr>
            <p:ph type="dt" sz="half" idx="10"/>
          </p:nvPr>
        </p:nvSpPr>
        <p:spPr/>
        <p:txBody>
          <a:bodyPr/>
          <a:lstStyle/>
          <a:p>
            <a:fld id="{CFC870DB-F724-4B23-9C42-FCD80E8AA101}" type="datetimeFigureOut">
              <a:rPr lang="en-NZ" smtClean="0"/>
              <a:t>27/06/2024</a:t>
            </a:fld>
            <a:endParaRPr lang="en-NZ"/>
          </a:p>
        </p:txBody>
      </p:sp>
      <p:sp>
        <p:nvSpPr>
          <p:cNvPr id="6" name="Footer Placeholder 5">
            <a:extLst>
              <a:ext uri="{FF2B5EF4-FFF2-40B4-BE49-F238E27FC236}">
                <a16:creationId xmlns:a16="http://schemas.microsoft.com/office/drawing/2014/main" id="{CD6C5325-BE85-C4CB-EC4B-C66BB0B8ADC9}"/>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6C363BC-4EB2-8AB0-13F6-5AB8A8B038A0}"/>
              </a:ext>
            </a:extLst>
          </p:cNvPr>
          <p:cNvSpPr>
            <a:spLocks noGrp="1"/>
          </p:cNvSpPr>
          <p:nvPr>
            <p:ph type="sldNum" sz="quarter" idx="12"/>
          </p:nvPr>
        </p:nvSpPr>
        <p:spPr/>
        <p:txBody>
          <a:bodyPr/>
          <a:lstStyle/>
          <a:p>
            <a:fld id="{96FE1615-21F7-4BEB-B170-3157C970D727}" type="slidenum">
              <a:rPr lang="en-NZ" smtClean="0"/>
              <a:t>‹#›</a:t>
            </a:fld>
            <a:endParaRPr lang="en-NZ"/>
          </a:p>
        </p:txBody>
      </p:sp>
    </p:spTree>
    <p:extLst>
      <p:ext uri="{BB962C8B-B14F-4D97-AF65-F5344CB8AC3E}">
        <p14:creationId xmlns:p14="http://schemas.microsoft.com/office/powerpoint/2010/main" val="242240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2CCEBA-654B-6048-7C28-97C47F8272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EFE2F123-E6DE-1B50-4677-BB48360F44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982CF6D-6770-0DC1-AB78-9A68B08316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FC870DB-F724-4B23-9C42-FCD80E8AA101}" type="datetimeFigureOut">
              <a:rPr lang="en-NZ" smtClean="0"/>
              <a:t>27/06/2024</a:t>
            </a:fld>
            <a:endParaRPr lang="en-NZ"/>
          </a:p>
        </p:txBody>
      </p:sp>
      <p:sp>
        <p:nvSpPr>
          <p:cNvPr id="5" name="Footer Placeholder 4">
            <a:extLst>
              <a:ext uri="{FF2B5EF4-FFF2-40B4-BE49-F238E27FC236}">
                <a16:creationId xmlns:a16="http://schemas.microsoft.com/office/drawing/2014/main" id="{839DBC08-5264-49B9-81FE-861CE5BDF7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Z"/>
          </a:p>
        </p:txBody>
      </p:sp>
      <p:sp>
        <p:nvSpPr>
          <p:cNvPr id="6" name="Slide Number Placeholder 5">
            <a:extLst>
              <a:ext uri="{FF2B5EF4-FFF2-40B4-BE49-F238E27FC236}">
                <a16:creationId xmlns:a16="http://schemas.microsoft.com/office/drawing/2014/main" id="{27E28A0E-C5AF-3535-661A-76DA608A84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6FE1615-21F7-4BEB-B170-3157C970D727}" type="slidenum">
              <a:rPr lang="en-NZ" smtClean="0"/>
              <a:t>‹#›</a:t>
            </a:fld>
            <a:endParaRPr lang="en-NZ"/>
          </a:p>
        </p:txBody>
      </p:sp>
    </p:spTree>
    <p:extLst>
      <p:ext uri="{BB962C8B-B14F-4D97-AF65-F5344CB8AC3E}">
        <p14:creationId xmlns:p14="http://schemas.microsoft.com/office/powerpoint/2010/main" val="440769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ideo" Target="https://www.youtube.com/embed/7dI8RQU-4iY?feature=oembed" TargetMode="External"/><Relationship Id="rId4" Type="http://schemas.openxmlformats.org/officeDocument/2006/relationships/hyperlink" Target="https://www.youtube.com/watch?v=7dI8RQU-4i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aucklanddisabilitylaw.org.nz/" TargetMode="External"/><Relationship Id="rId2" Type="http://schemas.openxmlformats.org/officeDocument/2006/relationships/hyperlink" Target="mailto:info@adl.org.nz"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B843E4-98A8-B386-9DD3-2F52C2240363}"/>
              </a:ext>
            </a:extLst>
          </p:cNvPr>
          <p:cNvSpPr txBox="1"/>
          <p:nvPr/>
        </p:nvSpPr>
        <p:spPr>
          <a:xfrm>
            <a:off x="0" y="127819"/>
            <a:ext cx="12192000" cy="4585871"/>
          </a:xfrm>
          <a:prstGeom prst="rect">
            <a:avLst/>
          </a:prstGeom>
          <a:noFill/>
        </p:spPr>
        <p:txBody>
          <a:bodyPr wrap="square" rtlCol="0">
            <a:spAutoFit/>
          </a:bodyPr>
          <a:lstStyle/>
          <a:p>
            <a:pPr algn="ctr"/>
            <a:endParaRPr lang="en-NZ" sz="2800" dirty="0"/>
          </a:p>
          <a:p>
            <a:pPr algn="ctr"/>
            <a:r>
              <a:rPr lang="en-NZ" sz="6600" b="1" dirty="0"/>
              <a:t>Expansion of Auckland Disability Law’s Community Education Sessions Nationwide</a:t>
            </a:r>
          </a:p>
        </p:txBody>
      </p:sp>
      <p:pic>
        <p:nvPicPr>
          <p:cNvPr id="3" name="Picture 2" descr="A close-up of a logo&#10;&#10;Description automatically generated">
            <a:extLst>
              <a:ext uri="{FF2B5EF4-FFF2-40B4-BE49-F238E27FC236}">
                <a16:creationId xmlns:a16="http://schemas.microsoft.com/office/drawing/2014/main" id="{017C4A64-2678-B4B5-A27A-A269BC9E08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752" y="4791934"/>
            <a:ext cx="4776496" cy="1706157"/>
          </a:xfrm>
          <a:prstGeom prst="rect">
            <a:avLst/>
          </a:prstGeom>
        </p:spPr>
      </p:pic>
    </p:spTree>
    <p:extLst>
      <p:ext uri="{BB962C8B-B14F-4D97-AF65-F5344CB8AC3E}">
        <p14:creationId xmlns:p14="http://schemas.microsoft.com/office/powerpoint/2010/main" val="410317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A9937-EE5D-D1F3-B4F9-C78657FEFD3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790417E-DBD8-CA3B-3479-E3B3A541C6B5}"/>
              </a:ext>
            </a:extLst>
          </p:cNvPr>
          <p:cNvSpPr txBox="1"/>
          <p:nvPr/>
        </p:nvSpPr>
        <p:spPr>
          <a:xfrm>
            <a:off x="0" y="127819"/>
            <a:ext cx="12192000" cy="3539430"/>
          </a:xfrm>
          <a:prstGeom prst="rect">
            <a:avLst/>
          </a:prstGeom>
          <a:noFill/>
        </p:spPr>
        <p:txBody>
          <a:bodyPr wrap="square" rtlCol="0">
            <a:spAutoFit/>
          </a:bodyPr>
          <a:lstStyle/>
          <a:p>
            <a:pPr algn="ctr"/>
            <a:r>
              <a:rPr lang="en-NZ" sz="4800" b="1" dirty="0"/>
              <a:t>Our Work</a:t>
            </a:r>
          </a:p>
          <a:p>
            <a:pPr algn="ctr"/>
            <a:endParaRPr lang="en-NZ" sz="1600" b="1" dirty="0"/>
          </a:p>
          <a:p>
            <a:pPr marL="342900" indent="-342900">
              <a:buFont typeface="Arial" panose="020B0604020202020204" pitchFamily="34" charset="0"/>
              <a:buChar char="•"/>
            </a:pPr>
            <a:r>
              <a:rPr lang="en-NZ" sz="2800" dirty="0"/>
              <a:t>Free legal advice for Deaf and disabled clients</a:t>
            </a:r>
          </a:p>
          <a:p>
            <a:pPr marL="342900" indent="-342900">
              <a:buFont typeface="Arial" panose="020B0604020202020204" pitchFamily="34" charset="0"/>
              <a:buChar char="•"/>
            </a:pPr>
            <a:endParaRPr lang="en-NZ" sz="2800" dirty="0"/>
          </a:p>
          <a:p>
            <a:pPr marL="342900" indent="-342900">
              <a:buFont typeface="Arial" panose="020B0604020202020204" pitchFamily="34" charset="0"/>
              <a:buChar char="•"/>
            </a:pPr>
            <a:r>
              <a:rPr lang="en-NZ" sz="2800" dirty="0"/>
              <a:t>Free legal education seminars</a:t>
            </a:r>
          </a:p>
          <a:p>
            <a:pPr marL="342900" indent="-342900">
              <a:buFont typeface="Arial" panose="020B0604020202020204" pitchFamily="34" charset="0"/>
              <a:buChar char="•"/>
            </a:pPr>
            <a:endParaRPr lang="en-NZ" sz="2800" dirty="0"/>
          </a:p>
          <a:p>
            <a:pPr marL="342900" indent="-342900">
              <a:buFont typeface="Arial" panose="020B0604020202020204" pitchFamily="34" charset="0"/>
              <a:buChar char="•"/>
            </a:pPr>
            <a:r>
              <a:rPr lang="en-NZ" sz="2800" dirty="0"/>
              <a:t>Law reform work</a:t>
            </a:r>
          </a:p>
          <a:p>
            <a:pPr marL="342900" indent="-342900">
              <a:buFont typeface="Arial" panose="020B0604020202020204" pitchFamily="34" charset="0"/>
              <a:buChar char="•"/>
            </a:pPr>
            <a:endParaRPr lang="en-NZ" sz="2000" dirty="0"/>
          </a:p>
        </p:txBody>
      </p:sp>
    </p:spTree>
    <p:extLst>
      <p:ext uri="{BB962C8B-B14F-4D97-AF65-F5344CB8AC3E}">
        <p14:creationId xmlns:p14="http://schemas.microsoft.com/office/powerpoint/2010/main" val="31792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A9937-EE5D-D1F3-B4F9-C78657FEFD3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790417E-DBD8-CA3B-3479-E3B3A541C6B5}"/>
              </a:ext>
            </a:extLst>
          </p:cNvPr>
          <p:cNvSpPr txBox="1"/>
          <p:nvPr/>
        </p:nvSpPr>
        <p:spPr>
          <a:xfrm>
            <a:off x="0" y="127819"/>
            <a:ext cx="12192000" cy="6740307"/>
          </a:xfrm>
          <a:prstGeom prst="rect">
            <a:avLst/>
          </a:prstGeom>
          <a:noFill/>
        </p:spPr>
        <p:txBody>
          <a:bodyPr wrap="square" rtlCol="0">
            <a:spAutoFit/>
          </a:bodyPr>
          <a:lstStyle/>
          <a:p>
            <a:pPr algn="ctr"/>
            <a:r>
              <a:rPr lang="en-NZ" sz="4800" b="1" dirty="0"/>
              <a:t>The Major Legal Challenges Facing the Deaf and Disabled Community</a:t>
            </a:r>
          </a:p>
          <a:p>
            <a:pPr algn="ctr"/>
            <a:endParaRPr lang="en-NZ" sz="1600" b="1" dirty="0"/>
          </a:p>
          <a:p>
            <a:pPr marL="342900" indent="-342900">
              <a:buFont typeface="Arial" panose="020B0604020202020204" pitchFamily="34" charset="0"/>
              <a:buChar char="•"/>
            </a:pPr>
            <a:r>
              <a:rPr lang="en-NZ" sz="2800" dirty="0"/>
              <a:t>67% of disabled people aged 15+ are financially disadvantaged</a:t>
            </a:r>
          </a:p>
          <a:p>
            <a:pPr marL="342900" indent="-342900">
              <a:buFont typeface="Arial" panose="020B0604020202020204" pitchFamily="34" charset="0"/>
              <a:buChar char="•"/>
            </a:pPr>
            <a:endParaRPr lang="en-NZ" sz="800" dirty="0"/>
          </a:p>
          <a:p>
            <a:pPr marL="342900" indent="-342900">
              <a:buFont typeface="Arial" panose="020B0604020202020204" pitchFamily="34" charset="0"/>
              <a:buChar char="•"/>
            </a:pPr>
            <a:r>
              <a:rPr lang="en-NZ" sz="2800" dirty="0"/>
              <a:t>18% of disabled people have low education levels</a:t>
            </a:r>
          </a:p>
          <a:p>
            <a:pPr marL="342900" indent="-342900">
              <a:buFont typeface="Arial" panose="020B0604020202020204" pitchFamily="34" charset="0"/>
              <a:buChar char="•"/>
            </a:pPr>
            <a:endParaRPr lang="en-NZ" sz="800" dirty="0"/>
          </a:p>
          <a:p>
            <a:pPr marL="342900" indent="-342900">
              <a:buFont typeface="Arial" panose="020B0604020202020204" pitchFamily="34" charset="0"/>
              <a:buChar char="•"/>
            </a:pPr>
            <a:r>
              <a:rPr lang="en-NZ" sz="2800" dirty="0"/>
              <a:t>11% of disabled people have poor English proficiency</a:t>
            </a:r>
          </a:p>
          <a:p>
            <a:pPr marL="342900" indent="-342900">
              <a:buFont typeface="Arial" panose="020B0604020202020204" pitchFamily="34" charset="0"/>
              <a:buChar char="•"/>
            </a:pPr>
            <a:endParaRPr lang="en-NZ" sz="800" dirty="0"/>
          </a:p>
          <a:p>
            <a:pPr marL="342900" indent="-342900">
              <a:buFont typeface="Arial" panose="020B0604020202020204" pitchFamily="34" charset="0"/>
              <a:buChar char="•"/>
            </a:pPr>
            <a:r>
              <a:rPr lang="en-NZ" sz="2800" dirty="0"/>
              <a:t>People with intellectual disability are 10 times more likely to experience violence and 3 times more likely to be victims of assault, sexual assault and robbery than people without an intellectual disability</a:t>
            </a:r>
          </a:p>
          <a:p>
            <a:pPr marL="342900" indent="-342900">
              <a:buFont typeface="Arial" panose="020B0604020202020204" pitchFamily="34" charset="0"/>
              <a:buChar char="•"/>
            </a:pPr>
            <a:endParaRPr lang="en-NZ" sz="800" dirty="0"/>
          </a:p>
          <a:p>
            <a:pPr marL="342900" indent="-342900">
              <a:buFont typeface="Arial" panose="020B0604020202020204" pitchFamily="34" charset="0"/>
              <a:buChar char="•"/>
            </a:pPr>
            <a:r>
              <a:rPr lang="en-NZ" sz="2800" dirty="0"/>
              <a:t>Over 40% of disabled people have substantial and multiple legal problems</a:t>
            </a:r>
          </a:p>
          <a:p>
            <a:pPr marL="342900" indent="-342900">
              <a:buFont typeface="Arial" panose="020B0604020202020204" pitchFamily="34" charset="0"/>
              <a:buChar char="•"/>
            </a:pPr>
            <a:endParaRPr lang="en-NZ" sz="800" dirty="0"/>
          </a:p>
          <a:p>
            <a:pPr marL="342900" indent="-342900">
              <a:buFont typeface="Arial" panose="020B0604020202020204" pitchFamily="34" charset="0"/>
              <a:buChar char="•"/>
            </a:pPr>
            <a:r>
              <a:rPr lang="en-NZ" sz="2800" dirty="0"/>
              <a:t>50% of adult prisoners have a disability</a:t>
            </a:r>
          </a:p>
          <a:p>
            <a:pPr marL="342900" indent="-342900">
              <a:buFont typeface="Arial" panose="020B0604020202020204" pitchFamily="34" charset="0"/>
              <a:buChar char="•"/>
            </a:pPr>
            <a:endParaRPr lang="en-NZ" sz="800" dirty="0"/>
          </a:p>
          <a:p>
            <a:pPr marL="342900" indent="-342900">
              <a:buFont typeface="Arial" panose="020B0604020202020204" pitchFamily="34" charset="0"/>
              <a:buChar char="•"/>
            </a:pPr>
            <a:r>
              <a:rPr lang="en-NZ" sz="2800" dirty="0"/>
              <a:t>25% of Māori are disabled</a:t>
            </a:r>
          </a:p>
          <a:p>
            <a:pPr marL="342900" indent="-342900">
              <a:buFont typeface="Arial" panose="020B0604020202020204" pitchFamily="34" charset="0"/>
              <a:buChar char="•"/>
            </a:pPr>
            <a:endParaRPr lang="en-NZ" sz="2000" dirty="0"/>
          </a:p>
        </p:txBody>
      </p:sp>
    </p:spTree>
    <p:extLst>
      <p:ext uri="{BB962C8B-B14F-4D97-AF65-F5344CB8AC3E}">
        <p14:creationId xmlns:p14="http://schemas.microsoft.com/office/powerpoint/2010/main" val="186763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A9937-EE5D-D1F3-B4F9-C78657FEFD3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790417E-DBD8-CA3B-3479-E3B3A541C6B5}"/>
              </a:ext>
            </a:extLst>
          </p:cNvPr>
          <p:cNvSpPr txBox="1"/>
          <p:nvPr/>
        </p:nvSpPr>
        <p:spPr>
          <a:xfrm>
            <a:off x="0" y="127819"/>
            <a:ext cx="12192000" cy="3354765"/>
          </a:xfrm>
          <a:prstGeom prst="rect">
            <a:avLst/>
          </a:prstGeom>
          <a:noFill/>
        </p:spPr>
        <p:txBody>
          <a:bodyPr wrap="square" rtlCol="0">
            <a:spAutoFit/>
          </a:bodyPr>
          <a:lstStyle/>
          <a:p>
            <a:pPr algn="ctr"/>
            <a:r>
              <a:rPr lang="en-NZ" sz="4800" b="1" dirty="0"/>
              <a:t>The Challenge:</a:t>
            </a:r>
          </a:p>
          <a:p>
            <a:pPr algn="ctr"/>
            <a:endParaRPr lang="en-NZ" sz="4800" b="1" dirty="0"/>
          </a:p>
          <a:p>
            <a:pPr algn="ctr"/>
            <a:r>
              <a:rPr lang="en-NZ" sz="4800" b="1" dirty="0"/>
              <a:t>How to deliver our education seminars nationwide?</a:t>
            </a:r>
            <a:endParaRPr lang="en-NZ" sz="2800" dirty="0"/>
          </a:p>
          <a:p>
            <a:endParaRPr lang="en-NZ" sz="2000" dirty="0"/>
          </a:p>
        </p:txBody>
      </p:sp>
    </p:spTree>
    <p:extLst>
      <p:ext uri="{BB962C8B-B14F-4D97-AF65-F5344CB8AC3E}">
        <p14:creationId xmlns:p14="http://schemas.microsoft.com/office/powerpoint/2010/main" val="340459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A9937-EE5D-D1F3-B4F9-C78657FEFD3C}"/>
            </a:ext>
          </a:extLst>
        </p:cNvPr>
        <p:cNvGrpSpPr/>
        <p:nvPr/>
      </p:nvGrpSpPr>
      <p:grpSpPr>
        <a:xfrm>
          <a:off x="0" y="0"/>
          <a:ext cx="0" cy="0"/>
          <a:chOff x="0" y="0"/>
          <a:chExt cx="0" cy="0"/>
        </a:xfrm>
      </p:grpSpPr>
      <p:pic>
        <p:nvPicPr>
          <p:cNvPr id="3" name="Picture 2" descr="A map of new zealand with blue points&#10;&#10;Description automatically generated">
            <a:extLst>
              <a:ext uri="{FF2B5EF4-FFF2-40B4-BE49-F238E27FC236}">
                <a16:creationId xmlns:a16="http://schemas.microsoft.com/office/drawing/2014/main" id="{B334F49F-F329-FE07-5BB2-2FE3E1C624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284" y="134204"/>
            <a:ext cx="5191432" cy="6589592"/>
          </a:xfrm>
          <a:prstGeom prst="rect">
            <a:avLst/>
          </a:prstGeom>
        </p:spPr>
      </p:pic>
      <p:sp>
        <p:nvSpPr>
          <p:cNvPr id="5" name="TextBox 4">
            <a:extLst>
              <a:ext uri="{FF2B5EF4-FFF2-40B4-BE49-F238E27FC236}">
                <a16:creationId xmlns:a16="http://schemas.microsoft.com/office/drawing/2014/main" id="{8C38D79F-FC01-88AD-BB14-F9BCA9B4FDD6}"/>
              </a:ext>
            </a:extLst>
          </p:cNvPr>
          <p:cNvSpPr txBox="1"/>
          <p:nvPr/>
        </p:nvSpPr>
        <p:spPr>
          <a:xfrm>
            <a:off x="6096000" y="4907914"/>
            <a:ext cx="2487561" cy="1815882"/>
          </a:xfrm>
          <a:prstGeom prst="rect">
            <a:avLst/>
          </a:prstGeom>
          <a:noFill/>
        </p:spPr>
        <p:txBody>
          <a:bodyPr wrap="square" rtlCol="0">
            <a:spAutoFit/>
          </a:bodyPr>
          <a:lstStyle/>
          <a:p>
            <a:pPr algn="ctr"/>
            <a:r>
              <a:rPr lang="mi-NZ" sz="2800" b="1" dirty="0">
                <a:solidFill>
                  <a:schemeClr val="bg1"/>
                </a:solidFill>
              </a:rPr>
              <a:t>14 seminars to 200+ people since January</a:t>
            </a:r>
            <a:endParaRPr lang="en-NZ" sz="2800" b="1" dirty="0">
              <a:solidFill>
                <a:schemeClr val="bg1"/>
              </a:solidFill>
            </a:endParaRPr>
          </a:p>
        </p:txBody>
      </p:sp>
    </p:spTree>
    <p:extLst>
      <p:ext uri="{BB962C8B-B14F-4D97-AF65-F5344CB8AC3E}">
        <p14:creationId xmlns:p14="http://schemas.microsoft.com/office/powerpoint/2010/main" val="201270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A9937-EE5D-D1F3-B4F9-C78657FEFD3C}"/>
            </a:ext>
          </a:extLst>
        </p:cNvPr>
        <p:cNvGrpSpPr/>
        <p:nvPr/>
      </p:nvGrpSpPr>
      <p:grpSpPr>
        <a:xfrm>
          <a:off x="0" y="0"/>
          <a:ext cx="0" cy="0"/>
          <a:chOff x="0" y="0"/>
          <a:chExt cx="0" cy="0"/>
        </a:xfrm>
      </p:grpSpPr>
      <p:pic>
        <p:nvPicPr>
          <p:cNvPr id="2" name="Online Media 1" title="Auckland Disability Law - proudly funded by Spectrum Foundation">
            <a:hlinkClick r:id="" action="ppaction://media"/>
            <a:extLst>
              <a:ext uri="{FF2B5EF4-FFF2-40B4-BE49-F238E27FC236}">
                <a16:creationId xmlns:a16="http://schemas.microsoft.com/office/drawing/2014/main" id="{AB55ABA8-7CF3-537D-FE2E-1EB7A1E51F88}"/>
              </a:ext>
            </a:extLst>
          </p:cNvPr>
          <p:cNvPicPr>
            <a:picLocks noRot="1" noChangeAspect="1"/>
          </p:cNvPicPr>
          <p:nvPr>
            <a:videoFile r:link="rId1"/>
          </p:nvPr>
        </p:nvPicPr>
        <p:blipFill>
          <a:blip r:embed="rId3"/>
          <a:stretch>
            <a:fillRect/>
          </a:stretch>
        </p:blipFill>
        <p:spPr>
          <a:xfrm>
            <a:off x="666611" y="363793"/>
            <a:ext cx="10858778" cy="6130413"/>
          </a:xfrm>
          <a:prstGeom prst="rect">
            <a:avLst/>
          </a:prstGeom>
        </p:spPr>
      </p:pic>
      <p:sp>
        <p:nvSpPr>
          <p:cNvPr id="6" name="TextBox 5">
            <a:extLst>
              <a:ext uri="{FF2B5EF4-FFF2-40B4-BE49-F238E27FC236}">
                <a16:creationId xmlns:a16="http://schemas.microsoft.com/office/drawing/2014/main" id="{50374E4A-F3F8-C1C0-6556-C45F93FD35A4}"/>
              </a:ext>
            </a:extLst>
          </p:cNvPr>
          <p:cNvSpPr txBox="1"/>
          <p:nvPr/>
        </p:nvSpPr>
        <p:spPr>
          <a:xfrm>
            <a:off x="666611" y="6494206"/>
            <a:ext cx="10858778" cy="369332"/>
          </a:xfrm>
          <a:prstGeom prst="rect">
            <a:avLst/>
          </a:prstGeom>
          <a:noFill/>
        </p:spPr>
        <p:txBody>
          <a:bodyPr wrap="square" rtlCol="0">
            <a:spAutoFit/>
          </a:bodyPr>
          <a:lstStyle/>
          <a:p>
            <a:pPr algn="ctr"/>
            <a:r>
              <a:rPr lang="en-NZ" dirty="0">
                <a:hlinkClick r:id="rId4"/>
              </a:rPr>
              <a:t>Auckland Disability Law - proudly funded by Spectrum Foundation - YouTube</a:t>
            </a:r>
            <a:endParaRPr lang="en-NZ" dirty="0"/>
          </a:p>
        </p:txBody>
      </p:sp>
    </p:spTree>
    <p:extLst>
      <p:ext uri="{BB962C8B-B14F-4D97-AF65-F5344CB8AC3E}">
        <p14:creationId xmlns:p14="http://schemas.microsoft.com/office/powerpoint/2010/main" val="121423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A9937-EE5D-D1F3-B4F9-C78657FEFD3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790417E-DBD8-CA3B-3479-E3B3A541C6B5}"/>
              </a:ext>
            </a:extLst>
          </p:cNvPr>
          <p:cNvSpPr txBox="1"/>
          <p:nvPr/>
        </p:nvSpPr>
        <p:spPr>
          <a:xfrm>
            <a:off x="0" y="127819"/>
            <a:ext cx="12192000" cy="4401205"/>
          </a:xfrm>
          <a:prstGeom prst="rect">
            <a:avLst/>
          </a:prstGeom>
          <a:noFill/>
        </p:spPr>
        <p:txBody>
          <a:bodyPr wrap="square" rtlCol="0">
            <a:spAutoFit/>
          </a:bodyPr>
          <a:lstStyle/>
          <a:p>
            <a:pPr algn="ctr"/>
            <a:r>
              <a:rPr lang="en-NZ" sz="4800" b="1" dirty="0"/>
              <a:t>Contact Details</a:t>
            </a:r>
          </a:p>
          <a:p>
            <a:pPr algn="ctr"/>
            <a:endParaRPr lang="en-NZ" sz="1600" b="1" dirty="0"/>
          </a:p>
          <a:p>
            <a:pPr marL="342900" indent="-342900">
              <a:buFont typeface="Arial" panose="020B0604020202020204" pitchFamily="34" charset="0"/>
              <a:buChar char="•"/>
            </a:pPr>
            <a:r>
              <a:rPr lang="en-NZ" sz="2800" dirty="0"/>
              <a:t>Phone: 09 257 5140</a:t>
            </a:r>
          </a:p>
          <a:p>
            <a:pPr marL="342900" indent="-342900">
              <a:buFont typeface="Arial" panose="020B0604020202020204" pitchFamily="34" charset="0"/>
              <a:buChar char="•"/>
            </a:pPr>
            <a:endParaRPr lang="en-NZ" sz="2800" dirty="0"/>
          </a:p>
          <a:p>
            <a:pPr marL="342900" indent="-342900">
              <a:buFont typeface="Arial" panose="020B0604020202020204" pitchFamily="34" charset="0"/>
              <a:buChar char="•"/>
            </a:pPr>
            <a:r>
              <a:rPr lang="en-NZ" sz="2800" dirty="0"/>
              <a:t>Text: 027 457 5140</a:t>
            </a:r>
          </a:p>
          <a:p>
            <a:pPr marL="342900" indent="-342900">
              <a:buFont typeface="Arial" panose="020B0604020202020204" pitchFamily="34" charset="0"/>
              <a:buChar char="•"/>
            </a:pPr>
            <a:endParaRPr lang="en-NZ" sz="2800" dirty="0"/>
          </a:p>
          <a:p>
            <a:pPr marL="342900" indent="-342900">
              <a:buFont typeface="Arial" panose="020B0604020202020204" pitchFamily="34" charset="0"/>
              <a:buChar char="•"/>
            </a:pPr>
            <a:r>
              <a:rPr lang="en-NZ" sz="2800" dirty="0"/>
              <a:t>Email: </a:t>
            </a:r>
            <a:r>
              <a:rPr lang="en-NZ" sz="2800" dirty="0">
                <a:hlinkClick r:id="rId2"/>
              </a:rPr>
              <a:t>info@adl.org.nz</a:t>
            </a:r>
            <a:r>
              <a:rPr lang="en-NZ" sz="2800" dirty="0"/>
              <a:t> </a:t>
            </a:r>
          </a:p>
          <a:p>
            <a:pPr marL="342900" indent="-342900">
              <a:buFont typeface="Arial" panose="020B0604020202020204" pitchFamily="34" charset="0"/>
              <a:buChar char="•"/>
            </a:pPr>
            <a:endParaRPr lang="en-NZ" sz="2800" dirty="0"/>
          </a:p>
          <a:p>
            <a:pPr marL="342900" indent="-342900">
              <a:buFont typeface="Arial" panose="020B0604020202020204" pitchFamily="34" charset="0"/>
              <a:buChar char="•"/>
            </a:pPr>
            <a:r>
              <a:rPr lang="en-NZ" sz="2800" dirty="0"/>
              <a:t>Website: </a:t>
            </a:r>
            <a:r>
              <a:rPr lang="en-NZ" sz="2800" dirty="0">
                <a:hlinkClick r:id="rId3"/>
              </a:rPr>
              <a:t>aucklanddisabilitylaw.org.nz </a:t>
            </a:r>
            <a:endParaRPr lang="en-NZ" sz="2800" dirty="0"/>
          </a:p>
          <a:p>
            <a:pPr marL="342900" indent="-342900">
              <a:buFont typeface="Arial" panose="020B0604020202020204" pitchFamily="34" charset="0"/>
              <a:buChar char="•"/>
            </a:pPr>
            <a:endParaRPr lang="en-NZ" sz="2000" dirty="0"/>
          </a:p>
        </p:txBody>
      </p:sp>
    </p:spTree>
    <p:extLst>
      <p:ext uri="{BB962C8B-B14F-4D97-AF65-F5344CB8AC3E}">
        <p14:creationId xmlns:p14="http://schemas.microsoft.com/office/powerpoint/2010/main" val="2024012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A9937-EE5D-D1F3-B4F9-C78657FEFD3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790417E-DBD8-CA3B-3479-E3B3A541C6B5}"/>
              </a:ext>
            </a:extLst>
          </p:cNvPr>
          <p:cNvSpPr txBox="1"/>
          <p:nvPr/>
        </p:nvSpPr>
        <p:spPr>
          <a:xfrm>
            <a:off x="0" y="127819"/>
            <a:ext cx="12192000" cy="6124754"/>
          </a:xfrm>
          <a:prstGeom prst="rect">
            <a:avLst/>
          </a:prstGeom>
          <a:noFill/>
        </p:spPr>
        <p:txBody>
          <a:bodyPr wrap="square" rtlCol="0">
            <a:spAutoFit/>
          </a:bodyPr>
          <a:lstStyle/>
          <a:p>
            <a:pPr algn="ctr"/>
            <a:r>
              <a:rPr lang="en-NZ" sz="4800" b="1" dirty="0"/>
              <a:t>Disclaimer</a:t>
            </a:r>
          </a:p>
          <a:p>
            <a:pPr algn="ctr"/>
            <a:endParaRPr lang="en-NZ" sz="1600" b="1" dirty="0"/>
          </a:p>
          <a:p>
            <a:r>
              <a:rPr lang="en-NZ" sz="2800" dirty="0">
                <a:effectLst/>
                <a:latin typeface="Aptos" panose="020B0004020202020204" pitchFamily="34" charset="0"/>
                <a:ea typeface="Aptos" panose="020B0004020202020204" pitchFamily="34" charset="0"/>
                <a:cs typeface="Aptos" panose="020B0004020202020204" pitchFamily="34" charset="0"/>
              </a:rPr>
              <a:t>This presentation is intended to only provide a general overview of Auckland Disability Law’s services as at 17/06/2024, and is provided for education purposes only. It is not, and should not be taken to be, comprehensive or specific legal advice.</a:t>
            </a:r>
          </a:p>
          <a:p>
            <a:r>
              <a:rPr lang="en-NZ" sz="2800" dirty="0">
                <a:effectLst/>
                <a:latin typeface="Aptos" panose="020B0004020202020204" pitchFamily="34" charset="0"/>
                <a:ea typeface="Aptos" panose="020B0004020202020204" pitchFamily="34" charset="0"/>
                <a:cs typeface="Aptos" panose="020B0004020202020204" pitchFamily="34" charset="0"/>
              </a:rPr>
              <a:t> </a:t>
            </a:r>
          </a:p>
          <a:p>
            <a:r>
              <a:rPr lang="en-NZ" sz="2800" dirty="0">
                <a:effectLst/>
                <a:latin typeface="Aptos" panose="020B0004020202020204" pitchFamily="34" charset="0"/>
                <a:ea typeface="Aptos" panose="020B0004020202020204" pitchFamily="34" charset="0"/>
                <a:cs typeface="Aptos" panose="020B0004020202020204" pitchFamily="34" charset="0"/>
              </a:rPr>
              <a:t>Please do not share the contents of this presentation without first obtaining permission from Auckland Disability Law.</a:t>
            </a:r>
          </a:p>
          <a:p>
            <a:r>
              <a:rPr lang="en-NZ" sz="2800" dirty="0">
                <a:effectLst/>
                <a:latin typeface="Aptos" panose="020B0004020202020204" pitchFamily="34" charset="0"/>
                <a:ea typeface="Aptos" panose="020B0004020202020204" pitchFamily="34" charset="0"/>
                <a:cs typeface="Aptos" panose="020B0004020202020204" pitchFamily="34" charset="0"/>
              </a:rPr>
              <a:t> </a:t>
            </a:r>
          </a:p>
          <a:p>
            <a:r>
              <a:rPr lang="en-NZ" sz="2800" dirty="0">
                <a:effectLst/>
                <a:latin typeface="Aptos" panose="020B0004020202020204" pitchFamily="34" charset="0"/>
                <a:ea typeface="Aptos" panose="020B0004020202020204" pitchFamily="34" charset="0"/>
                <a:cs typeface="Aptos" panose="020B0004020202020204" pitchFamily="34" charset="0"/>
              </a:rPr>
              <a:t>Please do not act in reliance on any information or statement contained in this presentation without first consulting an appropriate legal professional, who will be able to advise you around your specific circumstances.</a:t>
            </a:r>
          </a:p>
          <a:p>
            <a:endParaRPr lang="en-NZ" sz="2000" dirty="0"/>
          </a:p>
        </p:txBody>
      </p:sp>
    </p:spTree>
    <p:extLst>
      <p:ext uri="{BB962C8B-B14F-4D97-AF65-F5344CB8AC3E}">
        <p14:creationId xmlns:p14="http://schemas.microsoft.com/office/powerpoint/2010/main" val="1822977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446</TotalTime>
  <Words>283</Words>
  <Application>Microsoft Office PowerPoint</Application>
  <PresentationFormat>Widescreen</PresentationFormat>
  <Paragraphs>45</Paragraphs>
  <Slides>8</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Wiltshire</dc:creator>
  <cp:lastModifiedBy>Rachael Wiltshire</cp:lastModifiedBy>
  <cp:revision>21</cp:revision>
  <dcterms:created xsi:type="dcterms:W3CDTF">2024-02-15T02:55:28Z</dcterms:created>
  <dcterms:modified xsi:type="dcterms:W3CDTF">2024-06-27T02:41:54Z</dcterms:modified>
</cp:coreProperties>
</file>